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367" r:id="rId3"/>
    <p:sldId id="407" r:id="rId4"/>
    <p:sldId id="387" r:id="rId5"/>
    <p:sldId id="406" r:id="rId6"/>
    <p:sldId id="405" r:id="rId7"/>
    <p:sldId id="409" r:id="rId8"/>
    <p:sldId id="401" r:id="rId9"/>
    <p:sldId id="370" r:id="rId10"/>
    <p:sldId id="399" r:id="rId11"/>
    <p:sldId id="383" r:id="rId12"/>
    <p:sldId id="412" r:id="rId13"/>
    <p:sldId id="413" r:id="rId14"/>
    <p:sldId id="411" r:id="rId15"/>
    <p:sldId id="414" r:id="rId16"/>
    <p:sldId id="398" r:id="rId17"/>
    <p:sldId id="396" r:id="rId18"/>
    <p:sldId id="402" r:id="rId19"/>
    <p:sldId id="403" r:id="rId20"/>
    <p:sldId id="404" r:id="rId21"/>
    <p:sldId id="382" r:id="rId22"/>
  </p:sldIdLst>
  <p:sldSz cx="9144000" cy="6858000" type="screen4x3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.Whitmire@BeuthHochschule.onmicrosoft.com" initials="L" lastIdx="9" clrIdx="0">
    <p:extLst>
      <p:ext uri="{19B8F6BF-5375-455C-9EA6-DF929625EA0E}">
        <p15:presenceInfo xmlns:p15="http://schemas.microsoft.com/office/powerpoint/2012/main" userId="S::Lucas.Whitmire@BeuthHochschule.onmicrosoft.com::06af8637-a000-4ed8-8af9-1258a0a435f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9"/>
    <p:restoredTop sz="86099"/>
  </p:normalViewPr>
  <p:slideViewPr>
    <p:cSldViewPr snapToGrid="0">
      <p:cViewPr varScale="1">
        <p:scale>
          <a:sx n="99" d="100"/>
          <a:sy n="99" d="100"/>
        </p:scale>
        <p:origin x="17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9T10:46:14.066" idx="7">
    <p:pos x="10" y="10"/>
    <p:text>Update this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9T10:47:49.692" idx="8">
    <p:pos x="10" y="10"/>
    <p:text>Needs meat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9T10:49:40.519" idx="9">
    <p:pos x="10" y="10"/>
    <p:text>Need notes on this model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9T10:19:38.586" idx="2">
    <p:pos x="10" y="10"/>
    <p:text>Need to add either discussion of Spearman Rank to notes, or put eqn on slide?</p:text>
    <p:extLst>
      <p:ext uri="{C676402C-5697-4E1C-873F-D02D1690AC5C}">
        <p15:threadingInfo xmlns:p15="http://schemas.microsoft.com/office/powerpoint/2012/main" timeZoneBias="-120"/>
      </p:ext>
    </p:extLst>
  </p:cm>
  <p:cm authorId="1" dt="2020-06-29T10:20:34.690" idx="3">
    <p:pos x="106" y="106"/>
    <p:text>Need to be prepared to discuss why the model performs better on some languages than others.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9T10:24:53.529" idx="5">
    <p:pos x="10" y="10"/>
    <p:text>Add notes about what these numbers mean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9T10:24:53.529" idx="5">
    <p:pos x="10" y="10"/>
    <p:text>Add notes about what these numbers mean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6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6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6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6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10B2105-225F-4FE3-849A-7975E719A850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kylemcdonald/49c483c61798a952e36e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7.04606.pdf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NimbusRomNo9L"/>
              </a:rPr>
              <a:t>[Pull definitions from class presentations and make sure we understand these tasks.]</a:t>
            </a:r>
            <a:endParaRPr lang="en-US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10B2105-225F-4FE3-849A-7975E719A850}" type="slidenum">
              <a:rPr lang="en-GB" sz="1400" b="0" strike="noStrike" spc="-1" smtClean="0">
                <a:latin typeface="Times New Roman"/>
              </a:rPr>
              <a:t>3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4264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[Potentially download and run some simple </a:t>
            </a:r>
            <a:r>
              <a:rPr lang="en-US" dirty="0" err="1"/>
              <a:t>fasttext</a:t>
            </a:r>
            <a:r>
              <a:rPr lang="en-US" dirty="0"/>
              <a:t> code and show the results]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window_size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size of the number of words occurring before and after the word based on which the word representations will be learned for the word.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hyper-parameter is the </a:t>
            </a:r>
            <a:r>
              <a:rPr lang="en-US" dirty="0" err="1"/>
              <a:t>min_word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specifies the minimum frequency of a word in the corpus for which the word representations will be generated. Finally, the most frequently occurring word will be down-sampled by a number specified by the </a:t>
            </a:r>
            <a:r>
              <a:rPr lang="en-US" dirty="0" err="1"/>
              <a:t>down_sampling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attribute.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Preprocessing: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 to lower case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 to root form</a:t>
            </a:r>
          </a:p>
          <a:p>
            <a:pPr marL="285750" indent="-285750">
              <a:buFontTx/>
              <a:buChar char="-"/>
            </a:pPr>
            <a:r>
              <a:rPr lang="en-US" dirty="0"/>
              <a:t>Remove stop words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Embedding_size</a:t>
            </a:r>
            <a:r>
              <a:rPr lang="en-US" dirty="0"/>
              <a:t> is the size of the embedding vector.</a:t>
            </a:r>
          </a:p>
          <a:p>
            <a:endParaRPr lang="en-US" dirty="0"/>
          </a:p>
          <a:p>
            <a:r>
              <a:rPr lang="en-US" dirty="0"/>
              <a:t>In other words, each word in our corpus will be represented as a 60-dimensional vector.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10B2105-225F-4FE3-849A-7975E719A850}" type="slidenum">
              <a:rPr lang="en-GB" sz="1400" b="0" strike="noStrike" spc="-1" smtClean="0">
                <a:latin typeface="Times New Roman"/>
              </a:rPr>
              <a:t>17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8393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[Potentially download and run some simple </a:t>
            </a:r>
            <a:r>
              <a:rPr lang="en-US" dirty="0" err="1"/>
              <a:t>fasttext</a:t>
            </a:r>
            <a:r>
              <a:rPr lang="en-US" dirty="0"/>
              <a:t> code and show the results]</a:t>
            </a:r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10B2105-225F-4FE3-849A-7975E719A850}" type="slidenum">
              <a:rPr lang="en-GB" sz="1400" b="0" strike="noStrike" spc="-1" smtClean="0">
                <a:latin typeface="Times New Roman"/>
              </a:rPr>
              <a:t>18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232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[Potentially download and run some simple </a:t>
            </a:r>
            <a:r>
              <a:rPr lang="en-US" dirty="0" err="1"/>
              <a:t>fasttext</a:t>
            </a:r>
            <a:r>
              <a:rPr lang="en-US" dirty="0"/>
              <a:t> code and show the results]</a:t>
            </a:r>
            <a:endParaRPr lang="en-CO" dirty="0"/>
          </a:p>
          <a:p>
            <a:endParaRPr lang="en-CO" dirty="0"/>
          </a:p>
          <a:p>
            <a:r>
              <a:rPr lang="en-CO" dirty="0"/>
              <a:t>P@1 </a:t>
            </a:r>
            <a:r>
              <a:rPr lang="en-CO" dirty="0">
                <a:sym typeface="Wingdings" pitchFamily="2" charset="2"/>
              </a:rPr>
              <a:t> Precision.</a:t>
            </a:r>
          </a:p>
          <a:p>
            <a:r>
              <a:rPr lang="en-CO" dirty="0">
                <a:sym typeface="Wingdings" pitchFamily="2" charset="2"/>
              </a:rPr>
              <a:t>R@1  Recall</a:t>
            </a:r>
          </a:p>
          <a:p>
            <a:endParaRPr lang="en-CO" dirty="0">
              <a:sym typeface="Wingdings" pitchFamily="2" charset="2"/>
            </a:endParaRPr>
          </a:p>
          <a:p>
            <a:r>
              <a:rPr lang="en-CO" dirty="0">
                <a:sym typeface="Wingdings" pitchFamily="2" charset="2"/>
              </a:rPr>
              <a:t>Preprocessing the same as in the pdf with the perl script </a:t>
            </a:r>
            <a:r>
              <a:rPr lang="en-US" dirty="0">
                <a:hlinkClick r:id="rId3"/>
              </a:rPr>
              <a:t>https://gist.github.com/kylemcdonald/49c483c61798a952e36e</a:t>
            </a:r>
            <a:endParaRPr lang="en-CO" dirty="0">
              <a:sym typeface="Wingdings" pitchFamily="2" charset="2"/>
            </a:endParaRP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10B2105-225F-4FE3-849A-7975E719A850}" type="slidenum">
              <a:rPr lang="en-GB" sz="1400" b="0" strike="noStrike" spc="-1" smtClean="0">
                <a:latin typeface="Times New Roman"/>
              </a:rPr>
              <a:t>19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1580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10B2105-225F-4FE3-849A-7975E719A850}" type="slidenum">
              <a:rPr lang="en-GB" sz="1400" b="0" strike="noStrike" spc="-1" smtClean="0">
                <a:latin typeface="Times New Roman"/>
              </a:rPr>
              <a:t>4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5785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Network Training (Inputs in both models are just one-hot encoded vocabulary vectors):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CBOW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architecture predict the target word (the center word) based on the source context words (surrounding words).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both architectures, after training, the output layer is “thrown away” and the hidden layer is used as the vector representation of the words.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10B2105-225F-4FE3-849A-7975E719A850}" type="slidenum">
              <a:rPr lang="en-GB" sz="1400" b="0" strike="noStrike" spc="-1" smtClean="0">
                <a:latin typeface="Times New Roman"/>
              </a:rPr>
              <a:t>5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5785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Network Training (Inputs in both models are just one-hot encoded vocabulary vectors):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Skip-gram</a:t>
            </a:r>
            <a:r>
              <a:rPr lang="en-US" dirty="0"/>
              <a:t> model the context is predicted based on the source word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both architectures, after training, the output layer is “thrown away” and the hidden layer is used as the vector representation of the words.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Additional Note: Later this same year, “Distributed Representations of Words and Phrases and their Compositionality” was published which introduced improvements to the Skip-gram model such as Negative Sampling and Subsampling of Frequent Words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Mikolov</a:t>
            </a:r>
            <a:r>
              <a:rPr lang="en-US" dirty="0"/>
              <a:t> et al., Distributed Representations of Words and Phrases and their Compositionality: https://arxiv.org/abs/1310.4546]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10B2105-225F-4FE3-849A-7975E719A850}" type="slidenum">
              <a:rPr lang="en-GB" sz="1400" b="0" strike="noStrike" spc="-1" smtClean="0">
                <a:latin typeface="Times New Roman"/>
              </a:rPr>
              <a:t>6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8416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recently, building on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SkipGram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idea,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more granular approach was introduced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where a bag of character n-grams (also known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subwords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are used to represent a word. As shown in Figure, each word is represented by the sum of it’s n-gram vectors.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[Put </a:t>
            </a:r>
            <a:r>
              <a:rPr lang="en-US" dirty="0" err="1"/>
              <a:t>skipgram</a:t>
            </a:r>
            <a:r>
              <a:rPr lang="en-US" dirty="0"/>
              <a:t> eqn. or scoring functions from presentation here, per BW]</a:t>
            </a:r>
          </a:p>
          <a:p>
            <a:endParaRPr lang="en-US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10B2105-225F-4FE3-849A-7975E719A850}" type="slidenum">
              <a:rPr lang="en-GB" sz="1400" b="0" strike="noStrike" spc="-1" smtClean="0">
                <a:latin typeface="Times New Roman"/>
              </a:rPr>
              <a:t>7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5361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Word Representation</a:t>
            </a:r>
          </a:p>
          <a:p>
            <a:pPr marL="800100" lvl="1" indent="-342900">
              <a:buAutoNum type="arabicPeriod"/>
            </a:pPr>
            <a:r>
              <a:rPr lang="en-US" dirty="0"/>
              <a:t>Dataset</a:t>
            </a:r>
          </a:p>
          <a:p>
            <a:pPr marL="1257300" lvl="2" indent="-342900">
              <a:buAutoNum type="arabicPeriod"/>
            </a:pPr>
            <a:r>
              <a:rPr lang="en-US" dirty="0"/>
              <a:t>Structure</a:t>
            </a:r>
          </a:p>
          <a:p>
            <a:pPr marL="800100" lvl="1" indent="-342900">
              <a:buAutoNum type="arabicPeriod"/>
            </a:pPr>
            <a:r>
              <a:rPr lang="en-US" dirty="0"/>
              <a:t>Dataset 2</a:t>
            </a:r>
          </a:p>
          <a:p>
            <a:pPr marL="1257300" lvl="2" indent="-342900">
              <a:buAutoNum type="arabicPeriod"/>
            </a:pPr>
            <a:r>
              <a:rPr lang="en-US" dirty="0"/>
              <a:t>Structure</a:t>
            </a:r>
          </a:p>
          <a:p>
            <a:pPr marL="342900" indent="-342900">
              <a:buAutoNum type="arabicPeriod"/>
            </a:pPr>
            <a:r>
              <a:rPr lang="en-US" dirty="0"/>
              <a:t>Text Classification (hate speech </a:t>
            </a:r>
            <a:r>
              <a:rPr lang="en-US" dirty="0" err="1"/>
              <a:t>detection,etc</a:t>
            </a:r>
            <a:r>
              <a:rPr lang="en-US" dirty="0"/>
              <a:t>)</a:t>
            </a:r>
          </a:p>
          <a:p>
            <a:pPr marL="800100" lvl="1" indent="-342900">
              <a:buAutoNum type="arabicPeriod"/>
            </a:pPr>
            <a:r>
              <a:rPr lang="en-US" dirty="0"/>
              <a:t>Dataset</a:t>
            </a:r>
          </a:p>
          <a:p>
            <a:pPr marL="1257300" lvl="2" indent="-342900">
              <a:buAutoNum type="arabicPeriod"/>
            </a:pPr>
            <a:r>
              <a:rPr lang="en-US" dirty="0"/>
              <a:t>Structure</a:t>
            </a:r>
          </a:p>
          <a:p>
            <a:pPr marL="800100" lvl="1" indent="-342900">
              <a:buAutoNum type="arabicPeriod"/>
            </a:pPr>
            <a:r>
              <a:rPr lang="en-US" dirty="0"/>
              <a:t>Dataset 2</a:t>
            </a:r>
          </a:p>
          <a:p>
            <a:pPr marL="1257300" lvl="2" indent="-342900">
              <a:buAutoNum type="arabicPeriod"/>
            </a:pPr>
            <a:r>
              <a:rPr lang="en-US" dirty="0"/>
              <a:t>Structure</a:t>
            </a:r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10B2105-225F-4FE3-849A-7975E719A850}" type="slidenum">
              <a:rPr lang="en-GB" sz="1400" b="0" strike="noStrike" spc="-1" smtClean="0">
                <a:latin typeface="Times New Roman"/>
              </a:rPr>
              <a:t>9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4288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Sisg</a:t>
            </a:r>
            <a:r>
              <a:rPr lang="en-US" dirty="0"/>
              <a:t>- uses null vectors for unseen words, </a:t>
            </a:r>
            <a:r>
              <a:rPr lang="en-US" dirty="0" err="1"/>
              <a:t>sisg</a:t>
            </a:r>
            <a:r>
              <a:rPr lang="en-US" dirty="0"/>
              <a:t> creates feature vectors by summing n-gram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10B2105-225F-4FE3-849A-7975E719A850}" type="slidenum">
              <a:rPr lang="en-GB" sz="1400" b="0" strike="noStrike" spc="-1" smtClean="0">
                <a:latin typeface="Times New Roman"/>
              </a:rPr>
              <a:t>10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5538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"The task consists of analogies such as "Germany" : "Berlin" :: "France" : ?, which are solved by finding a vector x such that </a:t>
            </a:r>
            <a:r>
              <a:rPr lang="en-US" dirty="0" err="1"/>
              <a:t>vec</a:t>
            </a:r>
            <a:r>
              <a:rPr lang="en-US" dirty="0"/>
              <a:t>(x) is closest to </a:t>
            </a:r>
            <a:r>
              <a:rPr lang="en-US" dirty="0" err="1"/>
              <a:t>vec</a:t>
            </a:r>
            <a:r>
              <a:rPr lang="en-US" dirty="0"/>
              <a:t>("Berlin") - </a:t>
            </a:r>
            <a:r>
              <a:rPr lang="en-US" dirty="0" err="1"/>
              <a:t>vec</a:t>
            </a:r>
            <a:r>
              <a:rPr lang="en-US" dirty="0"/>
              <a:t>("Germany") + </a:t>
            </a:r>
            <a:r>
              <a:rPr lang="en-US" dirty="0" err="1"/>
              <a:t>vec</a:t>
            </a:r>
            <a:r>
              <a:rPr lang="en-US" dirty="0"/>
              <a:t>("France") according to the cosine distance (we discard the input words from the search). This specific example is considered to have been answered correctly if x is "Paris". The task has two broad categories: the syntactic analogies (such as "quick" : "quickly" :: "slow" : "slowly") and the semantic analogies, such as the country to capital city relationship.“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Mikolov</a:t>
            </a:r>
            <a:r>
              <a:rPr lang="en-US" dirty="0"/>
              <a:t> et al., Distributed Representations of Words and Phrases and their Compositionality: https://arxiv.org/abs/1310.4546]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10B2105-225F-4FE3-849A-7975E719A850}" type="slidenum">
              <a:rPr lang="en-GB" sz="1400" b="0" strike="noStrike" spc="-1" smtClean="0">
                <a:latin typeface="Times New Roman"/>
              </a:rPr>
              <a:t>11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1557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[Potentially download and run some simple </a:t>
            </a:r>
            <a:r>
              <a:rPr lang="en-US" dirty="0" err="1"/>
              <a:t>fasttext</a:t>
            </a:r>
            <a:r>
              <a:rPr lang="en-US" dirty="0"/>
              <a:t> code and show the results]</a:t>
            </a:r>
          </a:p>
          <a:p>
            <a:endParaRPr lang="en-US" dirty="0"/>
          </a:p>
          <a:p>
            <a:r>
              <a:rPr lang="en-US" dirty="0"/>
              <a:t>G</a:t>
            </a:r>
            <a:r>
              <a:rPr lang="en-CO" dirty="0"/>
              <a:t>ensim.models.fastext </a:t>
            </a:r>
          </a:p>
          <a:p>
            <a:r>
              <a:rPr lang="en-US" dirty="0"/>
              <a:t>N</a:t>
            </a:r>
            <a:r>
              <a:rPr lang="en-CO" dirty="0"/>
              <a:t>ltk </a:t>
            </a:r>
            <a:r>
              <a:rPr lang="en-CO" dirty="0">
                <a:sym typeface="Wingdings" pitchFamily="2" charset="2"/>
              </a:rPr>
              <a:t> natural language toolkit</a:t>
            </a:r>
          </a:p>
          <a:p>
            <a:r>
              <a:rPr lang="en-US" dirty="0"/>
              <a:t>W</a:t>
            </a:r>
            <a:r>
              <a:rPr lang="en-CO" dirty="0"/>
              <a:t>ikipedia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Text Classification (hate speech detection, etc.)</a:t>
            </a:r>
          </a:p>
          <a:p>
            <a:pPr marL="0" lvl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	Assigning a set of predefined categories to free-text. Text classifiers can 	be used to organize, structure, and categorize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10B2105-225F-4FE3-849A-7975E719A850}" type="slidenum">
              <a:rPr lang="en-GB" sz="1400" b="0" strike="noStrike" spc="-1" smtClean="0">
                <a:latin typeface="Times New Roman"/>
              </a:rPr>
              <a:t>16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033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0574" y="260648"/>
            <a:ext cx="3533462" cy="95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2071"/>
          <a:stretch/>
        </p:blipFill>
        <p:spPr bwMode="auto">
          <a:xfrm>
            <a:off x="5220072" y="2659316"/>
            <a:ext cx="3456384" cy="2137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36"/>
          <p:cNvSpPr>
            <a:spLocks noChangeArrowheads="1"/>
          </p:cNvSpPr>
          <p:nvPr userDrawn="1"/>
        </p:nvSpPr>
        <p:spPr bwMode="auto">
          <a:xfrm>
            <a:off x="380683" y="549275"/>
            <a:ext cx="4680000" cy="4385906"/>
          </a:xfrm>
          <a:prstGeom prst="rect">
            <a:avLst/>
          </a:prstGeom>
          <a:solidFill>
            <a:srgbClr val="0098A1"/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98A1"/>
              </a:solidFill>
            </a:endParaRP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652672" y="2381979"/>
            <a:ext cx="3780472" cy="138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Title </a:t>
            </a:r>
            <a:br>
              <a:rPr lang="de-DE" noProof="0" dirty="0"/>
            </a:b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Event</a:t>
            </a:r>
          </a:p>
        </p:txBody>
      </p:sp>
      <p:sp>
        <p:nvSpPr>
          <p:cNvPr id="2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46380" y="4356780"/>
            <a:ext cx="4497120" cy="1022984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Performing</a:t>
            </a:r>
            <a:r>
              <a:rPr lang="de-DE" dirty="0"/>
              <a:t> Person</a:t>
            </a:r>
          </a:p>
        </p:txBody>
      </p:sp>
      <p:sp>
        <p:nvSpPr>
          <p:cNvPr id="27" name="Bildplatzhalter 9"/>
          <p:cNvSpPr>
            <a:spLocks noGrp="1" noChangeAspect="1"/>
          </p:cNvSpPr>
          <p:nvPr>
            <p:ph type="pic" sz="quarter" idx="27"/>
          </p:nvPr>
        </p:nvSpPr>
        <p:spPr>
          <a:xfrm>
            <a:off x="50436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8" name="Bildplatzhalter 9"/>
          <p:cNvSpPr>
            <a:spLocks noGrp="1" noChangeAspect="1"/>
          </p:cNvSpPr>
          <p:nvPr>
            <p:ph type="pic" sz="quarter" idx="28"/>
          </p:nvPr>
        </p:nvSpPr>
        <p:spPr>
          <a:xfrm>
            <a:off x="1882753" y="5157192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9" name="Bildplatzhalter 9"/>
          <p:cNvSpPr>
            <a:spLocks noGrp="1" noChangeAspect="1"/>
          </p:cNvSpPr>
          <p:nvPr>
            <p:ph type="pic" sz="quarter" idx="29"/>
          </p:nvPr>
        </p:nvSpPr>
        <p:spPr>
          <a:xfrm>
            <a:off x="325777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0" name="Bildplatzhalter 9"/>
          <p:cNvSpPr>
            <a:spLocks noGrp="1" noChangeAspect="1"/>
          </p:cNvSpPr>
          <p:nvPr>
            <p:ph type="pic" sz="quarter" idx="30"/>
          </p:nvPr>
        </p:nvSpPr>
        <p:spPr>
          <a:xfrm>
            <a:off x="463953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1" name="Bildplatzhalter 9"/>
          <p:cNvSpPr>
            <a:spLocks noGrp="1" noChangeAspect="1"/>
          </p:cNvSpPr>
          <p:nvPr>
            <p:ph type="pic" sz="quarter" idx="31"/>
          </p:nvPr>
        </p:nvSpPr>
        <p:spPr>
          <a:xfrm>
            <a:off x="601113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2" name="Bildplatzhalter 9"/>
          <p:cNvSpPr>
            <a:spLocks noGrp="1" noChangeAspect="1"/>
          </p:cNvSpPr>
          <p:nvPr>
            <p:ph type="pic" sz="quarter" idx="32"/>
          </p:nvPr>
        </p:nvSpPr>
        <p:spPr>
          <a:xfrm>
            <a:off x="7385948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3" name="Rectangle 24"/>
          <p:cNvSpPr>
            <a:spLocks noChangeArrowheads="1"/>
          </p:cNvSpPr>
          <p:nvPr userDrawn="1"/>
        </p:nvSpPr>
        <p:spPr bwMode="auto">
          <a:xfrm>
            <a:off x="380683" y="5049184"/>
            <a:ext cx="8373353" cy="36000"/>
          </a:xfrm>
          <a:prstGeom prst="rect">
            <a:avLst/>
          </a:prstGeom>
          <a:solidFill>
            <a:srgbClr val="FF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FF1919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4" name="Rectangle 24"/>
          <p:cNvSpPr>
            <a:spLocks noChangeArrowheads="1"/>
          </p:cNvSpPr>
          <p:nvPr userDrawn="1"/>
        </p:nvSpPr>
        <p:spPr bwMode="auto">
          <a:xfrm>
            <a:off x="395536" y="6506864"/>
            <a:ext cx="8373353" cy="36000"/>
          </a:xfrm>
          <a:prstGeom prst="rect">
            <a:avLst/>
          </a:prstGeom>
          <a:solidFill>
            <a:srgbClr val="FF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FF1919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</p:spTree>
    <p:extLst>
      <p:ext uri="{BB962C8B-B14F-4D97-AF65-F5344CB8AC3E}">
        <p14:creationId xmlns:p14="http://schemas.microsoft.com/office/powerpoint/2010/main" val="962410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"/>
          <p:cNvSpPr/>
          <p:nvPr/>
        </p:nvSpPr>
        <p:spPr>
          <a:xfrm>
            <a:off x="380520" y="6500520"/>
            <a:ext cx="8352000" cy="360"/>
          </a:xfrm>
          <a:prstGeom prst="line">
            <a:avLst/>
          </a:prstGeom>
          <a:ln w="28440">
            <a:solidFill>
              <a:srgbClr val="0098A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" name="Picture 2"/>
          <p:cNvPicPr/>
          <p:nvPr/>
        </p:nvPicPr>
        <p:blipFill>
          <a:blip r:embed="rId15"/>
          <a:srcRect r="62494"/>
          <a:stretch/>
        </p:blipFill>
        <p:spPr>
          <a:xfrm>
            <a:off x="6979680" y="21600"/>
            <a:ext cx="1772640" cy="823320"/>
          </a:xfrm>
          <a:prstGeom prst="rect">
            <a:avLst/>
          </a:prstGeom>
          <a:ln>
            <a:noFill/>
          </a:ln>
        </p:spPr>
      </p:pic>
      <p:pic>
        <p:nvPicPr>
          <p:cNvPr id="2" name="Picture 2"/>
          <p:cNvPicPr/>
          <p:nvPr/>
        </p:nvPicPr>
        <p:blipFill>
          <a:blip r:embed="rId15"/>
          <a:srcRect l="37267"/>
          <a:stretch/>
        </p:blipFill>
        <p:spPr>
          <a:xfrm>
            <a:off x="294480" y="21600"/>
            <a:ext cx="2966040" cy="823320"/>
          </a:xfrm>
          <a:prstGeom prst="rect">
            <a:avLst/>
          </a:prstGeom>
          <a:ln>
            <a:noFill/>
          </a:ln>
        </p:spPr>
      </p:pic>
      <p:sp>
        <p:nvSpPr>
          <p:cNvPr id="3" name="Line 2"/>
          <p:cNvSpPr/>
          <p:nvPr/>
        </p:nvSpPr>
        <p:spPr>
          <a:xfrm>
            <a:off x="380520" y="761400"/>
            <a:ext cx="8352000" cy="360"/>
          </a:xfrm>
          <a:prstGeom prst="line">
            <a:avLst/>
          </a:prstGeom>
          <a:ln w="28440">
            <a:solidFill>
              <a:srgbClr val="0098A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2"/>
          <p:cNvPicPr/>
          <p:nvPr/>
        </p:nvPicPr>
        <p:blipFill>
          <a:blip r:embed="rId16"/>
          <a:stretch/>
        </p:blipFill>
        <p:spPr>
          <a:xfrm>
            <a:off x="5220720" y="260640"/>
            <a:ext cx="3532680" cy="952560"/>
          </a:xfrm>
          <a:prstGeom prst="rect">
            <a:avLst/>
          </a:prstGeom>
          <a:ln>
            <a:noFill/>
          </a:ln>
        </p:spPr>
      </p:pic>
      <p:pic>
        <p:nvPicPr>
          <p:cNvPr id="5" name="Picture 16"/>
          <p:cNvPicPr/>
          <p:nvPr/>
        </p:nvPicPr>
        <p:blipFill>
          <a:blip r:embed="rId17"/>
          <a:srcRect b="-2078"/>
          <a:stretch/>
        </p:blipFill>
        <p:spPr>
          <a:xfrm>
            <a:off x="5220000" y="2659320"/>
            <a:ext cx="3455640" cy="2136960"/>
          </a:xfrm>
          <a:prstGeom prst="rect">
            <a:avLst/>
          </a:prstGeom>
          <a:ln>
            <a:noFill/>
          </a:ln>
        </p:spPr>
      </p:pic>
      <p:sp>
        <p:nvSpPr>
          <p:cNvPr id="6" name="CustomShape 3"/>
          <p:cNvSpPr/>
          <p:nvPr/>
        </p:nvSpPr>
        <p:spPr>
          <a:xfrm>
            <a:off x="380520" y="549360"/>
            <a:ext cx="4679280" cy="4385160"/>
          </a:xfrm>
          <a:prstGeom prst="rect">
            <a:avLst/>
          </a:prstGeom>
          <a:solidFill>
            <a:srgbClr val="0098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380520" y="5049360"/>
            <a:ext cx="8372520" cy="35280"/>
          </a:xfrm>
          <a:prstGeom prst="rect">
            <a:avLst/>
          </a:prstGeom>
          <a:solidFill>
            <a:srgbClr val="FF191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5"/>
          <p:cNvSpPr/>
          <p:nvPr/>
        </p:nvSpPr>
        <p:spPr>
          <a:xfrm>
            <a:off x="395640" y="6507000"/>
            <a:ext cx="8372520" cy="35280"/>
          </a:xfrm>
          <a:prstGeom prst="rect">
            <a:avLst/>
          </a:prstGeom>
          <a:solidFill>
            <a:srgbClr val="FF191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2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/>
          <p:nvPr/>
        </p:nvSpPr>
        <p:spPr>
          <a:xfrm>
            <a:off x="380520" y="6500520"/>
            <a:ext cx="8352000" cy="360"/>
          </a:xfrm>
          <a:prstGeom prst="line">
            <a:avLst/>
          </a:prstGeom>
          <a:ln w="28440">
            <a:solidFill>
              <a:srgbClr val="0098A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Picture 2"/>
          <p:cNvPicPr/>
          <p:nvPr/>
        </p:nvPicPr>
        <p:blipFill>
          <a:blip r:embed="rId14"/>
          <a:srcRect r="62494"/>
          <a:stretch/>
        </p:blipFill>
        <p:spPr>
          <a:xfrm>
            <a:off x="6979680" y="21600"/>
            <a:ext cx="1772640" cy="823320"/>
          </a:xfrm>
          <a:prstGeom prst="rect">
            <a:avLst/>
          </a:prstGeom>
          <a:ln>
            <a:noFill/>
          </a:ln>
        </p:spPr>
      </p:pic>
      <p:pic>
        <p:nvPicPr>
          <p:cNvPr id="49" name="Picture 2"/>
          <p:cNvPicPr/>
          <p:nvPr/>
        </p:nvPicPr>
        <p:blipFill>
          <a:blip r:embed="rId14"/>
          <a:srcRect l="37267"/>
          <a:stretch/>
        </p:blipFill>
        <p:spPr>
          <a:xfrm>
            <a:off x="294480" y="21600"/>
            <a:ext cx="2966040" cy="823320"/>
          </a:xfrm>
          <a:prstGeom prst="rect">
            <a:avLst/>
          </a:prstGeom>
          <a:ln>
            <a:noFill/>
          </a:ln>
        </p:spPr>
      </p:pic>
      <p:sp>
        <p:nvSpPr>
          <p:cNvPr id="50" name="Line 2"/>
          <p:cNvSpPr/>
          <p:nvPr/>
        </p:nvSpPr>
        <p:spPr>
          <a:xfrm>
            <a:off x="380520" y="761400"/>
            <a:ext cx="8352000" cy="360"/>
          </a:xfrm>
          <a:prstGeom prst="line">
            <a:avLst/>
          </a:prstGeom>
          <a:ln w="28440">
            <a:solidFill>
              <a:srgbClr val="0098A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3"/>
          <p:cNvSpPr/>
          <p:nvPr/>
        </p:nvSpPr>
        <p:spPr>
          <a:xfrm>
            <a:off x="8432640" y="6461640"/>
            <a:ext cx="334440" cy="33444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comments" Target="../comments/commen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comments" Target="../comments/commen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fasttext/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kavita-ganesan.com/comparison-between-cbow-skipgram-subword/#.XvHfR5P7RDU" TargetMode="External"/><Relationship Id="rId2" Type="http://schemas.openxmlformats.org/officeDocument/2006/relationships/hyperlink" Target="https://towardsdatascience.com/skip-gram-nlp-context-words-prediction-algorithm-5bbf34f84e0c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stackabuse.com/python-for-nlp-working-with-facebook-fasttext-librar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364" y="680500"/>
            <a:ext cx="4305222" cy="1874809"/>
          </a:xfrm>
        </p:spPr>
        <p:txBody>
          <a:bodyPr/>
          <a:lstStyle/>
          <a:p>
            <a:r>
              <a:rPr lang="en-GB" sz="2800" b="0" spc="-1" dirty="0"/>
              <a:t>Analysis of </a:t>
            </a:r>
            <a:br>
              <a:rPr lang="en-GB" sz="2800" b="0" spc="-1" dirty="0"/>
            </a:br>
            <a:r>
              <a:rPr lang="en-GB" sz="2400" b="0" spc="-1" dirty="0"/>
              <a:t>“</a:t>
            </a:r>
            <a:r>
              <a:rPr lang="en-GB" sz="2400" b="0" i="1" spc="-1" dirty="0"/>
              <a:t>Enriching Word Vectors With </a:t>
            </a:r>
            <a:r>
              <a:rPr lang="en-GB" sz="2400" b="0" i="1" spc="-1" dirty="0" err="1"/>
              <a:t>Subword</a:t>
            </a:r>
            <a:r>
              <a:rPr lang="en-GB" sz="2400" b="0" i="1" spc="-1" dirty="0"/>
              <a:t> Information</a:t>
            </a:r>
            <a:r>
              <a:rPr lang="en-GB" sz="2400" b="0" spc="-1" dirty="0"/>
              <a:t>”</a:t>
            </a:r>
            <a:r>
              <a:rPr lang="en-GB" sz="2400" b="0" spc="-1" baseline="30000" dirty="0"/>
              <a:t>[1]</a:t>
            </a:r>
            <a:endParaRPr lang="en-GB" sz="2800" b="0" spc="-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4364" y="3532340"/>
            <a:ext cx="4497120" cy="11297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b="1" spc="-1" dirty="0">
                <a:solidFill>
                  <a:srgbClr val="FFFFFF"/>
                </a:solidFill>
              </a:rPr>
              <a:t>Lucas Whitmire</a:t>
            </a:r>
          </a:p>
          <a:p>
            <a:pPr>
              <a:lnSpc>
                <a:spcPct val="100000"/>
              </a:lnSpc>
            </a:pPr>
            <a:r>
              <a:rPr lang="en-GB" b="1" spc="-1" dirty="0">
                <a:solidFill>
                  <a:srgbClr val="FFFFFF"/>
                </a:solidFill>
              </a:rPr>
              <a:t>Edgardo </a:t>
            </a:r>
            <a:r>
              <a:rPr lang="en-GB" b="1" spc="-1" dirty="0" err="1">
                <a:solidFill>
                  <a:srgbClr val="FFFFFF"/>
                </a:solidFill>
              </a:rPr>
              <a:t>Panza</a:t>
            </a:r>
            <a:endParaRPr lang="en-GB" spc="-1" dirty="0"/>
          </a:p>
        </p:txBody>
      </p:sp>
      <p:pic>
        <p:nvPicPr>
          <p:cNvPr id="10" name="Picture 36" descr="Grashof für ppt"/>
          <p:cNvPicPr>
            <a:picLocks noGrp="1" noChangeAspect="1" noChangeArrowheads="1"/>
          </p:cNvPicPr>
          <p:nvPr>
            <p:ph type="pic" sz="quarter" idx="27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P:\Berninger\PowerPointPraesentation\Bilder\Fachbereich6\Studierende.jpg"/>
          <p:cNvPicPr>
            <a:picLocks noGrp="1" noChangeAspect="1" noChangeArrowheads="1"/>
          </p:cNvPicPr>
          <p:nvPr>
            <p:ph type="pic" sz="quarter" idx="28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:\Berninger\PowerPointPraesentation\Bilder\Fachbereich1.jpg"/>
          <p:cNvPicPr>
            <a:picLocks noGrp="1" noChangeAspect="1" noChangeArrowheads="1"/>
          </p:cNvPicPr>
          <p:nvPr>
            <p:ph type="pic" sz="quarter" idx="31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:\Berninger\PowerPointPraesentation\Bilder\Qualitätsmanagement\Qualitätsmanagement.jpg"/>
          <p:cNvPicPr>
            <a:picLocks noGrp="1" noChangeAspect="1" noChangeArrowheads="1"/>
          </p:cNvPicPr>
          <p:nvPr>
            <p:ph type="pic" sz="quarter" idx="32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P:\Berninger\PowerPointPraesentation\Bilder\Titelseite.jpg"/>
          <p:cNvPicPr>
            <a:picLocks noGrp="1" noChangeAspect="1" noChangeArrowheads="1"/>
          </p:cNvPicPr>
          <p:nvPr>
            <p:ph type="pic" sz="quarter" idx="29"/>
          </p:nvPr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platzhalter 4"/>
          <p:cNvPicPr>
            <a:picLocks noGrp="1" noChangeAspect="1"/>
          </p:cNvPicPr>
          <p:nvPr>
            <p:ph type="pic" sz="quarter" idx="30"/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373644-2D8B-4C0D-81AF-425F46E75314}"/>
              </a:ext>
            </a:extLst>
          </p:cNvPr>
          <p:cNvSpPr txBox="1"/>
          <p:nvPr/>
        </p:nvSpPr>
        <p:spPr>
          <a:xfrm>
            <a:off x="428324" y="6596390"/>
            <a:ext cx="8614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aseline="30000" dirty="0">
                <a:solidFill>
                  <a:srgbClr val="FF0000"/>
                </a:solidFill>
                <a:latin typeface="ArialNarrow"/>
              </a:rPr>
              <a:t>[1]</a:t>
            </a:r>
            <a:r>
              <a:rPr lang="en-US" sz="1050" dirty="0">
                <a:solidFill>
                  <a:srgbClr val="FF0000"/>
                </a:solidFill>
                <a:latin typeface="ArialNarrow"/>
              </a:rPr>
              <a:t>Bojanowski, Grave</a:t>
            </a:r>
            <a:r>
              <a:rPr lang="en-US" sz="1050" b="0" i="0" u="none" strike="noStrike" baseline="0" dirty="0">
                <a:solidFill>
                  <a:srgbClr val="FF0000"/>
                </a:solidFill>
                <a:latin typeface="ArialNarrow"/>
              </a:rPr>
              <a:t> et al., Enriching Word Vectors with </a:t>
            </a:r>
            <a:r>
              <a:rPr lang="en-US" sz="1050" b="0" i="0" u="none" strike="noStrike" baseline="0" dirty="0" err="1">
                <a:solidFill>
                  <a:srgbClr val="FF0000"/>
                </a:solidFill>
                <a:latin typeface="ArialNarrow"/>
              </a:rPr>
              <a:t>Subword</a:t>
            </a:r>
            <a:r>
              <a:rPr lang="en-US" sz="1050" b="0" i="0" u="none" strike="noStrike" baseline="0" dirty="0">
                <a:solidFill>
                  <a:srgbClr val="FF0000"/>
                </a:solidFill>
                <a:latin typeface="ArialNarrow"/>
              </a:rPr>
              <a:t> Information: https://arxiv.org/pdf/1607.04606.pdf</a:t>
            </a:r>
            <a:endParaRPr 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35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3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2FCB098B-627C-46F3-A25D-3380B6C8E818}" type="slidenum">
              <a:rPr lang="en-GB" sz="13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10</a:t>
            </a:fld>
            <a:endParaRPr lang="en-GB" sz="1300" b="0" strike="noStrike" spc="-1" dirty="0">
              <a:latin typeface="Arial"/>
            </a:endParaRPr>
          </a:p>
        </p:txBody>
      </p:sp>
      <p:grpSp>
        <p:nvGrpSpPr>
          <p:cNvPr id="289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6" name="CustomShape 2">
            <a:extLst>
              <a:ext uri="{FF2B5EF4-FFF2-40B4-BE49-F238E27FC236}">
                <a16:creationId xmlns:a16="http://schemas.microsoft.com/office/drawing/2014/main" id="{85A324E8-364C-A145-9214-92DF4E7AFF44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pc="-1" dirty="0">
                <a:solidFill>
                  <a:srgbClr val="EF181E"/>
                </a:solidFill>
                <a:latin typeface="Arial"/>
              </a:rPr>
              <a:t>Results – Word Similarity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A3647-B9EA-D646-B255-C9CFE697A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363" y="1507371"/>
            <a:ext cx="5357274" cy="482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9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3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2FCB098B-627C-46F3-A25D-3380B6C8E818}" type="slidenum">
              <a:rPr lang="en-GB" sz="13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11</a:t>
            </a:fld>
            <a:endParaRPr lang="en-GB" sz="1300" b="0" strike="noStrike" spc="-1" dirty="0">
              <a:latin typeface="Arial"/>
            </a:endParaRPr>
          </a:p>
        </p:txBody>
      </p:sp>
      <p:grpSp>
        <p:nvGrpSpPr>
          <p:cNvPr id="289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6" name="CustomShape 2">
            <a:extLst>
              <a:ext uri="{FF2B5EF4-FFF2-40B4-BE49-F238E27FC236}">
                <a16:creationId xmlns:a16="http://schemas.microsoft.com/office/drawing/2014/main" id="{85A324E8-364C-A145-9214-92DF4E7AFF44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pc="-1" dirty="0">
                <a:solidFill>
                  <a:srgbClr val="EF181E"/>
                </a:solidFill>
                <a:latin typeface="Arial"/>
              </a:rPr>
              <a:t>Results - Analogies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8A6A32-63A1-424D-8C03-2793AA4B5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788" y="1507371"/>
            <a:ext cx="6062423" cy="476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1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3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2FCB098B-627C-46F3-A25D-3380B6C8E818}" type="slidenum">
              <a:rPr lang="en-GB" sz="13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12</a:t>
            </a:fld>
            <a:endParaRPr lang="en-GB" sz="1300" b="0" strike="noStrike" spc="-1" dirty="0">
              <a:latin typeface="Arial"/>
            </a:endParaRPr>
          </a:p>
        </p:txBody>
      </p:sp>
      <p:grpSp>
        <p:nvGrpSpPr>
          <p:cNvPr id="289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6" name="CustomShape 2">
            <a:extLst>
              <a:ext uri="{FF2B5EF4-FFF2-40B4-BE49-F238E27FC236}">
                <a16:creationId xmlns:a16="http://schemas.microsoft.com/office/drawing/2014/main" id="{85A324E8-364C-A145-9214-92DF4E7AFF44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pc="-1" dirty="0">
                <a:solidFill>
                  <a:srgbClr val="EF181E"/>
                </a:solidFill>
                <a:latin typeface="Arial"/>
              </a:rPr>
              <a:t>Results – Training Set Sizes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18779-B529-450F-8C1D-BA13D3B83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04" y="1914401"/>
            <a:ext cx="7921592" cy="302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33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3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2FCB098B-627C-46F3-A25D-3380B6C8E818}" type="slidenum">
              <a:rPr lang="en-GB" sz="13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13</a:t>
            </a:fld>
            <a:endParaRPr lang="en-GB" sz="1300" b="0" strike="noStrike" spc="-1" dirty="0">
              <a:latin typeface="Arial"/>
            </a:endParaRPr>
          </a:p>
        </p:txBody>
      </p:sp>
      <p:grpSp>
        <p:nvGrpSpPr>
          <p:cNvPr id="289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6" name="CustomShape 2">
            <a:extLst>
              <a:ext uri="{FF2B5EF4-FFF2-40B4-BE49-F238E27FC236}">
                <a16:creationId xmlns:a16="http://schemas.microsoft.com/office/drawing/2014/main" id="{85A324E8-364C-A145-9214-92DF4E7AFF44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pc="-1" dirty="0">
                <a:solidFill>
                  <a:srgbClr val="EF181E"/>
                </a:solidFill>
                <a:latin typeface="Arial"/>
              </a:rPr>
              <a:t>Main Contributions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F4FAA-8667-5842-B3BE-641E7444F752}"/>
              </a:ext>
            </a:extLst>
          </p:cNvPr>
          <p:cNvSpPr txBox="1"/>
          <p:nvPr/>
        </p:nvSpPr>
        <p:spPr>
          <a:xfrm>
            <a:off x="338664" y="1666369"/>
            <a:ext cx="84666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well for rare words and morphologically rich languages (like German).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well for syntactic analogies and does not degrade semantic analogies much.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word representation with smaller datasets and with rare/OOV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40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3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2FCB098B-627C-46F3-A25D-3380B6C8E818}" type="slidenum">
              <a:rPr lang="en-GB" sz="13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14</a:t>
            </a:fld>
            <a:endParaRPr lang="en-GB" sz="1300" b="0" strike="noStrike" spc="-1" dirty="0">
              <a:latin typeface="Arial"/>
            </a:endParaRPr>
          </a:p>
        </p:txBody>
      </p:sp>
      <p:grpSp>
        <p:nvGrpSpPr>
          <p:cNvPr id="289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6" name="CustomShape 2">
            <a:extLst>
              <a:ext uri="{FF2B5EF4-FFF2-40B4-BE49-F238E27FC236}">
                <a16:creationId xmlns:a16="http://schemas.microsoft.com/office/drawing/2014/main" id="{85A324E8-364C-A145-9214-92DF4E7AFF44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pc="-1" dirty="0">
                <a:solidFill>
                  <a:srgbClr val="EF181E"/>
                </a:solidFill>
                <a:latin typeface="Arial"/>
              </a:rPr>
              <a:t>Shortcomings/Cheats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F58E37-BDB4-C843-A8E4-C18648B6744E}"/>
              </a:ext>
            </a:extLst>
          </p:cNvPr>
          <p:cNvSpPr txBox="1"/>
          <p:nvPr/>
        </p:nvSpPr>
        <p:spPr>
          <a:xfrm>
            <a:off x="480960" y="1838611"/>
            <a:ext cx="84666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paper there is no error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[N-gram heat maps at end of paper are cherry-picked]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50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3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2FCB098B-627C-46F3-A25D-3380B6C8E818}" type="slidenum">
              <a:rPr lang="en-GB" sz="13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15</a:t>
            </a:fld>
            <a:endParaRPr lang="en-GB" sz="1300" b="0" strike="noStrike" spc="-1" dirty="0">
              <a:latin typeface="Arial"/>
            </a:endParaRPr>
          </a:p>
        </p:txBody>
      </p:sp>
      <p:grpSp>
        <p:nvGrpSpPr>
          <p:cNvPr id="289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B547BF3-553D-C547-A331-7CC4642AB9E9}"/>
              </a:ext>
            </a:extLst>
          </p:cNvPr>
          <p:cNvSpPr/>
          <p:nvPr/>
        </p:nvSpPr>
        <p:spPr>
          <a:xfrm>
            <a:off x="610503" y="1507371"/>
            <a:ext cx="74747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[Introduce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FastText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(and other papers which fed into this, see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github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dirty="0">
                <a:hlinkClick r:id="rId2"/>
              </a:rPr>
              <a:t>https://pypi.org/project/fasttext/</a:t>
            </a:r>
            <a:endParaRPr lang="en-US" dirty="0"/>
          </a:p>
          <a:p>
            <a:r>
              <a:rPr lang="en-US" dirty="0"/>
              <a:t>	[Add discussion of text classification task here]</a:t>
            </a:r>
            <a:endParaRPr lang="en-CO" dirty="0"/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/>
              <a:t>[ELMO]</a:t>
            </a:r>
          </a:p>
          <a:p>
            <a:endParaRPr lang="en-US" dirty="0"/>
          </a:p>
          <a:p>
            <a:r>
              <a:rPr lang="en-US" dirty="0"/>
              <a:t>[BERT]</a:t>
            </a:r>
            <a:endParaRPr lang="en-CO" dirty="0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3A7DBB1-6B5C-4408-AAAD-039229286976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pc="-1" dirty="0">
                <a:solidFill>
                  <a:srgbClr val="EF181E"/>
                </a:solidFill>
                <a:latin typeface="Arial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515243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3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2FCB098B-627C-46F3-A25D-3380B6C8E818}" type="slidenum">
              <a:rPr lang="en-GB" sz="13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16</a:t>
            </a:fld>
            <a:endParaRPr lang="en-GB" sz="1300" b="0" strike="noStrike" spc="-1" dirty="0">
              <a:latin typeface="Arial"/>
            </a:endParaRPr>
          </a:p>
        </p:txBody>
      </p:sp>
      <p:grpSp>
        <p:nvGrpSpPr>
          <p:cNvPr id="289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9FC667C-057C-354C-BAFE-9B145289C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45" y="1535484"/>
            <a:ext cx="4252393" cy="2975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A54D51-0488-EC4F-8BD4-FD2A2DBA0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135" y="4456898"/>
            <a:ext cx="5013193" cy="19341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617137-BC90-4FA1-8A4D-E764B4E19BB7}"/>
              </a:ext>
            </a:extLst>
          </p:cNvPr>
          <p:cNvSpPr txBox="1"/>
          <p:nvPr/>
        </p:nvSpPr>
        <p:spPr>
          <a:xfrm>
            <a:off x="870156" y="6251117"/>
            <a:ext cx="77441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rgbClr val="FF0000"/>
                </a:solidFill>
              </a:rPr>
              <a:t>https://github.com/facebookresearch/fastText</a:t>
            </a: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2E34B7F-2CD3-6B47-BCDC-B83138D7242E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trike="noStrike" spc="-1" dirty="0" err="1">
                <a:solidFill>
                  <a:srgbClr val="EF181E"/>
                </a:solidFill>
                <a:latin typeface="Arial"/>
              </a:rPr>
              <a:t>FastText</a:t>
            </a:r>
            <a:r>
              <a:rPr lang="en-US" sz="2000" b="1" strike="noStrike" spc="-1" dirty="0">
                <a:solidFill>
                  <a:srgbClr val="EF181E"/>
                </a:solidFill>
                <a:latin typeface="Arial"/>
              </a:rPr>
              <a:t> Example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B3CB69-BF24-744B-BB50-DB06256DAD9B}"/>
              </a:ext>
            </a:extLst>
          </p:cNvPr>
          <p:cNvSpPr/>
          <p:nvPr/>
        </p:nvSpPr>
        <p:spPr>
          <a:xfrm>
            <a:off x="576197" y="1801078"/>
            <a:ext cx="2605414" cy="559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Importing Libraries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81E85-0161-B24F-A533-D6170E669198}"/>
              </a:ext>
            </a:extLst>
          </p:cNvPr>
          <p:cNvCxnSpPr/>
          <p:nvPr/>
        </p:nvCxnSpPr>
        <p:spPr>
          <a:xfrm>
            <a:off x="1878904" y="2533389"/>
            <a:ext cx="0" cy="68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C135B1B-B19A-E645-969C-EA3D68E7C734}"/>
              </a:ext>
            </a:extLst>
          </p:cNvPr>
          <p:cNvSpPr/>
          <p:nvPr/>
        </p:nvSpPr>
        <p:spPr>
          <a:xfrm>
            <a:off x="576197" y="3315272"/>
            <a:ext cx="2605414" cy="559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Re</a:t>
            </a:r>
            <a:r>
              <a:rPr lang="en-US" dirty="0"/>
              <a:t>a</a:t>
            </a:r>
            <a:r>
              <a:rPr lang="en-CO" dirty="0"/>
              <a:t>ding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6DF9E1-94C3-B549-A3E0-AA78293832F1}"/>
              </a:ext>
            </a:extLst>
          </p:cNvPr>
          <p:cNvCxnSpPr/>
          <p:nvPr/>
        </p:nvCxnSpPr>
        <p:spPr>
          <a:xfrm>
            <a:off x="1878904" y="3995391"/>
            <a:ext cx="0" cy="68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F7B7616-310C-BA40-A62B-A3786E006550}"/>
              </a:ext>
            </a:extLst>
          </p:cNvPr>
          <p:cNvSpPr/>
          <p:nvPr/>
        </p:nvSpPr>
        <p:spPr>
          <a:xfrm>
            <a:off x="576197" y="4783194"/>
            <a:ext cx="2605414" cy="559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PreProcessing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E4AD05-EAE6-FA48-85C1-45B8ECC1B65B}"/>
              </a:ext>
            </a:extLst>
          </p:cNvPr>
          <p:cNvCxnSpPr/>
          <p:nvPr/>
        </p:nvCxnSpPr>
        <p:spPr>
          <a:xfrm>
            <a:off x="1878904" y="5423949"/>
            <a:ext cx="0" cy="68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68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3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2FCB098B-627C-46F3-A25D-3380B6C8E818}" type="slidenum">
              <a:rPr lang="en-GB" sz="13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17</a:t>
            </a:fld>
            <a:endParaRPr lang="en-GB" sz="1300" b="0" strike="noStrike" spc="-1" dirty="0">
              <a:latin typeface="Arial"/>
            </a:endParaRPr>
          </a:p>
        </p:txBody>
      </p:sp>
      <p:grpSp>
        <p:nvGrpSpPr>
          <p:cNvPr id="289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5BF4776-FCC8-434A-9922-46A7EF0CB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072" y="1507371"/>
            <a:ext cx="5711868" cy="4737331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D693BAFA-0739-BD4B-843F-3EFC0C44F149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trike="noStrike" spc="-1" dirty="0" err="1">
                <a:solidFill>
                  <a:srgbClr val="EF181E"/>
                </a:solidFill>
                <a:latin typeface="Arial"/>
              </a:rPr>
              <a:t>FastText</a:t>
            </a:r>
            <a:r>
              <a:rPr lang="en-US" sz="2000" b="1" strike="noStrike" spc="-1" dirty="0">
                <a:solidFill>
                  <a:srgbClr val="EF181E"/>
                </a:solidFill>
                <a:latin typeface="Arial"/>
              </a:rPr>
              <a:t> Example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124A6C-06D0-D24D-A2A4-9C1AFE769048}"/>
              </a:ext>
            </a:extLst>
          </p:cNvPr>
          <p:cNvSpPr/>
          <p:nvPr/>
        </p:nvSpPr>
        <p:spPr>
          <a:xfrm>
            <a:off x="251164" y="2655738"/>
            <a:ext cx="2605414" cy="559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6385CF-FD18-9848-B670-2A036F65E2CD}"/>
              </a:ext>
            </a:extLst>
          </p:cNvPr>
          <p:cNvCxnSpPr/>
          <p:nvPr/>
        </p:nvCxnSpPr>
        <p:spPr>
          <a:xfrm>
            <a:off x="1553871" y="3429000"/>
            <a:ext cx="0" cy="68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A937C54-94AB-E645-8790-0A96C2787A88}"/>
              </a:ext>
            </a:extLst>
          </p:cNvPr>
          <p:cNvSpPr/>
          <p:nvPr/>
        </p:nvSpPr>
        <p:spPr>
          <a:xfrm>
            <a:off x="251164" y="4373454"/>
            <a:ext cx="2605414" cy="559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Results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0EC13A-8352-C943-8B85-6BE908AE0426}"/>
              </a:ext>
            </a:extLst>
          </p:cNvPr>
          <p:cNvCxnSpPr/>
          <p:nvPr/>
        </p:nvCxnSpPr>
        <p:spPr>
          <a:xfrm>
            <a:off x="1553871" y="1689969"/>
            <a:ext cx="0" cy="68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619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3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2FCB098B-627C-46F3-A25D-3380B6C8E818}" type="slidenum">
              <a:rPr lang="en-GB" sz="13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18</a:t>
            </a:fld>
            <a:endParaRPr lang="en-GB" sz="1300" b="0" strike="noStrike" spc="-1" dirty="0">
              <a:latin typeface="Arial"/>
            </a:endParaRPr>
          </a:p>
        </p:txBody>
      </p:sp>
      <p:grpSp>
        <p:nvGrpSpPr>
          <p:cNvPr id="289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37194A9-52C4-AB43-A10D-A77D4725D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6" y="1558094"/>
            <a:ext cx="8941967" cy="29180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2D889AA-BB83-1147-AB38-7464756732D9}"/>
              </a:ext>
            </a:extLst>
          </p:cNvPr>
          <p:cNvSpPr/>
          <p:nvPr/>
        </p:nvSpPr>
        <p:spPr>
          <a:xfrm>
            <a:off x="213264" y="4758288"/>
            <a:ext cx="8717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value can be anywhere between 0 and 1. A higher value means higher similarity.</a:t>
            </a:r>
            <a:endParaRPr lang="en-CO" dirty="0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EA7BD951-62FD-C543-908B-B6C3496396F7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trike="noStrike" spc="-1" dirty="0" err="1">
                <a:solidFill>
                  <a:srgbClr val="EF181E"/>
                </a:solidFill>
                <a:latin typeface="Arial"/>
              </a:rPr>
              <a:t>FastText</a:t>
            </a:r>
            <a:r>
              <a:rPr lang="en-US" sz="2000" b="1" strike="noStrike" spc="-1" dirty="0">
                <a:solidFill>
                  <a:srgbClr val="EF181E"/>
                </a:solidFill>
                <a:latin typeface="Arial"/>
              </a:rPr>
              <a:t> Example</a:t>
            </a:r>
            <a:endParaRPr lang="en-GB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3885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3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2FCB098B-627C-46F3-A25D-3380B6C8E818}" type="slidenum">
              <a:rPr lang="en-GB" sz="13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19</a:t>
            </a:fld>
            <a:endParaRPr lang="en-GB" sz="1300" b="0" strike="noStrike" spc="-1" dirty="0">
              <a:latin typeface="Arial"/>
            </a:endParaRPr>
          </a:p>
        </p:txBody>
      </p:sp>
      <p:grpSp>
        <p:nvGrpSpPr>
          <p:cNvPr id="289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6BEA0CC-CC00-2D42-90E9-3FBC65E6B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021" y="2200419"/>
            <a:ext cx="9142553" cy="2457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B44050-5797-C34E-AFC6-2C0E77D93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28726"/>
            <a:ext cx="9144000" cy="747423"/>
          </a:xfrm>
          <a:prstGeom prst="rect">
            <a:avLst/>
          </a:prstGeom>
        </p:spPr>
      </p:pic>
      <p:sp>
        <p:nvSpPr>
          <p:cNvPr id="8" name="CustomShape 2">
            <a:extLst>
              <a:ext uri="{FF2B5EF4-FFF2-40B4-BE49-F238E27FC236}">
                <a16:creationId xmlns:a16="http://schemas.microsoft.com/office/drawing/2014/main" id="{6BAF6BDA-EAC1-454A-9675-CE9E7FE210DF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trike="noStrike" spc="-1" dirty="0" err="1">
                <a:solidFill>
                  <a:srgbClr val="EF181E"/>
                </a:solidFill>
                <a:latin typeface="Arial"/>
              </a:rPr>
              <a:t>FastText</a:t>
            </a:r>
            <a:r>
              <a:rPr lang="en-US" sz="2000" b="1" strike="noStrike" spc="-1" dirty="0">
                <a:solidFill>
                  <a:srgbClr val="EF181E"/>
                </a:solidFill>
                <a:latin typeface="Arial"/>
              </a:rPr>
              <a:t> Command Line Example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7895F4-B047-2E4A-9839-413710F76349}"/>
              </a:ext>
            </a:extLst>
          </p:cNvPr>
          <p:cNvSpPr/>
          <p:nvPr/>
        </p:nvSpPr>
        <p:spPr>
          <a:xfrm>
            <a:off x="399060" y="1727611"/>
            <a:ext cx="8717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second example using </a:t>
            </a:r>
            <a:r>
              <a:rPr lang="en-US" dirty="0" err="1"/>
              <a:t>FastText</a:t>
            </a:r>
            <a:r>
              <a:rPr lang="en-US" dirty="0"/>
              <a:t> module with command lines.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95718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3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2FCB098B-627C-46F3-A25D-3380B6C8E818}" type="slidenum">
              <a:rPr lang="en-GB" sz="13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2</a:t>
            </a:fld>
            <a:endParaRPr lang="en-GB" sz="1300" b="0" strike="noStrike" spc="-1" dirty="0">
              <a:latin typeface="Arial"/>
            </a:endParaRPr>
          </a:p>
        </p:txBody>
      </p:sp>
      <p:grpSp>
        <p:nvGrpSpPr>
          <p:cNvPr id="289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5" name="CustomShape 2">
            <a:extLst>
              <a:ext uri="{FF2B5EF4-FFF2-40B4-BE49-F238E27FC236}">
                <a16:creationId xmlns:a16="http://schemas.microsoft.com/office/drawing/2014/main" id="{05D8CAE7-F086-A045-AB24-574D0A317FE0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pc="-1" dirty="0">
                <a:solidFill>
                  <a:srgbClr val="EF181E"/>
                </a:solidFill>
              </a:rPr>
              <a:t>Agenda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940CF88-A2EC-4C4E-89AC-A2A827479F75}"/>
              </a:ext>
            </a:extLst>
          </p:cNvPr>
          <p:cNvSpPr txBox="1">
            <a:spLocks/>
          </p:cNvSpPr>
          <p:nvPr/>
        </p:nvSpPr>
        <p:spPr>
          <a:xfrm>
            <a:off x="985838" y="1843465"/>
            <a:ext cx="6929437" cy="42715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600" b="1" spc="-1" dirty="0">
                <a:solidFill>
                  <a:srgbClr val="0098A1"/>
                </a:solidFill>
              </a:rPr>
              <a:t>Tasks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spc="-1" dirty="0">
                <a:solidFill>
                  <a:srgbClr val="0098A1"/>
                </a:solidFill>
              </a:rPr>
              <a:t>Background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spc="-1" dirty="0">
                <a:solidFill>
                  <a:srgbClr val="0098A1"/>
                </a:solidFill>
              </a:rPr>
              <a:t>Advantages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spc="-1" dirty="0">
                <a:solidFill>
                  <a:srgbClr val="0098A1"/>
                </a:solidFill>
              </a:rPr>
              <a:t>Datasets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spc="-1" dirty="0">
                <a:solidFill>
                  <a:srgbClr val="0098A1"/>
                </a:solidFill>
              </a:rPr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spc="-1" dirty="0">
                <a:solidFill>
                  <a:srgbClr val="0098A1"/>
                </a:solidFill>
              </a:rPr>
              <a:t>Conclusion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spc="-1" dirty="0">
                <a:solidFill>
                  <a:srgbClr val="0098A1"/>
                </a:solidFill>
              </a:rPr>
              <a:t>Main Contribution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spc="-1" dirty="0">
                <a:solidFill>
                  <a:srgbClr val="0098A1"/>
                </a:solidFill>
              </a:rPr>
              <a:t>Examples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spc="-1" dirty="0">
                <a:solidFill>
                  <a:srgbClr val="0098A1"/>
                </a:solidFill>
              </a:rPr>
              <a:t>References</a:t>
            </a:r>
            <a:endParaRPr lang="en-US" sz="1600" spc="-1" dirty="0">
              <a:solidFill>
                <a:srgbClr val="0098A1"/>
              </a:solidFill>
            </a:endParaRPr>
          </a:p>
          <a:p>
            <a:endParaRPr lang="en-US" sz="1600" spc="-1" dirty="0">
              <a:solidFill>
                <a:srgbClr val="0098A1"/>
              </a:solidFill>
            </a:endParaRPr>
          </a:p>
          <a:p>
            <a:endParaRPr lang="en-US" sz="1600" spc="-1" dirty="0">
              <a:solidFill>
                <a:srgbClr val="0098A1"/>
              </a:solidFill>
            </a:endParaRPr>
          </a:p>
          <a:p>
            <a:endParaRPr lang="en-US" sz="1600" spc="-1" dirty="0">
              <a:solidFill>
                <a:srgbClr val="0098A1"/>
              </a:solidFill>
            </a:endParaRPr>
          </a:p>
          <a:p>
            <a:endParaRPr lang="en-US" sz="1600" spc="-1" dirty="0">
              <a:solidFill>
                <a:srgbClr val="0098A1"/>
              </a:solidFill>
            </a:endParaRPr>
          </a:p>
          <a:p>
            <a:pPr marL="0" indent="0">
              <a:buNone/>
            </a:pPr>
            <a:endParaRPr lang="en-US" sz="1600" spc="-1" dirty="0">
              <a:solidFill>
                <a:srgbClr val="0098A1"/>
              </a:solidFill>
            </a:endParaRPr>
          </a:p>
          <a:p>
            <a:endParaRPr lang="en-US" sz="1600" spc="-1" dirty="0">
              <a:solidFill>
                <a:srgbClr val="0098A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33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3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2FCB098B-627C-46F3-A25D-3380B6C8E818}" type="slidenum">
              <a:rPr lang="en-GB" sz="13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20</a:t>
            </a:fld>
            <a:endParaRPr lang="en-GB" sz="1300" b="0" strike="noStrike" spc="-1" dirty="0">
              <a:latin typeface="Arial"/>
            </a:endParaRPr>
          </a:p>
        </p:txBody>
      </p:sp>
      <p:grpSp>
        <p:nvGrpSpPr>
          <p:cNvPr id="289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4" name="CustomShape 2">
            <a:extLst>
              <a:ext uri="{FF2B5EF4-FFF2-40B4-BE49-F238E27FC236}">
                <a16:creationId xmlns:a16="http://schemas.microsoft.com/office/drawing/2014/main" id="{3810E5C2-E654-6A4D-B7E7-8FDE0341184A}"/>
              </a:ext>
            </a:extLst>
          </p:cNvPr>
          <p:cNvSpPr/>
          <p:nvPr/>
        </p:nvSpPr>
        <p:spPr>
          <a:xfrm>
            <a:off x="375840" y="814689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GB" sz="2200" b="1" spc="-1" dirty="0">
                <a:solidFill>
                  <a:srgbClr val="EF181E"/>
                </a:solidFill>
                <a:latin typeface="Arial"/>
                <a:ea typeface="DejaVu Sans"/>
              </a:rPr>
              <a:t>References</a:t>
            </a:r>
            <a:endParaRPr lang="en-GB" sz="22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C90519-01BD-FC40-80D2-7791AC76650F}"/>
              </a:ext>
            </a:extLst>
          </p:cNvPr>
          <p:cNvSpPr/>
          <p:nvPr/>
        </p:nvSpPr>
        <p:spPr>
          <a:xfrm>
            <a:off x="375839" y="1401582"/>
            <a:ext cx="83458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https://towardsdatascience.com/skip-gram-nlp-context-words-prediction-algorithm-5bbf34f84e0c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https://kavita-ganesan.com/comparison-between-cbow-skipgram-subword/#.XvHfR5P7RDU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https://stackabuse.com/python-for-nlp-working-with-facebook-fasttext-library/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6492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3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2FCB098B-627C-46F3-A25D-3380B6C8E818}" type="slidenum">
              <a:rPr lang="en-GB" sz="13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3</a:t>
            </a:fld>
            <a:endParaRPr lang="en-GB" sz="1300" b="0" strike="noStrike" spc="-1" dirty="0">
              <a:latin typeface="Arial"/>
            </a:endParaRPr>
          </a:p>
        </p:txBody>
      </p:sp>
      <p:grpSp>
        <p:nvGrpSpPr>
          <p:cNvPr id="289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F3835CE-B9AA-9048-8964-D9046F6A0D8F}"/>
              </a:ext>
            </a:extLst>
          </p:cNvPr>
          <p:cNvSpPr/>
          <p:nvPr/>
        </p:nvSpPr>
        <p:spPr>
          <a:xfrm>
            <a:off x="4089721" y="927019"/>
            <a:ext cx="9645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60"/>
              </a:spcBef>
            </a:pPr>
            <a:r>
              <a:rPr lang="en-US" sz="2200" b="1" spc="-1" dirty="0">
                <a:solidFill>
                  <a:srgbClr val="EF181E"/>
                </a:solidFill>
                <a:latin typeface="Arial"/>
              </a:rPr>
              <a:t>Tasks</a:t>
            </a:r>
            <a:endParaRPr lang="en-CO" sz="2200" b="1" spc="-1" dirty="0">
              <a:solidFill>
                <a:srgbClr val="EF181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335A1-7BF8-41D1-B442-B792D78BA297}"/>
              </a:ext>
            </a:extLst>
          </p:cNvPr>
          <p:cNvSpPr txBox="1"/>
          <p:nvPr/>
        </p:nvSpPr>
        <p:spPr>
          <a:xfrm>
            <a:off x="338664" y="1997839"/>
            <a:ext cx="8466671" cy="179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Word Representation</a:t>
            </a:r>
          </a:p>
          <a:p>
            <a:pPr marL="0" lvl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	Transforming words into a vector format which can be more easily 	processed by computers.</a:t>
            </a:r>
          </a:p>
          <a:p>
            <a:pPr lvl="1"/>
            <a:endParaRPr lang="en-CO" dirty="0"/>
          </a:p>
          <a:p>
            <a:endParaRPr lang="en-US" dirty="0"/>
          </a:p>
          <a:p>
            <a:r>
              <a:rPr lang="en-US" dirty="0"/>
              <a:t>[NEED MORE INTRODUCTION TO THIS TASK]</a:t>
            </a:r>
          </a:p>
        </p:txBody>
      </p:sp>
    </p:spTree>
    <p:extLst>
      <p:ext uri="{BB962C8B-B14F-4D97-AF65-F5344CB8AC3E}">
        <p14:creationId xmlns:p14="http://schemas.microsoft.com/office/powerpoint/2010/main" val="134320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3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2FCB098B-627C-46F3-A25D-3380B6C8E818}" type="slidenum">
              <a:rPr lang="en-GB" sz="13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4</a:t>
            </a:fld>
            <a:endParaRPr lang="en-GB" sz="1300" b="0" strike="noStrike" spc="-1" dirty="0">
              <a:latin typeface="Arial"/>
            </a:endParaRPr>
          </a:p>
        </p:txBody>
      </p:sp>
      <p:grpSp>
        <p:nvGrpSpPr>
          <p:cNvPr id="289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898D070-DA9C-694C-A643-84E7053EFB42}"/>
              </a:ext>
            </a:extLst>
          </p:cNvPr>
          <p:cNvSpPr/>
          <p:nvPr/>
        </p:nvSpPr>
        <p:spPr>
          <a:xfrm>
            <a:off x="1356702" y="1035553"/>
            <a:ext cx="64306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60"/>
              </a:spcBef>
            </a:pPr>
            <a:r>
              <a:rPr lang="en-US" sz="2200" b="1" spc="-1" dirty="0">
                <a:solidFill>
                  <a:srgbClr val="EF181E"/>
                </a:solidFill>
                <a:latin typeface="Arial"/>
              </a:rPr>
              <a:t>Background (Neural Probabilistic Model, 2003)</a:t>
            </a:r>
            <a:endParaRPr lang="en-CO" sz="2200" b="1" spc="-1" dirty="0">
              <a:solidFill>
                <a:srgbClr val="EF181E"/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0EA90-EDED-4D14-A2DC-5A8023193046}"/>
              </a:ext>
            </a:extLst>
          </p:cNvPr>
          <p:cNvSpPr txBox="1"/>
          <p:nvPr/>
        </p:nvSpPr>
        <p:spPr>
          <a:xfrm>
            <a:off x="870155" y="6251117"/>
            <a:ext cx="8614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0" i="0" u="none" strike="noStrike" baseline="0" dirty="0" err="1">
                <a:solidFill>
                  <a:srgbClr val="FF0000"/>
                </a:solidFill>
                <a:latin typeface="ArialNarrow"/>
              </a:rPr>
              <a:t>Bengio</a:t>
            </a:r>
            <a:r>
              <a:rPr lang="en-US" sz="1050" b="0" i="0" u="none" strike="noStrike" baseline="0" dirty="0">
                <a:solidFill>
                  <a:srgbClr val="FF0000"/>
                </a:solidFill>
                <a:latin typeface="ArialNarrow"/>
              </a:rPr>
              <a:t> et al., A Neural Probabilistic Language Model: http://www.jmlr.org/papers/volume3/bengio03a/bengio03a.pdf</a:t>
            </a:r>
            <a:endParaRPr lang="en-US" sz="105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79CE34-56BB-402F-A981-95D794714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77" y="1494553"/>
            <a:ext cx="5434846" cy="45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3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3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2FCB098B-627C-46F3-A25D-3380B6C8E818}" type="slidenum">
              <a:rPr lang="en-GB" sz="13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5</a:t>
            </a:fld>
            <a:endParaRPr lang="en-GB" sz="1300" b="0" strike="noStrike" spc="-1" dirty="0">
              <a:latin typeface="Arial"/>
            </a:endParaRPr>
          </a:p>
        </p:txBody>
      </p:sp>
      <p:grpSp>
        <p:nvGrpSpPr>
          <p:cNvPr id="289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898D070-DA9C-694C-A643-84E7053EFB42}"/>
              </a:ext>
            </a:extLst>
          </p:cNvPr>
          <p:cNvSpPr/>
          <p:nvPr/>
        </p:nvSpPr>
        <p:spPr>
          <a:xfrm>
            <a:off x="1513905" y="1005643"/>
            <a:ext cx="611618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60"/>
              </a:spcBef>
            </a:pPr>
            <a:r>
              <a:rPr lang="en-US" sz="2200" b="1" spc="-1" dirty="0">
                <a:solidFill>
                  <a:srgbClr val="EF181E"/>
                </a:solidFill>
                <a:latin typeface="Arial"/>
              </a:rPr>
              <a:t>Background (Word2Vec, 2013) - CBOW</a:t>
            </a:r>
            <a:endParaRPr lang="en-CO" sz="2200" b="1" spc="-1" dirty="0">
              <a:solidFill>
                <a:srgbClr val="EF181E"/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0EA90-EDED-4D14-A2DC-5A8023193046}"/>
              </a:ext>
            </a:extLst>
          </p:cNvPr>
          <p:cNvSpPr txBox="1"/>
          <p:nvPr/>
        </p:nvSpPr>
        <p:spPr>
          <a:xfrm>
            <a:off x="264694" y="6279230"/>
            <a:ext cx="8614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0" i="0" u="none" strike="noStrike" baseline="0" dirty="0" err="1">
                <a:solidFill>
                  <a:srgbClr val="FF0000"/>
                </a:solidFill>
                <a:latin typeface="ArialNarrow"/>
              </a:rPr>
              <a:t>Mikolov</a:t>
            </a:r>
            <a:r>
              <a:rPr lang="en-US" sz="1050" b="0" i="0" u="none" strike="noStrike" baseline="0" dirty="0">
                <a:solidFill>
                  <a:srgbClr val="FF0000"/>
                </a:solidFill>
                <a:latin typeface="ArialNarrow"/>
              </a:rPr>
              <a:t> et al., Word2Vec: Efficient Estimation of Word Representations in Vector Space: https://arxiv.org/pdf/1301.3781.pdf</a:t>
            </a:r>
            <a:endParaRPr lang="en-US" sz="105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30D97-9A2C-4046-9C44-29177467B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690" y="1516973"/>
            <a:ext cx="3038828" cy="3503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0FBC75-15E7-427F-8BB8-C1BFC5AD6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288" y="5736396"/>
            <a:ext cx="251861" cy="1955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305CC4-C7D4-4F2E-95C5-9C20BC933C06}"/>
              </a:ext>
            </a:extLst>
          </p:cNvPr>
          <p:cNvSpPr txBox="1"/>
          <p:nvPr/>
        </p:nvSpPr>
        <p:spPr>
          <a:xfrm>
            <a:off x="1370619" y="5237548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A7F764-DA90-4E07-B2AD-35B409295A71}"/>
              </a:ext>
            </a:extLst>
          </p:cNvPr>
          <p:cNvSpPr txBox="1"/>
          <p:nvPr/>
        </p:nvSpPr>
        <p:spPr>
          <a:xfrm>
            <a:off x="2085708" y="5237548"/>
            <a:ext cx="1045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mighty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D3AFB2-71BE-4BC3-AB62-034F8525986E}"/>
              </a:ext>
            </a:extLst>
          </p:cNvPr>
          <p:cNvSpPr txBox="1"/>
          <p:nvPr/>
        </p:nvSpPr>
        <p:spPr>
          <a:xfrm>
            <a:off x="3195584" y="5237548"/>
            <a:ext cx="96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D84B4"/>
                </a:solidFill>
              </a:rPr>
              <a:t>knight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4597A0-5F0D-4C62-8142-1C4D73577337}"/>
              </a:ext>
            </a:extLst>
          </p:cNvPr>
          <p:cNvSpPr txBox="1"/>
          <p:nvPr/>
        </p:nvSpPr>
        <p:spPr>
          <a:xfrm>
            <a:off x="4222104" y="5237548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Lancelot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05CC24-4C69-4FB5-85D6-20193295BBE3}"/>
              </a:ext>
            </a:extLst>
          </p:cNvPr>
          <p:cNvSpPr txBox="1"/>
          <p:nvPr/>
        </p:nvSpPr>
        <p:spPr>
          <a:xfrm>
            <a:off x="5528701" y="5237548"/>
            <a:ext cx="1002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fought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BD03D8-AF44-430F-BAA4-70248B0EF27B}"/>
              </a:ext>
            </a:extLst>
          </p:cNvPr>
          <p:cNvSpPr txBox="1"/>
          <p:nvPr/>
        </p:nvSpPr>
        <p:spPr>
          <a:xfrm>
            <a:off x="6595555" y="5237548"/>
            <a:ext cx="1147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bravely.</a:t>
            </a:r>
          </a:p>
        </p:txBody>
      </p:sp>
      <p:cxnSp>
        <p:nvCxnSpPr>
          <p:cNvPr id="22" name="Curved Connector 27">
            <a:extLst>
              <a:ext uri="{FF2B5EF4-FFF2-40B4-BE49-F238E27FC236}">
                <a16:creationId xmlns:a16="http://schemas.microsoft.com/office/drawing/2014/main" id="{0E6240A0-2193-48F6-A4E8-A32115722DB3}"/>
              </a:ext>
            </a:extLst>
          </p:cNvPr>
          <p:cNvCxnSpPr>
            <a:cxnSpLocks/>
            <a:stCxn id="10" idx="0"/>
            <a:endCxn id="14" idx="0"/>
          </p:cNvCxnSpPr>
          <p:nvPr/>
        </p:nvCxnSpPr>
        <p:spPr>
          <a:xfrm rot="5400000" flipH="1" flipV="1">
            <a:off x="2686529" y="4247208"/>
            <a:ext cx="12700" cy="1980681"/>
          </a:xfrm>
          <a:prstGeom prst="curvedConnector3">
            <a:avLst>
              <a:gd name="adj1" fmla="val 1800000"/>
            </a:avLst>
          </a:prstGeom>
          <a:ln w="12700">
            <a:solidFill>
              <a:srgbClr val="6D84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8">
            <a:extLst>
              <a:ext uri="{FF2B5EF4-FFF2-40B4-BE49-F238E27FC236}">
                <a16:creationId xmlns:a16="http://schemas.microsoft.com/office/drawing/2014/main" id="{06538F7F-73D1-41C8-9B54-19E185E3A29C}"/>
              </a:ext>
            </a:extLst>
          </p:cNvPr>
          <p:cNvCxnSpPr>
            <a:cxnSpLocks/>
            <a:stCxn id="12" idx="0"/>
            <a:endCxn id="14" idx="0"/>
          </p:cNvCxnSpPr>
          <p:nvPr/>
        </p:nvCxnSpPr>
        <p:spPr>
          <a:xfrm rot="5400000" flipH="1" flipV="1">
            <a:off x="3142771" y="4703449"/>
            <a:ext cx="12700" cy="1068198"/>
          </a:xfrm>
          <a:prstGeom prst="curvedConnector3">
            <a:avLst>
              <a:gd name="adj1" fmla="val 1800000"/>
            </a:avLst>
          </a:prstGeom>
          <a:ln w="12700">
            <a:solidFill>
              <a:srgbClr val="6D84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9">
            <a:extLst>
              <a:ext uri="{FF2B5EF4-FFF2-40B4-BE49-F238E27FC236}">
                <a16:creationId xmlns:a16="http://schemas.microsoft.com/office/drawing/2014/main" id="{D6676576-5465-49B8-88A9-B3D63A7A7337}"/>
              </a:ext>
            </a:extLst>
          </p:cNvPr>
          <p:cNvCxnSpPr>
            <a:cxnSpLocks/>
            <a:stCxn id="16" idx="0"/>
            <a:endCxn id="14" idx="0"/>
          </p:cNvCxnSpPr>
          <p:nvPr/>
        </p:nvCxnSpPr>
        <p:spPr>
          <a:xfrm rot="16200000" flipV="1">
            <a:off x="4260149" y="4654269"/>
            <a:ext cx="12700" cy="1166558"/>
          </a:xfrm>
          <a:prstGeom prst="curvedConnector3">
            <a:avLst>
              <a:gd name="adj1" fmla="val 1800000"/>
            </a:avLst>
          </a:prstGeom>
          <a:ln w="12700">
            <a:solidFill>
              <a:srgbClr val="6D84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30">
            <a:extLst>
              <a:ext uri="{FF2B5EF4-FFF2-40B4-BE49-F238E27FC236}">
                <a16:creationId xmlns:a16="http://schemas.microsoft.com/office/drawing/2014/main" id="{DEE80D01-36CE-4ABE-B1E3-CEFB862FFF58}"/>
              </a:ext>
            </a:extLst>
          </p:cNvPr>
          <p:cNvCxnSpPr>
            <a:cxnSpLocks/>
            <a:stCxn id="18" idx="0"/>
            <a:endCxn id="14" idx="0"/>
          </p:cNvCxnSpPr>
          <p:nvPr/>
        </p:nvCxnSpPr>
        <p:spPr>
          <a:xfrm rot="16200000" flipV="1">
            <a:off x="4853512" y="4060906"/>
            <a:ext cx="12700" cy="2353283"/>
          </a:xfrm>
          <a:prstGeom prst="curvedConnector3">
            <a:avLst>
              <a:gd name="adj1" fmla="val 1800000"/>
            </a:avLst>
          </a:prstGeom>
          <a:ln w="12700">
            <a:solidFill>
              <a:srgbClr val="6D84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31">
            <a:extLst>
              <a:ext uri="{FF2B5EF4-FFF2-40B4-BE49-F238E27FC236}">
                <a16:creationId xmlns:a16="http://schemas.microsoft.com/office/drawing/2014/main" id="{BC27F54A-3E8F-452D-A222-D6BBF72E82C1}"/>
              </a:ext>
            </a:extLst>
          </p:cNvPr>
          <p:cNvCxnSpPr>
            <a:cxnSpLocks/>
            <a:stCxn id="20" idx="0"/>
            <a:endCxn id="14" idx="0"/>
          </p:cNvCxnSpPr>
          <p:nvPr/>
        </p:nvCxnSpPr>
        <p:spPr>
          <a:xfrm rot="16200000" flipV="1">
            <a:off x="5423182" y="3491236"/>
            <a:ext cx="12700" cy="3492624"/>
          </a:xfrm>
          <a:prstGeom prst="curvedConnector3">
            <a:avLst>
              <a:gd name="adj1" fmla="val 1800000"/>
            </a:avLst>
          </a:prstGeom>
          <a:ln w="12700">
            <a:solidFill>
              <a:srgbClr val="6D84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52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3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2FCB098B-627C-46F3-A25D-3380B6C8E818}" type="slidenum">
              <a:rPr lang="en-GB" sz="13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6</a:t>
            </a:fld>
            <a:endParaRPr lang="en-GB" sz="1300" b="0" strike="noStrike" spc="-1" dirty="0">
              <a:latin typeface="Arial"/>
            </a:endParaRPr>
          </a:p>
        </p:txBody>
      </p:sp>
      <p:grpSp>
        <p:nvGrpSpPr>
          <p:cNvPr id="289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8A0EA90-EDED-4D14-A2DC-5A8023193046}"/>
              </a:ext>
            </a:extLst>
          </p:cNvPr>
          <p:cNvSpPr txBox="1"/>
          <p:nvPr/>
        </p:nvSpPr>
        <p:spPr>
          <a:xfrm>
            <a:off x="264694" y="6279230"/>
            <a:ext cx="8614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0" i="0" u="none" strike="noStrike" baseline="0" dirty="0" err="1">
                <a:solidFill>
                  <a:srgbClr val="FF0000"/>
                </a:solidFill>
                <a:latin typeface="ArialNarrow"/>
              </a:rPr>
              <a:t>Mikolov</a:t>
            </a:r>
            <a:r>
              <a:rPr lang="en-US" sz="1050" b="0" i="0" u="none" strike="noStrike" baseline="0" dirty="0">
                <a:solidFill>
                  <a:srgbClr val="FF0000"/>
                </a:solidFill>
                <a:latin typeface="ArialNarrow"/>
              </a:rPr>
              <a:t> et al., Word2Vec: Efficient Estimation of Word Representations in Vector Space: https://arxiv.org/pdf/1301.3781.pdf</a:t>
            </a:r>
            <a:endParaRPr lang="en-US" sz="105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385689-403D-1441-A132-B3F914884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993" y="6040190"/>
            <a:ext cx="251861" cy="1955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E55DEA-9590-B44F-B6B3-7382F8E3B006}"/>
              </a:ext>
            </a:extLst>
          </p:cNvPr>
          <p:cNvSpPr txBox="1"/>
          <p:nvPr/>
        </p:nvSpPr>
        <p:spPr>
          <a:xfrm>
            <a:off x="1321324" y="554134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69BEC2-F8C4-274B-BF4E-14A595E8833B}"/>
              </a:ext>
            </a:extLst>
          </p:cNvPr>
          <p:cNvSpPr txBox="1"/>
          <p:nvPr/>
        </p:nvSpPr>
        <p:spPr>
          <a:xfrm>
            <a:off x="2036413" y="5541342"/>
            <a:ext cx="1045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mighty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D74AE-A888-3C4D-9856-0E3097A62D1F}"/>
              </a:ext>
            </a:extLst>
          </p:cNvPr>
          <p:cNvSpPr txBox="1"/>
          <p:nvPr/>
        </p:nvSpPr>
        <p:spPr>
          <a:xfrm>
            <a:off x="3146289" y="5541342"/>
            <a:ext cx="96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D84B4"/>
                </a:solidFill>
              </a:rPr>
              <a:t>knight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DB65D4-0908-3349-9E48-6A8D56581CC1}"/>
              </a:ext>
            </a:extLst>
          </p:cNvPr>
          <p:cNvSpPr txBox="1"/>
          <p:nvPr/>
        </p:nvSpPr>
        <p:spPr>
          <a:xfrm>
            <a:off x="4172809" y="5541342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Lancelot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F69130-9EB8-8541-9C4F-0D25DDEB86A2}"/>
              </a:ext>
            </a:extLst>
          </p:cNvPr>
          <p:cNvSpPr txBox="1"/>
          <p:nvPr/>
        </p:nvSpPr>
        <p:spPr>
          <a:xfrm>
            <a:off x="5479406" y="5541342"/>
            <a:ext cx="1002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fought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6DF2F3-4C17-734F-B497-D43DB694815F}"/>
              </a:ext>
            </a:extLst>
          </p:cNvPr>
          <p:cNvSpPr txBox="1"/>
          <p:nvPr/>
        </p:nvSpPr>
        <p:spPr>
          <a:xfrm>
            <a:off x="6546260" y="5541342"/>
            <a:ext cx="1147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bravely.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D1DC8451-B830-7E4E-BDA0-31E929AB3F16}"/>
              </a:ext>
            </a:extLst>
          </p:cNvPr>
          <p:cNvCxnSpPr>
            <a:stCxn id="11" idx="0"/>
            <a:endCxn id="12" idx="0"/>
          </p:cNvCxnSpPr>
          <p:nvPr/>
        </p:nvCxnSpPr>
        <p:spPr>
          <a:xfrm rot="5400000" flipH="1" flipV="1">
            <a:off x="4210854" y="4958063"/>
            <a:ext cx="12700" cy="1166558"/>
          </a:xfrm>
          <a:prstGeom prst="curvedConnector3">
            <a:avLst>
              <a:gd name="adj1" fmla="val 2234488"/>
            </a:avLst>
          </a:prstGeom>
          <a:ln w="12700">
            <a:solidFill>
              <a:srgbClr val="6D84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2B444B0-1ECF-5344-9B32-EF4230C6349F}"/>
              </a:ext>
            </a:extLst>
          </p:cNvPr>
          <p:cNvCxnSpPr>
            <a:stCxn id="11" idx="0"/>
            <a:endCxn id="13" idx="0"/>
          </p:cNvCxnSpPr>
          <p:nvPr/>
        </p:nvCxnSpPr>
        <p:spPr>
          <a:xfrm rot="5400000" flipH="1" flipV="1">
            <a:off x="4804216" y="4364701"/>
            <a:ext cx="12700" cy="2353283"/>
          </a:xfrm>
          <a:prstGeom prst="curvedConnector3">
            <a:avLst>
              <a:gd name="adj1" fmla="val 3662071"/>
            </a:avLst>
          </a:prstGeom>
          <a:ln w="12700">
            <a:solidFill>
              <a:srgbClr val="6D84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36935B42-4D5A-C846-A9B3-4CB4E40A5EFD}"/>
              </a:ext>
            </a:extLst>
          </p:cNvPr>
          <p:cNvCxnSpPr>
            <a:stCxn id="11" idx="0"/>
            <a:endCxn id="14" idx="0"/>
          </p:cNvCxnSpPr>
          <p:nvPr/>
        </p:nvCxnSpPr>
        <p:spPr>
          <a:xfrm rot="5400000" flipH="1" flipV="1">
            <a:off x="5373887" y="3795030"/>
            <a:ext cx="12700" cy="3492624"/>
          </a:xfrm>
          <a:prstGeom prst="curvedConnector3">
            <a:avLst>
              <a:gd name="adj1" fmla="val 5400000"/>
            </a:avLst>
          </a:prstGeom>
          <a:ln w="12700">
            <a:solidFill>
              <a:srgbClr val="6D84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8C01D0E9-36AC-1340-80C1-9AD61F07B180}"/>
              </a:ext>
            </a:extLst>
          </p:cNvPr>
          <p:cNvCxnSpPr>
            <a:stCxn id="11" idx="0"/>
            <a:endCxn id="10" idx="0"/>
          </p:cNvCxnSpPr>
          <p:nvPr/>
        </p:nvCxnSpPr>
        <p:spPr>
          <a:xfrm rot="16200000" flipV="1">
            <a:off x="3093476" y="5007243"/>
            <a:ext cx="12700" cy="1068198"/>
          </a:xfrm>
          <a:prstGeom prst="curvedConnector3">
            <a:avLst>
              <a:gd name="adj1" fmla="val 2048276"/>
            </a:avLst>
          </a:prstGeom>
          <a:ln w="12700">
            <a:solidFill>
              <a:srgbClr val="6D84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FCDBB7A0-A4BE-514D-A218-69284A269176}"/>
              </a:ext>
            </a:extLst>
          </p:cNvPr>
          <p:cNvCxnSpPr>
            <a:stCxn id="11" idx="0"/>
            <a:endCxn id="9" idx="0"/>
          </p:cNvCxnSpPr>
          <p:nvPr/>
        </p:nvCxnSpPr>
        <p:spPr>
          <a:xfrm rot="16200000" flipV="1">
            <a:off x="2637235" y="4551001"/>
            <a:ext cx="12700" cy="1980681"/>
          </a:xfrm>
          <a:prstGeom prst="curvedConnector3">
            <a:avLst>
              <a:gd name="adj1" fmla="val 3662055"/>
            </a:avLst>
          </a:prstGeom>
          <a:ln w="12700">
            <a:solidFill>
              <a:srgbClr val="6D84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EC1ACE83-1F5D-47AD-B0F2-7E6610EEC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531" y="1450724"/>
            <a:ext cx="2616936" cy="312693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8E3B3C9-AACA-45C7-A339-17970D2261FF}"/>
              </a:ext>
            </a:extLst>
          </p:cNvPr>
          <p:cNvSpPr/>
          <p:nvPr/>
        </p:nvSpPr>
        <p:spPr>
          <a:xfrm>
            <a:off x="1513905" y="1005643"/>
            <a:ext cx="611618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60"/>
              </a:spcBef>
            </a:pPr>
            <a:r>
              <a:rPr lang="en-US" sz="2200" b="1" spc="-1" dirty="0">
                <a:solidFill>
                  <a:srgbClr val="EF181E"/>
                </a:solidFill>
                <a:latin typeface="Arial"/>
              </a:rPr>
              <a:t>Background (Word2Vec, 2013) – Skip-gram</a:t>
            </a:r>
            <a:endParaRPr lang="en-CO" sz="2200" b="1" spc="-1" dirty="0">
              <a:solidFill>
                <a:srgbClr val="EF181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821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3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2FCB098B-627C-46F3-A25D-3380B6C8E818}" type="slidenum">
              <a:rPr lang="en-GB" sz="13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7</a:t>
            </a:fld>
            <a:endParaRPr lang="en-GB" sz="1300" b="0" strike="noStrike" spc="-1" dirty="0">
              <a:latin typeface="Arial"/>
            </a:endParaRPr>
          </a:p>
        </p:txBody>
      </p:sp>
      <p:grpSp>
        <p:nvGrpSpPr>
          <p:cNvPr id="289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898D070-DA9C-694C-A643-84E7053EFB42}"/>
              </a:ext>
            </a:extLst>
          </p:cNvPr>
          <p:cNvSpPr/>
          <p:nvPr/>
        </p:nvSpPr>
        <p:spPr>
          <a:xfrm>
            <a:off x="1113971" y="926525"/>
            <a:ext cx="69160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60"/>
              </a:spcBef>
            </a:pPr>
            <a:r>
              <a:rPr lang="en-US" sz="2200" b="1" spc="-1" dirty="0">
                <a:solidFill>
                  <a:srgbClr val="EF181E"/>
                </a:solidFill>
                <a:latin typeface="Arial"/>
              </a:rPr>
              <a:t>Skip-gram Model with </a:t>
            </a:r>
            <a:r>
              <a:rPr lang="en-US" sz="2200" b="1" spc="-1" dirty="0" err="1">
                <a:solidFill>
                  <a:srgbClr val="EF181E"/>
                </a:solidFill>
                <a:latin typeface="Arial"/>
              </a:rPr>
              <a:t>Subword</a:t>
            </a:r>
            <a:r>
              <a:rPr lang="en-US" sz="2200" b="1" spc="-1" dirty="0">
                <a:solidFill>
                  <a:srgbClr val="EF181E"/>
                </a:solidFill>
                <a:latin typeface="Arial"/>
              </a:rPr>
              <a:t> Information (2017)</a:t>
            </a:r>
            <a:endParaRPr lang="en-CO" sz="2200" b="1" spc="-1" dirty="0">
              <a:solidFill>
                <a:srgbClr val="EF181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6E3B53-2C28-4A98-8D6D-D6907B0D845B}"/>
              </a:ext>
            </a:extLst>
          </p:cNvPr>
          <p:cNvSpPr txBox="1"/>
          <p:nvPr/>
        </p:nvSpPr>
        <p:spPr>
          <a:xfrm>
            <a:off x="264694" y="6183740"/>
            <a:ext cx="8614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rgbClr val="FF0000"/>
                </a:solidFill>
                <a:latin typeface="ArialNarrow"/>
              </a:rPr>
              <a:t>Bojanowski, Grave</a:t>
            </a:r>
            <a:r>
              <a:rPr lang="en-US" sz="1050" b="0" i="0" u="none" strike="noStrike" baseline="0" dirty="0">
                <a:solidFill>
                  <a:srgbClr val="FF0000"/>
                </a:solidFill>
                <a:latin typeface="ArialNarrow"/>
              </a:rPr>
              <a:t> et al., Enriching Word Vectors with </a:t>
            </a:r>
            <a:r>
              <a:rPr lang="en-US" sz="1050" b="0" i="0" u="none" strike="noStrike" baseline="0" dirty="0" err="1">
                <a:solidFill>
                  <a:srgbClr val="FF0000"/>
                </a:solidFill>
                <a:latin typeface="ArialNarrow"/>
              </a:rPr>
              <a:t>Subword</a:t>
            </a:r>
            <a:r>
              <a:rPr lang="en-US" sz="1050" b="0" i="0" u="none" strike="noStrike" baseline="0" dirty="0">
                <a:solidFill>
                  <a:srgbClr val="FF0000"/>
                </a:solidFill>
                <a:latin typeface="ArialNarrow"/>
              </a:rPr>
              <a:t> Information: https://arxiv.org/pdf/1607.04606.pdf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067BB0-B744-4AB9-8198-C821F1D61C89}"/>
              </a:ext>
            </a:extLst>
          </p:cNvPr>
          <p:cNvSpPr/>
          <p:nvPr/>
        </p:nvSpPr>
        <p:spPr>
          <a:xfrm>
            <a:off x="2167355" y="2948566"/>
            <a:ext cx="628240" cy="249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&lt;vi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E57EB-B527-4686-89FC-B093B001214D}"/>
              </a:ext>
            </a:extLst>
          </p:cNvPr>
          <p:cNvSpPr/>
          <p:nvPr/>
        </p:nvSpPr>
        <p:spPr>
          <a:xfrm>
            <a:off x="3003565" y="2948565"/>
            <a:ext cx="628240" cy="249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EEB89-CBC2-4A2C-8455-0DE42AE9D60C}"/>
              </a:ext>
            </a:extLst>
          </p:cNvPr>
          <p:cNvSpPr/>
          <p:nvPr/>
        </p:nvSpPr>
        <p:spPr>
          <a:xfrm>
            <a:off x="3839775" y="2948564"/>
            <a:ext cx="628240" cy="249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isu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23D18D-7233-41ED-9604-726D4FE658B3}"/>
              </a:ext>
            </a:extLst>
          </p:cNvPr>
          <p:cNvSpPr/>
          <p:nvPr/>
        </p:nvSpPr>
        <p:spPr>
          <a:xfrm>
            <a:off x="4675985" y="2948563"/>
            <a:ext cx="628240" cy="249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sua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31E376-20C9-4C87-8123-BB1A6A34E49C}"/>
              </a:ext>
            </a:extLst>
          </p:cNvPr>
          <p:cNvSpPr/>
          <p:nvPr/>
        </p:nvSpPr>
        <p:spPr>
          <a:xfrm>
            <a:off x="5512195" y="2948017"/>
            <a:ext cx="628240" cy="2499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ual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6EABB2-A5FA-4328-8176-8812FC388F41}"/>
              </a:ext>
            </a:extLst>
          </p:cNvPr>
          <p:cNvSpPr/>
          <p:nvPr/>
        </p:nvSpPr>
        <p:spPr>
          <a:xfrm>
            <a:off x="6348405" y="2947144"/>
            <a:ext cx="628240" cy="2499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9EC6E1-F712-4082-A846-61F84FED67A0}"/>
              </a:ext>
            </a:extLst>
          </p:cNvPr>
          <p:cNvSpPr/>
          <p:nvPr/>
        </p:nvSpPr>
        <p:spPr>
          <a:xfrm>
            <a:off x="2167355" y="2947147"/>
            <a:ext cx="628240" cy="2499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&lt;vi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2C133C-3DB4-482C-972B-D6CCBA5CC84B}"/>
              </a:ext>
            </a:extLst>
          </p:cNvPr>
          <p:cNvSpPr/>
          <p:nvPr/>
        </p:nvSpPr>
        <p:spPr>
          <a:xfrm>
            <a:off x="3003565" y="2947146"/>
            <a:ext cx="628240" cy="2499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53C0E42-01EE-46B7-9FDB-5DB000E765C4}"/>
              </a:ext>
            </a:extLst>
          </p:cNvPr>
          <p:cNvSpPr/>
          <p:nvPr/>
        </p:nvSpPr>
        <p:spPr>
          <a:xfrm>
            <a:off x="3839775" y="2947145"/>
            <a:ext cx="628240" cy="2499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isu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D0770B-4D44-4A61-B69A-7A1039E33D6D}"/>
              </a:ext>
            </a:extLst>
          </p:cNvPr>
          <p:cNvSpPr/>
          <p:nvPr/>
        </p:nvSpPr>
        <p:spPr>
          <a:xfrm>
            <a:off x="4675985" y="2947144"/>
            <a:ext cx="628240" cy="2499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sua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8EF8AF-2A15-4782-B553-60DE54EC43E1}"/>
              </a:ext>
            </a:extLst>
          </p:cNvPr>
          <p:cNvSpPr/>
          <p:nvPr/>
        </p:nvSpPr>
        <p:spPr>
          <a:xfrm>
            <a:off x="2167355" y="3651177"/>
            <a:ext cx="4809290" cy="6552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one-hot encoded vectors for n-grams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D5FC06-0767-4429-86AE-05B78FD6413E}"/>
              </a:ext>
            </a:extLst>
          </p:cNvPr>
          <p:cNvSpPr/>
          <p:nvPr/>
        </p:nvSpPr>
        <p:spPr>
          <a:xfrm>
            <a:off x="2640693" y="4786809"/>
            <a:ext cx="3862612" cy="31296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F203DCC-5CC3-4D3E-AAFD-869799274B24}"/>
              </a:ext>
            </a:extLst>
          </p:cNvPr>
          <p:cNvSpPr/>
          <p:nvPr/>
        </p:nvSpPr>
        <p:spPr>
          <a:xfrm>
            <a:off x="3572512" y="1510785"/>
            <a:ext cx="1998973" cy="29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BDC582-9EB4-40E6-BA18-5D48A9643D0C}"/>
              </a:ext>
            </a:extLst>
          </p:cNvPr>
          <p:cNvCxnSpPr>
            <a:cxnSpLocks/>
            <a:stCxn id="40" idx="2"/>
            <a:endCxn id="35" idx="0"/>
          </p:cNvCxnSpPr>
          <p:nvPr/>
        </p:nvCxnSpPr>
        <p:spPr>
          <a:xfrm flipH="1">
            <a:off x="2481475" y="1808914"/>
            <a:ext cx="2090524" cy="1138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27FDAFC-8C81-4D5C-B692-05BEF8A6F404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 flipH="1">
            <a:off x="3317685" y="1808914"/>
            <a:ext cx="1254314" cy="1138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128FF8-982B-4C01-BC03-0D6D4053A1AC}"/>
              </a:ext>
            </a:extLst>
          </p:cNvPr>
          <p:cNvCxnSpPr>
            <a:cxnSpLocks/>
            <a:stCxn id="40" idx="2"/>
            <a:endCxn id="37" idx="0"/>
          </p:cNvCxnSpPr>
          <p:nvPr/>
        </p:nvCxnSpPr>
        <p:spPr>
          <a:xfrm flipH="1">
            <a:off x="4153895" y="1808914"/>
            <a:ext cx="418104" cy="1138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D688CFB-942B-4D80-93F0-8190DAD3F519}"/>
              </a:ext>
            </a:extLst>
          </p:cNvPr>
          <p:cNvCxnSpPr>
            <a:cxnSpLocks/>
            <a:stCxn id="40" idx="2"/>
            <a:endCxn id="38" idx="0"/>
          </p:cNvCxnSpPr>
          <p:nvPr/>
        </p:nvCxnSpPr>
        <p:spPr>
          <a:xfrm>
            <a:off x="4571999" y="1808914"/>
            <a:ext cx="418106" cy="1138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D140A95-BD10-4702-AD3A-41F99095272F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>
            <a:off x="4571999" y="1808914"/>
            <a:ext cx="1254316" cy="1139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4E84F38-A3CA-4AB0-A412-13996E730711}"/>
              </a:ext>
            </a:extLst>
          </p:cNvPr>
          <p:cNvCxnSpPr>
            <a:cxnSpLocks/>
            <a:stCxn id="40" idx="2"/>
            <a:endCxn id="29" idx="0"/>
          </p:cNvCxnSpPr>
          <p:nvPr/>
        </p:nvCxnSpPr>
        <p:spPr>
          <a:xfrm>
            <a:off x="4571999" y="1808914"/>
            <a:ext cx="2090526" cy="1138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79DA1ADA-0A81-4AC1-B07A-92187AB1A026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2481475" y="3197080"/>
            <a:ext cx="12005" cy="472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55194994-0D33-4969-98C0-FCD4BCDA6096}"/>
              </a:ext>
            </a:extLst>
          </p:cNvPr>
          <p:cNvCxnSpPr>
            <a:cxnSpLocks/>
          </p:cNvCxnSpPr>
          <p:nvPr/>
        </p:nvCxnSpPr>
        <p:spPr>
          <a:xfrm>
            <a:off x="3297805" y="3203552"/>
            <a:ext cx="11468" cy="450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0E51B9A8-0000-496D-87B6-A149F5666024}"/>
              </a:ext>
            </a:extLst>
          </p:cNvPr>
          <p:cNvCxnSpPr>
            <a:cxnSpLocks/>
          </p:cNvCxnSpPr>
          <p:nvPr/>
        </p:nvCxnSpPr>
        <p:spPr>
          <a:xfrm>
            <a:off x="4142427" y="3203552"/>
            <a:ext cx="11468" cy="450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F74613EC-175E-4D3F-8F28-CD3D03A0936A}"/>
              </a:ext>
            </a:extLst>
          </p:cNvPr>
          <p:cNvCxnSpPr>
            <a:cxnSpLocks/>
          </p:cNvCxnSpPr>
          <p:nvPr/>
        </p:nvCxnSpPr>
        <p:spPr>
          <a:xfrm>
            <a:off x="4981315" y="3211549"/>
            <a:ext cx="11468" cy="450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B29E71F3-B33F-48CA-B154-D3BA3C49A173}"/>
              </a:ext>
            </a:extLst>
          </p:cNvPr>
          <p:cNvCxnSpPr>
            <a:cxnSpLocks/>
          </p:cNvCxnSpPr>
          <p:nvPr/>
        </p:nvCxnSpPr>
        <p:spPr>
          <a:xfrm>
            <a:off x="5803379" y="3203552"/>
            <a:ext cx="11468" cy="450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2FEEE5EC-A28C-477E-A7E2-60DA2484CB86}"/>
              </a:ext>
            </a:extLst>
          </p:cNvPr>
          <p:cNvCxnSpPr>
            <a:cxnSpLocks/>
          </p:cNvCxnSpPr>
          <p:nvPr/>
        </p:nvCxnSpPr>
        <p:spPr>
          <a:xfrm>
            <a:off x="6647166" y="3218208"/>
            <a:ext cx="11468" cy="450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520A60C2-3686-4050-97C2-5537C7B651F0}"/>
              </a:ext>
            </a:extLst>
          </p:cNvPr>
          <p:cNvCxnSpPr/>
          <p:nvPr/>
        </p:nvCxnSpPr>
        <p:spPr>
          <a:xfrm>
            <a:off x="1424539" y="447574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D6615C19-7A7F-4C00-9EF0-7E6A5A596356}"/>
              </a:ext>
            </a:extLst>
          </p:cNvPr>
          <p:cNvCxnSpPr>
            <a:cxnSpLocks/>
          </p:cNvCxnSpPr>
          <p:nvPr/>
        </p:nvCxnSpPr>
        <p:spPr>
          <a:xfrm>
            <a:off x="3131037" y="4314898"/>
            <a:ext cx="11468" cy="450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E0A37FB7-03D1-4F06-BE09-7C10ED963457}"/>
              </a:ext>
            </a:extLst>
          </p:cNvPr>
          <p:cNvCxnSpPr>
            <a:cxnSpLocks/>
          </p:cNvCxnSpPr>
          <p:nvPr/>
        </p:nvCxnSpPr>
        <p:spPr>
          <a:xfrm>
            <a:off x="3667966" y="4314897"/>
            <a:ext cx="11468" cy="450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C22A6BFE-8102-4B30-A5F4-DC1A547E81A4}"/>
              </a:ext>
            </a:extLst>
          </p:cNvPr>
          <p:cNvCxnSpPr>
            <a:cxnSpLocks/>
          </p:cNvCxnSpPr>
          <p:nvPr/>
        </p:nvCxnSpPr>
        <p:spPr>
          <a:xfrm>
            <a:off x="4208266" y="4314896"/>
            <a:ext cx="11468" cy="450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C555D77B-5BC2-4D4F-B711-6882FC6E6972}"/>
              </a:ext>
            </a:extLst>
          </p:cNvPr>
          <p:cNvCxnSpPr>
            <a:cxnSpLocks/>
          </p:cNvCxnSpPr>
          <p:nvPr/>
        </p:nvCxnSpPr>
        <p:spPr>
          <a:xfrm>
            <a:off x="4746723" y="4314895"/>
            <a:ext cx="11468" cy="450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FFB022C1-3ACE-4585-A749-5B5B44C8BF6C}"/>
              </a:ext>
            </a:extLst>
          </p:cNvPr>
          <p:cNvCxnSpPr>
            <a:cxnSpLocks/>
          </p:cNvCxnSpPr>
          <p:nvPr/>
        </p:nvCxnSpPr>
        <p:spPr>
          <a:xfrm>
            <a:off x="5283652" y="4314894"/>
            <a:ext cx="11468" cy="450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BE431524-72F3-43B5-89FF-218AF5213A01}"/>
              </a:ext>
            </a:extLst>
          </p:cNvPr>
          <p:cNvCxnSpPr>
            <a:cxnSpLocks/>
          </p:cNvCxnSpPr>
          <p:nvPr/>
        </p:nvCxnSpPr>
        <p:spPr>
          <a:xfrm>
            <a:off x="5820581" y="4314893"/>
            <a:ext cx="11468" cy="450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E837F073-C655-449A-B0B4-2314A89A4303}"/>
              </a:ext>
            </a:extLst>
          </p:cNvPr>
          <p:cNvCxnSpPr>
            <a:stCxn id="34" idx="2"/>
          </p:cNvCxnSpPr>
          <p:nvPr/>
        </p:nvCxnSpPr>
        <p:spPr>
          <a:xfrm flipH="1">
            <a:off x="4571998" y="5099777"/>
            <a:ext cx="1" cy="405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EFD38C7C-31ED-465A-A0D8-94E86225EA0E}"/>
              </a:ext>
            </a:extLst>
          </p:cNvPr>
          <p:cNvSpPr/>
          <p:nvPr/>
        </p:nvSpPr>
        <p:spPr>
          <a:xfrm>
            <a:off x="2314876" y="5515277"/>
            <a:ext cx="4514243" cy="5825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Vector for input to Skip-gram model</a:t>
            </a:r>
          </a:p>
        </p:txBody>
      </p:sp>
    </p:spTree>
    <p:extLst>
      <p:ext uri="{BB962C8B-B14F-4D97-AF65-F5344CB8AC3E}">
        <p14:creationId xmlns:p14="http://schemas.microsoft.com/office/powerpoint/2010/main" val="378532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3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2FCB098B-627C-46F3-A25D-3380B6C8E818}" type="slidenum">
              <a:rPr lang="en-GB" sz="13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8</a:t>
            </a:fld>
            <a:endParaRPr lang="en-GB" sz="1300" b="0" strike="noStrike" spc="-1" dirty="0">
              <a:latin typeface="Arial"/>
            </a:endParaRPr>
          </a:p>
        </p:txBody>
      </p:sp>
      <p:grpSp>
        <p:nvGrpSpPr>
          <p:cNvPr id="289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C913999-AADA-3D4A-97B1-146FE5AD9C28}"/>
              </a:ext>
            </a:extLst>
          </p:cNvPr>
          <p:cNvSpPr/>
          <p:nvPr/>
        </p:nvSpPr>
        <p:spPr>
          <a:xfrm>
            <a:off x="3678807" y="1014752"/>
            <a:ext cx="17863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spc="-1" dirty="0">
                <a:solidFill>
                  <a:srgbClr val="EF181E"/>
                </a:solidFill>
                <a:latin typeface="Arial"/>
              </a:rPr>
              <a:t>Advantages</a:t>
            </a:r>
            <a:endParaRPr lang="en-CO" sz="2200" b="1" spc="-1" dirty="0">
              <a:solidFill>
                <a:srgbClr val="EF181E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F748B-234B-4F91-8B33-805F70F1E99C}"/>
              </a:ext>
            </a:extLst>
          </p:cNvPr>
          <p:cNvSpPr txBox="1"/>
          <p:nvPr/>
        </p:nvSpPr>
        <p:spPr>
          <a:xfrm>
            <a:off x="338664" y="1666369"/>
            <a:ext cx="84666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Grammatical variations in words have similar n-gram vectors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Examples: verb conjugation, plurals, declensions (accusative, nominative, etc.)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Out-of-Vocabulary Word feature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N-gram feature vectors can be built for words that were not present in 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words will have similar n-gram feature vectors to similar words used in training</a:t>
            </a:r>
            <a:endParaRPr lang="en-CO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E58CC31-E2B7-4B5D-8AB0-635543FF0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461867"/>
              </p:ext>
            </p:extLst>
          </p:nvPr>
        </p:nvGraphicFramePr>
        <p:xfrm>
          <a:off x="984381" y="2672628"/>
          <a:ext cx="6702798" cy="1931925"/>
        </p:xfrm>
        <a:graphic>
          <a:graphicData uri="http://schemas.openxmlformats.org/drawingml/2006/table">
            <a:tbl>
              <a:tblPr/>
              <a:tblGrid>
                <a:gridCol w="2234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4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4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70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Singular</a:t>
                      </a:r>
                      <a:endParaRPr lang="en-US" sz="1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Plural</a:t>
                      </a:r>
                      <a:endParaRPr lang="en-US" sz="1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32">
                <a:tc>
                  <a:txBody>
                    <a:bodyPr/>
                    <a:lstStyle/>
                    <a:p>
                      <a:r>
                        <a:rPr lang="en-US" sz="1400" dirty="0"/>
                        <a:t>Nominative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uniwersytet</a:t>
                      </a:r>
                      <a:endParaRPr lang="en-US" sz="1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uniwersytety</a:t>
                      </a:r>
                      <a:endParaRPr lang="en-US" sz="1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32">
                <a:tc>
                  <a:txBody>
                    <a:bodyPr/>
                    <a:lstStyle/>
                    <a:p>
                      <a:r>
                        <a:rPr lang="en-US" sz="1400" dirty="0" err="1"/>
                        <a:t>Genetive</a:t>
                      </a:r>
                      <a:endParaRPr lang="en-US" sz="1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uniwersytetu</a:t>
                      </a:r>
                      <a:endParaRPr lang="en-US" sz="1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uniwersytetów</a:t>
                      </a:r>
                      <a:endParaRPr lang="en-US" sz="1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032">
                <a:tc>
                  <a:txBody>
                    <a:bodyPr/>
                    <a:lstStyle/>
                    <a:p>
                      <a:r>
                        <a:rPr lang="en-US" sz="1400" dirty="0"/>
                        <a:t>Dative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uniwersytetowi</a:t>
                      </a:r>
                      <a:endParaRPr lang="en-US" sz="1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uniwersytetom</a:t>
                      </a:r>
                      <a:endParaRPr lang="en-US" sz="1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032">
                <a:tc>
                  <a:txBody>
                    <a:bodyPr/>
                    <a:lstStyle/>
                    <a:p>
                      <a:r>
                        <a:rPr lang="en-US" sz="1400" dirty="0"/>
                        <a:t>Accusative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uniwersytet</a:t>
                      </a:r>
                      <a:endParaRPr lang="en-US" sz="1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uniwersytety</a:t>
                      </a:r>
                      <a:endParaRPr lang="en-US" sz="1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032">
                <a:tc>
                  <a:txBody>
                    <a:bodyPr/>
                    <a:lstStyle/>
                    <a:p>
                      <a:r>
                        <a:rPr lang="en-US" sz="1400" dirty="0"/>
                        <a:t>Instrumental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uniwersytetem</a:t>
                      </a:r>
                      <a:endParaRPr lang="en-US" sz="1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uniwersytetami</a:t>
                      </a:r>
                      <a:endParaRPr lang="en-US" sz="1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032">
                <a:tc>
                  <a:txBody>
                    <a:bodyPr/>
                    <a:lstStyle/>
                    <a:p>
                      <a:r>
                        <a:rPr lang="en-US" sz="1400" dirty="0"/>
                        <a:t>Locative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uniwersytecie</a:t>
                      </a:r>
                      <a:endParaRPr lang="en-US" sz="1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uniwersytetach</a:t>
                      </a:r>
                      <a:endParaRPr lang="en-US" sz="1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032">
                <a:tc>
                  <a:txBody>
                    <a:bodyPr/>
                    <a:lstStyle/>
                    <a:p>
                      <a:r>
                        <a:rPr lang="en-US" sz="1400" dirty="0"/>
                        <a:t>Vocative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uniwersytecie</a:t>
                      </a:r>
                      <a:endParaRPr lang="en-US" sz="1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uniwersytety</a:t>
                      </a:r>
                      <a:endParaRPr lang="en-US" sz="1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1F2C764-FE09-4B0E-9D7B-D40F3AC4C8C1}"/>
              </a:ext>
            </a:extLst>
          </p:cNvPr>
          <p:cNvSpPr txBox="1"/>
          <p:nvPr/>
        </p:nvSpPr>
        <p:spPr>
          <a:xfrm rot="3010699">
            <a:off x="6525820" y="3213560"/>
            <a:ext cx="19680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Polish declension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4410A8-8E71-4167-9DCD-E339E054C6F7}"/>
              </a:ext>
            </a:extLst>
          </p:cNvPr>
          <p:cNvSpPr txBox="1"/>
          <p:nvPr/>
        </p:nvSpPr>
        <p:spPr>
          <a:xfrm>
            <a:off x="132345" y="6109953"/>
            <a:ext cx="88793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0" i="0" u="none" strike="noStrike" baseline="0" dirty="0">
                <a:solidFill>
                  <a:srgbClr val="FF0000"/>
                </a:solidFill>
                <a:latin typeface="ArialNarrow"/>
              </a:rPr>
              <a:t>Piotr Bojanowski, </a:t>
            </a:r>
            <a:r>
              <a:rPr lang="en-US" sz="1050" b="0" i="0" u="none" strike="noStrike" baseline="0" dirty="0" err="1">
                <a:solidFill>
                  <a:srgbClr val="FF0000"/>
                </a:solidFill>
                <a:latin typeface="ArialNarrow"/>
              </a:rPr>
              <a:t>fastText</a:t>
            </a:r>
            <a:r>
              <a:rPr lang="en-US" sz="1050" b="0" i="0" u="none" strike="noStrike" baseline="0" dirty="0">
                <a:solidFill>
                  <a:srgbClr val="FF0000"/>
                </a:solidFill>
                <a:latin typeface="ArialNarrow"/>
              </a:rPr>
              <a:t> - a library for efficient text classification and word representation: https://nlpparis.files.wordpress.com/2016/11/fasttext-nlpmeetup-23112016.pptx</a:t>
            </a:r>
            <a:endParaRPr lang="en-US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4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3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2FCB098B-627C-46F3-A25D-3380B6C8E818}" type="slidenum">
              <a:rPr lang="en-GB" sz="13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9</a:t>
            </a:fld>
            <a:endParaRPr lang="en-GB" sz="1300" b="0" strike="noStrike" spc="-1" dirty="0">
              <a:latin typeface="Arial"/>
            </a:endParaRPr>
          </a:p>
        </p:txBody>
      </p:sp>
      <p:grpSp>
        <p:nvGrpSpPr>
          <p:cNvPr id="289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6" name="CustomShape 2">
            <a:extLst>
              <a:ext uri="{FF2B5EF4-FFF2-40B4-BE49-F238E27FC236}">
                <a16:creationId xmlns:a16="http://schemas.microsoft.com/office/drawing/2014/main" id="{336143A9-226A-8243-BCC0-40C5FFB66D35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pc="-1" dirty="0">
                <a:solidFill>
                  <a:srgbClr val="EF181E"/>
                </a:solidFill>
                <a:latin typeface="Arial"/>
              </a:rPr>
              <a:t>Datasets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73AB8-B125-5F49-8324-5C81DAE872BE}"/>
              </a:ext>
            </a:extLst>
          </p:cNvPr>
          <p:cNvSpPr txBox="1"/>
          <p:nvPr/>
        </p:nvSpPr>
        <p:spPr>
          <a:xfrm>
            <a:off x="338664" y="1666369"/>
            <a:ext cx="84666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Datasets are Wikipedia dumps in different languages: Arabic, Czech, German, English, Spanish, French, Italian, Romanian, Russian.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Baselining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Given pairs of words, determine similarity and compare to human judgement of similarity</a:t>
            </a:r>
          </a:p>
          <a:p>
            <a:pPr lvl="1"/>
            <a:r>
              <a:rPr lang="en-US" dirty="0"/>
              <a:t>	Example: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Given triplets of words, predict the analogy</a:t>
            </a:r>
          </a:p>
          <a:p>
            <a:pPr lvl="1"/>
            <a:r>
              <a:rPr lang="en-US" dirty="0"/>
              <a:t>	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3FFE9-45C8-7B4F-AC8A-E963D91B8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690" y="3510458"/>
            <a:ext cx="4112518" cy="824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226896-E22F-BA4C-82F8-198B13253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690" y="5105390"/>
            <a:ext cx="3896617" cy="98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Presentation_Beuth_University_english</Template>
  <TotalTime>0</TotalTime>
  <Words>1371</Words>
  <Application>Microsoft Office PowerPoint</Application>
  <PresentationFormat>On-screen Show (4:3)</PresentationFormat>
  <Paragraphs>263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Narrow</vt:lpstr>
      <vt:lpstr>ArialNarrow</vt:lpstr>
      <vt:lpstr>NimbusRomNo9L</vt:lpstr>
      <vt:lpstr>Symbol</vt:lpstr>
      <vt:lpstr>Times New Roman</vt:lpstr>
      <vt:lpstr>Wingdings</vt:lpstr>
      <vt:lpstr>Office Theme</vt:lpstr>
      <vt:lpstr>Office Theme</vt:lpstr>
      <vt:lpstr>Analysis of  “Enriching Word Vectors With Subword Information”[1]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Event</dc:title>
  <dc:subject/>
  <dc:creator>Federico Rueda Luna</dc:creator>
  <dc:description/>
  <cp:lastModifiedBy>Lucas.Whitmire@BeuthHochschule.onmicrosoft.com</cp:lastModifiedBy>
  <cp:revision>276</cp:revision>
  <cp:lastPrinted>2014-04-23T12:07:05Z</cp:lastPrinted>
  <dcterms:created xsi:type="dcterms:W3CDTF">2019-11-02T10:55:03Z</dcterms:created>
  <dcterms:modified xsi:type="dcterms:W3CDTF">2020-06-29T12:58:01Z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