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ppt/notesSlides/notesSlide2.xml" ContentType="application/vnd.openxmlformats-officedocument.presentationml.notesSlide+xml"/>
  <Override PartName="/ppt/comments/comment3.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4.xml" ContentType="application/vnd.openxmlformats-officedocument.presentationml.comments+xml"/>
  <Override PartName="/ppt/notesSlides/notesSlide8.xml" ContentType="application/vnd.openxmlformats-officedocument.presentationml.notesSlide+xml"/>
  <Override PartName="/ppt/comments/comment5.xml" ContentType="application/vnd.openxmlformats-officedocument.presentationml.comments+xml"/>
  <Override PartName="/ppt/notesSlides/notesSlide9.xml" ContentType="application/vnd.openxmlformats-officedocument.presentationml.notesSlide+xml"/>
  <Override PartName="/ppt/comments/comment6.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3"/>
  </p:notesMasterIdLst>
  <p:sldIdLst>
    <p:sldId id="367" r:id="rId3"/>
    <p:sldId id="407" r:id="rId4"/>
    <p:sldId id="387" r:id="rId5"/>
    <p:sldId id="406" r:id="rId6"/>
    <p:sldId id="405" r:id="rId7"/>
    <p:sldId id="409" r:id="rId8"/>
    <p:sldId id="401" r:id="rId9"/>
    <p:sldId id="370" r:id="rId10"/>
    <p:sldId id="399" r:id="rId11"/>
    <p:sldId id="383" r:id="rId12"/>
    <p:sldId id="412" r:id="rId13"/>
    <p:sldId id="413" r:id="rId14"/>
    <p:sldId id="411" r:id="rId15"/>
    <p:sldId id="414" r:id="rId16"/>
    <p:sldId id="398" r:id="rId17"/>
    <p:sldId id="396" r:id="rId18"/>
    <p:sldId id="402" r:id="rId19"/>
    <p:sldId id="403" r:id="rId20"/>
    <p:sldId id="404" r:id="rId21"/>
    <p:sldId id="382" r:id="rId22"/>
  </p:sldIdLst>
  <p:sldSz cx="9144000" cy="6858000" type="screen4x3"/>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cas.Whitmire@BeuthHochschule.onmicrosoft.com" initials="L" lastIdx="9" clrIdx="0">
    <p:extLst>
      <p:ext uri="{19B8F6BF-5375-455C-9EA6-DF929625EA0E}">
        <p15:presenceInfo xmlns:p15="http://schemas.microsoft.com/office/powerpoint/2012/main" userId="S::Lucas.Whitmire@BeuthHochschule.onmicrosoft.com::06af8637-a000-4ed8-8af9-1258a0a435f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97"/>
    <p:restoredTop sz="86099"/>
  </p:normalViewPr>
  <p:slideViewPr>
    <p:cSldViewPr snapToGrid="0">
      <p:cViewPr varScale="1">
        <p:scale>
          <a:sx n="102" d="100"/>
          <a:sy n="102" d="100"/>
        </p:scale>
        <p:origin x="216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29T10:46:14.066" idx="7">
    <p:pos x="10" y="10"/>
    <p:text>Update this</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6-29T10:47:49.692" idx="8">
    <p:pos x="10" y="10"/>
    <p:text>Needs meat</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6-29T10:49:40.519" idx="9">
    <p:pos x="10" y="10"/>
    <p:text>Need notes on this model</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6-29T10:19:38.586" idx="2">
    <p:pos x="10" y="10"/>
    <p:text>Need to add either discussion of Spearman Rank to notes, or put eqn on slide?</p:text>
    <p:extLst>
      <p:ext uri="{C676402C-5697-4E1C-873F-D02D1690AC5C}">
        <p15:threadingInfo xmlns:p15="http://schemas.microsoft.com/office/powerpoint/2012/main" timeZoneBias="-120"/>
      </p:ext>
    </p:extLst>
  </p:cm>
  <p:cm authorId="1" dt="2020-06-29T10:20:34.690" idx="3">
    <p:pos x="106" y="106"/>
    <p:text>Need to be prepared to discuss why the model performs better on some languages than others.</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6-29T10:24:53.529" idx="5">
    <p:pos x="10" y="10"/>
    <p:text>Add notes about what these numbers mean</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6-29T10:24:53.529" idx="5">
    <p:pos x="10" y="10"/>
    <p:text>Add notes about what these numbers mean</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2"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Arial"/>
              </a:rPr>
              <a:t>Click to move the slide</a:t>
            </a:r>
          </a:p>
        </p:txBody>
      </p:sp>
      <p:sp>
        <p:nvSpPr>
          <p:cNvPr id="263" name="PlaceHolder 2"/>
          <p:cNvSpPr>
            <a:spLocks noGrp="1"/>
          </p:cNvSpPr>
          <p:nvPr>
            <p:ph type="body"/>
          </p:nvPr>
        </p:nvSpPr>
        <p:spPr>
          <a:xfrm>
            <a:off x="777240" y="4777560"/>
            <a:ext cx="6217560" cy="4525920"/>
          </a:xfrm>
          <a:prstGeom prst="rect">
            <a:avLst/>
          </a:prstGeom>
        </p:spPr>
        <p:txBody>
          <a:bodyPr lIns="0" tIns="0" rIns="0" bIns="0">
            <a:noAutofit/>
          </a:bodyPr>
          <a:lstStyle/>
          <a:p>
            <a:r>
              <a:rPr lang="en-GB" sz="2000" b="0" strike="noStrike" spc="-1">
                <a:latin typeface="Arial"/>
              </a:rPr>
              <a:t>Click to edit the notes format</a:t>
            </a:r>
          </a:p>
        </p:txBody>
      </p:sp>
      <p:sp>
        <p:nvSpPr>
          <p:cNvPr id="264" name="PlaceHolder 3"/>
          <p:cNvSpPr>
            <a:spLocks noGrp="1"/>
          </p:cNvSpPr>
          <p:nvPr>
            <p:ph type="hdr"/>
          </p:nvPr>
        </p:nvSpPr>
        <p:spPr>
          <a:xfrm>
            <a:off x="0" y="0"/>
            <a:ext cx="3372840" cy="502560"/>
          </a:xfrm>
          <a:prstGeom prst="rect">
            <a:avLst/>
          </a:prstGeom>
        </p:spPr>
        <p:txBody>
          <a:bodyPr lIns="0" tIns="0" rIns="0" bIns="0">
            <a:noAutofit/>
          </a:bodyPr>
          <a:lstStyle/>
          <a:p>
            <a:r>
              <a:rPr lang="en-GB" sz="1400" b="0" strike="noStrike" spc="-1">
                <a:latin typeface="Times New Roman"/>
              </a:rPr>
              <a:t>&lt;header&gt;</a:t>
            </a:r>
          </a:p>
        </p:txBody>
      </p:sp>
      <p:sp>
        <p:nvSpPr>
          <p:cNvPr id="265"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GB" sz="1400" b="0" strike="noStrike" spc="-1">
                <a:latin typeface="Times New Roman"/>
              </a:rPr>
              <a:t>&lt;date/time&gt;</a:t>
            </a:r>
          </a:p>
        </p:txBody>
      </p:sp>
      <p:sp>
        <p:nvSpPr>
          <p:cNvPr id="266"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GB" sz="1400" b="0" strike="noStrike" spc="-1">
                <a:latin typeface="Times New Roman"/>
              </a:rPr>
              <a:t>&lt;footer&gt;</a:t>
            </a:r>
          </a:p>
        </p:txBody>
      </p:sp>
      <p:sp>
        <p:nvSpPr>
          <p:cNvPr id="267"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D10B2105-225F-4FE3-849A-7975E719A850}" type="slidenum">
              <a:rPr lang="en-GB" sz="1400" b="0" strike="noStrike" spc="-1">
                <a:latin typeface="Times New Roman"/>
              </a:rPr>
              <a:t>‹#›</a:t>
            </a:fld>
            <a:endParaRPr lang="en-GB"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pypi.org/project/fasttext/"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st.github.com/kylemcdonald/49c483c61798a952e36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rxiv.org/pdf/1607.04606.pd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NimbusRomNo9L"/>
              </a:rPr>
              <a:t>[Pull definitions from class presentations and make sure we understand these tasks.]</a:t>
            </a:r>
            <a:endParaRPr lang="en-US" dirty="0"/>
          </a:p>
          <a:p>
            <a:endParaRPr lang="en-CO"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of popular  techniques represent each word of the vocabulary by a distinct vector, without parameter sharing. In particular, they ignore the internal structure of words, which is an important limitation for morphologically rich languages, such as Turkish or Finnish. </a:t>
            </a:r>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3</a:t>
            </a:fld>
            <a:endParaRPr lang="en-GB" sz="1400" b="0" strike="noStrike" spc="-1">
              <a:latin typeface="Times New Roman"/>
            </a:endParaRPr>
          </a:p>
        </p:txBody>
      </p:sp>
    </p:spTree>
    <p:extLst>
      <p:ext uri="{BB962C8B-B14F-4D97-AF65-F5344CB8AC3E}">
        <p14:creationId xmlns:p14="http://schemas.microsoft.com/office/powerpoint/2010/main" val="2334264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Figure 2: Illustration of the similarity between character n-grams in out-of-vocabulary words. For each pair, only one word is OOV, and is shown on the x axis. Red indicates positive cosine, while blue negative. </a:t>
            </a:r>
            <a:endParaRPr lang="en-US"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14</a:t>
            </a:fld>
            <a:endParaRPr lang="en-GB" sz="1400" b="0" strike="noStrike" spc="-1">
              <a:latin typeface="Times New Roman"/>
            </a:endParaRPr>
          </a:p>
        </p:txBody>
      </p:sp>
    </p:spTree>
    <p:extLst>
      <p:ext uri="{BB962C8B-B14F-4D97-AF65-F5344CB8AC3E}">
        <p14:creationId xmlns:p14="http://schemas.microsoft.com/office/powerpoint/2010/main" val="194599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r>
              <a:rPr lang="en-US" dirty="0">
                <a:solidFill>
                  <a:srgbClr val="000000"/>
                </a:solidFill>
                <a:latin typeface="Arial" panose="020B0604020202020204" pitchFamily="34" charset="0"/>
              </a:rPr>
              <a:t>[Introduce </a:t>
            </a:r>
            <a:r>
              <a:rPr lang="en-US" dirty="0" err="1">
                <a:solidFill>
                  <a:srgbClr val="000000"/>
                </a:solidFill>
                <a:latin typeface="Arial" panose="020B0604020202020204" pitchFamily="34" charset="0"/>
              </a:rPr>
              <a:t>FastText</a:t>
            </a:r>
            <a:r>
              <a:rPr lang="en-US" dirty="0">
                <a:solidFill>
                  <a:srgbClr val="000000"/>
                </a:solidFill>
                <a:latin typeface="Arial" panose="020B0604020202020204" pitchFamily="34" charset="0"/>
              </a:rPr>
              <a:t> (and other papers which fed into this, see </a:t>
            </a:r>
            <a:r>
              <a:rPr lang="en-US" dirty="0" err="1">
                <a:solidFill>
                  <a:srgbClr val="000000"/>
                </a:solidFill>
                <a:latin typeface="Arial" panose="020B0604020202020204" pitchFamily="34" charset="0"/>
              </a:rPr>
              <a:t>github</a:t>
            </a:r>
            <a:r>
              <a:rPr lang="en-US" dirty="0">
                <a:solidFill>
                  <a:srgbClr val="000000"/>
                </a:solidFill>
                <a:latin typeface="Arial" panose="020B0604020202020204" pitchFamily="34" charset="0"/>
              </a:rPr>
              <a:t>)]</a:t>
            </a:r>
          </a:p>
          <a:p>
            <a:r>
              <a:rPr lang="en-US" dirty="0">
                <a:solidFill>
                  <a:srgbClr val="000000"/>
                </a:solidFill>
                <a:latin typeface="Arial" panose="020B0604020202020204" pitchFamily="34" charset="0"/>
              </a:rPr>
              <a:t>	</a:t>
            </a:r>
            <a:r>
              <a:rPr lang="en-US" dirty="0">
                <a:hlinkClick r:id="rId3"/>
              </a:rPr>
              <a:t>https://pypi.org/project/fasttext/</a:t>
            </a:r>
            <a:endParaRPr lang="en-US" dirty="0"/>
          </a:p>
          <a:p>
            <a:r>
              <a:rPr lang="en-US" dirty="0"/>
              <a:t>	[Add discussion of text classification task here]</a:t>
            </a:r>
            <a:endParaRPr lang="en-CO" dirty="0"/>
          </a:p>
          <a:p>
            <a:endParaRPr lang="en-US" dirty="0">
              <a:solidFill>
                <a:srgbClr val="000000"/>
              </a:solidFill>
              <a:latin typeface="Arial" panose="020B0604020202020204" pitchFamily="34" charset="0"/>
            </a:endParaRPr>
          </a:p>
          <a:p>
            <a:r>
              <a:rPr lang="en-US" dirty="0"/>
              <a:t>[ELMO]</a:t>
            </a:r>
          </a:p>
          <a:p>
            <a:endParaRPr lang="en-US" dirty="0"/>
          </a:p>
          <a:p>
            <a:r>
              <a:rPr lang="en-US" dirty="0"/>
              <a:t>[BERT]</a:t>
            </a:r>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15</a:t>
            </a:fld>
            <a:endParaRPr lang="en-GB" sz="1400" b="0" strike="noStrike" spc="-1">
              <a:latin typeface="Times New Roman"/>
            </a:endParaRPr>
          </a:p>
        </p:txBody>
      </p:sp>
    </p:spTree>
    <p:extLst>
      <p:ext uri="{BB962C8B-B14F-4D97-AF65-F5344CB8AC3E}">
        <p14:creationId xmlns:p14="http://schemas.microsoft.com/office/powerpoint/2010/main" val="2769906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US" dirty="0"/>
          </a:p>
          <a:p>
            <a:r>
              <a:rPr lang="en-US" dirty="0"/>
              <a:t>[Potentially download and run some simple </a:t>
            </a:r>
            <a:r>
              <a:rPr lang="en-US" dirty="0" err="1"/>
              <a:t>fasttext</a:t>
            </a:r>
            <a:r>
              <a:rPr lang="en-US" dirty="0"/>
              <a:t> code and show the results]</a:t>
            </a:r>
          </a:p>
          <a:p>
            <a:endParaRPr lang="en-US" dirty="0"/>
          </a:p>
          <a:p>
            <a:r>
              <a:rPr lang="en-US" dirty="0"/>
              <a:t>G</a:t>
            </a:r>
            <a:r>
              <a:rPr lang="en-CO" dirty="0"/>
              <a:t>ensim.models.fastext </a:t>
            </a:r>
          </a:p>
          <a:p>
            <a:r>
              <a:rPr lang="en-US" dirty="0"/>
              <a:t>N</a:t>
            </a:r>
            <a:r>
              <a:rPr lang="en-CO" dirty="0"/>
              <a:t>ltk </a:t>
            </a:r>
            <a:r>
              <a:rPr lang="en-CO" dirty="0">
                <a:sym typeface="Wingdings" pitchFamily="2" charset="2"/>
              </a:rPr>
              <a:t> natural language toolkit</a:t>
            </a:r>
          </a:p>
          <a:p>
            <a:r>
              <a:rPr lang="en-US" dirty="0"/>
              <a:t>W</a:t>
            </a:r>
            <a:r>
              <a:rPr lang="en-CO" dirty="0"/>
              <a:t>ikipedia</a:t>
            </a:r>
          </a:p>
          <a:p>
            <a:endParaRPr lang="en-US" dirty="0"/>
          </a:p>
          <a:p>
            <a:endParaRPr lang="en-US" dirty="0"/>
          </a:p>
          <a:p>
            <a:pPr marL="285750" indent="-285750">
              <a:lnSpc>
                <a:spcPct val="90000"/>
              </a:lnSpc>
              <a:spcBef>
                <a:spcPts val="1000"/>
              </a:spcBef>
              <a:buFont typeface="Arial" panose="020B0604020202020204" pitchFamily="34" charset="0"/>
              <a:buChar char="•"/>
            </a:pPr>
            <a:r>
              <a:rPr lang="en-US" dirty="0"/>
              <a:t>Text Classification (hate speech detection, etc.)</a:t>
            </a:r>
          </a:p>
          <a:p>
            <a:pPr marL="0" lvl="1">
              <a:lnSpc>
                <a:spcPct val="90000"/>
              </a:lnSpc>
              <a:spcBef>
                <a:spcPts val="1000"/>
              </a:spcBef>
            </a:pPr>
            <a:r>
              <a:rPr lang="en-US" dirty="0"/>
              <a:t>	Assigning a set of predefined categories to free-text. Text classifiers can 	be used to organize, structure, and categorize</a:t>
            </a:r>
          </a:p>
          <a:p>
            <a:endParaRPr lang="en-CO"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16</a:t>
            </a:fld>
            <a:endParaRPr lang="en-GB" sz="1400" b="0" strike="noStrike" spc="-1">
              <a:latin typeface="Times New Roman"/>
            </a:endParaRPr>
          </a:p>
        </p:txBody>
      </p:sp>
    </p:spTree>
    <p:extLst>
      <p:ext uri="{BB962C8B-B14F-4D97-AF65-F5344CB8AC3E}">
        <p14:creationId xmlns:p14="http://schemas.microsoft.com/office/powerpoint/2010/main" val="970338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US" dirty="0"/>
          </a:p>
          <a:p>
            <a:r>
              <a:rPr lang="en-US" dirty="0"/>
              <a:t>[Potentially download and run some simple </a:t>
            </a:r>
            <a:r>
              <a:rPr lang="en-US" dirty="0" err="1"/>
              <a:t>fasttext</a:t>
            </a:r>
            <a:r>
              <a:rPr lang="en-US" dirty="0"/>
              <a:t> code and show the results]</a:t>
            </a:r>
          </a:p>
          <a:p>
            <a:endParaRPr lang="en-US" dirty="0"/>
          </a:p>
          <a:p>
            <a:r>
              <a:rPr lang="en-US" sz="1200" b="0" i="0" kern="1200" dirty="0">
                <a:solidFill>
                  <a:schemeClr val="tx1"/>
                </a:solidFill>
                <a:effectLst/>
                <a:latin typeface="+mn-lt"/>
                <a:ea typeface="+mn-ea"/>
                <a:cs typeface="+mn-cs"/>
              </a:rPr>
              <a:t>The </a:t>
            </a:r>
            <a:r>
              <a:rPr lang="en-US" dirty="0" err="1"/>
              <a:t>window_size</a:t>
            </a:r>
            <a:r>
              <a:rPr lang="en-US" sz="1200" b="0" i="0" kern="1200" dirty="0">
                <a:solidFill>
                  <a:schemeClr val="tx1"/>
                </a:solidFill>
                <a:effectLst/>
                <a:latin typeface="+mn-lt"/>
                <a:ea typeface="+mn-ea"/>
                <a:cs typeface="+mn-cs"/>
              </a:rPr>
              <a:t> is the size of the number of words occurring before and after the word based on which the word representations will be learned for the word.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next hyper-parameter is the </a:t>
            </a:r>
            <a:r>
              <a:rPr lang="en-US" dirty="0" err="1"/>
              <a:t>min_word</a:t>
            </a:r>
            <a:r>
              <a:rPr lang="en-US" sz="1200" b="0" i="0" kern="1200" dirty="0">
                <a:solidFill>
                  <a:schemeClr val="tx1"/>
                </a:solidFill>
                <a:effectLst/>
                <a:latin typeface="+mn-lt"/>
                <a:ea typeface="+mn-ea"/>
                <a:cs typeface="+mn-cs"/>
              </a:rPr>
              <a:t>, which specifies the minimum frequency of a word in the corpus for which the word representations will be generated. Finally, the most frequently occurring word will be down-sampled by a number specified by the </a:t>
            </a:r>
            <a:r>
              <a:rPr lang="en-US" dirty="0" err="1"/>
              <a:t>down_sampling</a:t>
            </a:r>
            <a:r>
              <a:rPr lang="en-US" sz="1200" b="0" i="0" kern="1200" dirty="0">
                <a:solidFill>
                  <a:schemeClr val="tx1"/>
                </a:solidFill>
                <a:effectLst/>
                <a:latin typeface="+mn-lt"/>
                <a:ea typeface="+mn-ea"/>
                <a:cs typeface="+mn-cs"/>
              </a:rPr>
              <a:t> attribute.</a:t>
            </a:r>
          </a:p>
          <a:p>
            <a:endParaRPr lang="en-US" sz="1200" b="0" i="0" kern="1200" dirty="0">
              <a:solidFill>
                <a:schemeClr val="tx1"/>
              </a:solidFill>
              <a:effectLst/>
              <a:latin typeface="+mn-lt"/>
              <a:ea typeface="+mn-ea"/>
              <a:cs typeface="+mn-cs"/>
            </a:endParaRPr>
          </a:p>
          <a:p>
            <a:r>
              <a:rPr lang="en-US" dirty="0"/>
              <a:t>Preprocessing:</a:t>
            </a:r>
          </a:p>
          <a:p>
            <a:pPr marL="285750" indent="-285750">
              <a:buFontTx/>
              <a:buChar char="-"/>
            </a:pPr>
            <a:r>
              <a:rPr lang="en-US" dirty="0"/>
              <a:t>All to lower case</a:t>
            </a:r>
          </a:p>
          <a:p>
            <a:pPr marL="285750" indent="-285750">
              <a:buFontTx/>
              <a:buChar char="-"/>
            </a:pPr>
            <a:r>
              <a:rPr lang="en-US" dirty="0"/>
              <a:t>All to root form</a:t>
            </a:r>
          </a:p>
          <a:p>
            <a:pPr marL="285750" indent="-285750">
              <a:buFontTx/>
              <a:buChar char="-"/>
            </a:pPr>
            <a:r>
              <a:rPr lang="en-US" dirty="0"/>
              <a:t>Remove stop words</a:t>
            </a:r>
          </a:p>
          <a:p>
            <a:endParaRPr lang="en-US" dirty="0"/>
          </a:p>
          <a:p>
            <a:endParaRPr lang="en-US" dirty="0"/>
          </a:p>
          <a:p>
            <a:r>
              <a:rPr lang="en-US" dirty="0" err="1"/>
              <a:t>Embedding_size</a:t>
            </a:r>
            <a:r>
              <a:rPr lang="en-US" dirty="0"/>
              <a:t> is the size of the embedding vector.</a:t>
            </a:r>
          </a:p>
          <a:p>
            <a:endParaRPr lang="en-US" dirty="0"/>
          </a:p>
          <a:p>
            <a:r>
              <a:rPr lang="en-US" dirty="0"/>
              <a:t>In other words, each word in our corpus will be represented as a 60-dimensional vector.</a:t>
            </a:r>
          </a:p>
          <a:p>
            <a:endParaRPr lang="en-CO"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17</a:t>
            </a:fld>
            <a:endParaRPr lang="en-GB" sz="1400" b="0" strike="noStrike" spc="-1">
              <a:latin typeface="Times New Roman"/>
            </a:endParaRPr>
          </a:p>
        </p:txBody>
      </p:sp>
    </p:spTree>
    <p:extLst>
      <p:ext uri="{BB962C8B-B14F-4D97-AF65-F5344CB8AC3E}">
        <p14:creationId xmlns:p14="http://schemas.microsoft.com/office/powerpoint/2010/main" val="2738393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US" dirty="0"/>
          </a:p>
          <a:p>
            <a:r>
              <a:rPr lang="en-US" dirty="0"/>
              <a:t>[Potentially download and run some simple </a:t>
            </a:r>
            <a:r>
              <a:rPr lang="en-US" dirty="0" err="1"/>
              <a:t>fasttext</a:t>
            </a:r>
            <a:r>
              <a:rPr lang="en-US" dirty="0"/>
              <a:t> code and show the results]</a:t>
            </a:r>
            <a:endParaRPr lang="en-CO"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18</a:t>
            </a:fld>
            <a:endParaRPr lang="en-GB" sz="1400" b="0" strike="noStrike" spc="-1">
              <a:latin typeface="Times New Roman"/>
            </a:endParaRPr>
          </a:p>
        </p:txBody>
      </p:sp>
    </p:spTree>
    <p:extLst>
      <p:ext uri="{BB962C8B-B14F-4D97-AF65-F5344CB8AC3E}">
        <p14:creationId xmlns:p14="http://schemas.microsoft.com/office/powerpoint/2010/main" val="404232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US" dirty="0"/>
          </a:p>
          <a:p>
            <a:r>
              <a:rPr lang="en-US" dirty="0"/>
              <a:t>[Potentially download and run some simple </a:t>
            </a:r>
            <a:r>
              <a:rPr lang="en-US" dirty="0" err="1"/>
              <a:t>fasttext</a:t>
            </a:r>
            <a:r>
              <a:rPr lang="en-US" dirty="0"/>
              <a:t> code and show the results]</a:t>
            </a:r>
            <a:endParaRPr lang="en-CO" dirty="0"/>
          </a:p>
          <a:p>
            <a:endParaRPr lang="en-CO" dirty="0"/>
          </a:p>
          <a:p>
            <a:r>
              <a:rPr lang="en-CO" dirty="0"/>
              <a:t>P@1 </a:t>
            </a:r>
            <a:r>
              <a:rPr lang="en-CO" dirty="0">
                <a:sym typeface="Wingdings" pitchFamily="2" charset="2"/>
              </a:rPr>
              <a:t> Precision.</a:t>
            </a:r>
          </a:p>
          <a:p>
            <a:r>
              <a:rPr lang="en-CO" dirty="0">
                <a:sym typeface="Wingdings" pitchFamily="2" charset="2"/>
              </a:rPr>
              <a:t>R@1  Recall</a:t>
            </a:r>
          </a:p>
          <a:p>
            <a:endParaRPr lang="en-CO" dirty="0">
              <a:sym typeface="Wingdings" pitchFamily="2" charset="2"/>
            </a:endParaRPr>
          </a:p>
          <a:p>
            <a:r>
              <a:rPr lang="en-CO" dirty="0">
                <a:sym typeface="Wingdings" pitchFamily="2" charset="2"/>
              </a:rPr>
              <a:t>Preprocessing the same as in the pdf with the perl script </a:t>
            </a:r>
            <a:r>
              <a:rPr lang="en-US" dirty="0">
                <a:hlinkClick r:id="rId3"/>
              </a:rPr>
              <a:t>https://gist.github.com/kylemcdonald/49c483c61798a952e36e</a:t>
            </a:r>
            <a:endParaRPr lang="en-CO" dirty="0">
              <a:sym typeface="Wingdings" pitchFamily="2" charset="2"/>
            </a:endParaRPr>
          </a:p>
          <a:p>
            <a:endParaRPr lang="en-CO"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19</a:t>
            </a:fld>
            <a:endParaRPr lang="en-GB" sz="1400" b="0" strike="noStrike" spc="-1">
              <a:latin typeface="Times New Roman"/>
            </a:endParaRPr>
          </a:p>
        </p:txBody>
      </p:sp>
    </p:spTree>
    <p:extLst>
      <p:ext uri="{BB962C8B-B14F-4D97-AF65-F5344CB8AC3E}">
        <p14:creationId xmlns:p14="http://schemas.microsoft.com/office/powerpoint/2010/main" val="2631580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4</a:t>
            </a:fld>
            <a:endParaRPr lang="en-GB" sz="1400" b="0" strike="noStrike" spc="-1">
              <a:latin typeface="Times New Roman"/>
            </a:endParaRPr>
          </a:p>
        </p:txBody>
      </p:sp>
    </p:spTree>
    <p:extLst>
      <p:ext uri="{BB962C8B-B14F-4D97-AF65-F5344CB8AC3E}">
        <p14:creationId xmlns:p14="http://schemas.microsoft.com/office/powerpoint/2010/main" val="735785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Neural Network Training (Inputs in both models are just one-hot encoded vocabulary vectors):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CBOW</a:t>
            </a:r>
            <a:r>
              <a:rPr lang="en-US" sz="1200" b="0" i="0" kern="1200" dirty="0">
                <a:solidFill>
                  <a:schemeClr val="tx1"/>
                </a:solidFill>
                <a:effectLst/>
                <a:latin typeface="+mn-lt"/>
                <a:ea typeface="+mn-ea"/>
                <a:cs typeface="+mn-cs"/>
              </a:rPr>
              <a:t> model architecture predict the target word (the center word) based on the source context words (surrounding words).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both architectures, after training, the output layer is “thrown away” and the hidden layer is used as the vector representation of the words.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5</a:t>
            </a:fld>
            <a:endParaRPr lang="en-GB" sz="1400" b="0" strike="noStrike" spc="-1">
              <a:latin typeface="Times New Roman"/>
            </a:endParaRPr>
          </a:p>
        </p:txBody>
      </p:sp>
    </p:spTree>
    <p:extLst>
      <p:ext uri="{BB962C8B-B14F-4D97-AF65-F5344CB8AC3E}">
        <p14:creationId xmlns:p14="http://schemas.microsoft.com/office/powerpoint/2010/main" val="735785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Neural Network Training (Inputs in both models are just one-hot encoded vocabulary vectors):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Skip-gram</a:t>
            </a:r>
            <a:r>
              <a:rPr lang="en-US" dirty="0"/>
              <a:t> model the context is predicted based on the source word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both architectures, after training, the output layer is “thrown away” and the hidden layer is used as the vector representation of the words.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Additional Note: Later this same year, “Distributed Representations of Words and Phrases and their Compositionality” was published which introduced improvements to the Skip-gram model such as Negative Sampling and Subsampling of Frequent Words 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Mikolov</a:t>
            </a:r>
            <a:r>
              <a:rPr lang="en-US" dirty="0"/>
              <a:t> et al., Distributed Representations of Words and Phrases and their Compositionality: https://arxiv.org/abs/1310.4546]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6</a:t>
            </a:fld>
            <a:endParaRPr lang="en-GB" sz="1400" b="0" strike="noStrike" spc="-1">
              <a:latin typeface="Times New Roman"/>
            </a:endParaRPr>
          </a:p>
        </p:txBody>
      </p:sp>
    </p:spTree>
    <p:extLst>
      <p:ext uri="{BB962C8B-B14F-4D97-AF65-F5344CB8AC3E}">
        <p14:creationId xmlns:p14="http://schemas.microsoft.com/office/powerpoint/2010/main" val="538416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More recently, building on the </a:t>
            </a:r>
            <a:r>
              <a:rPr lang="en-US" sz="1200" b="0" i="0" kern="1200" dirty="0" err="1">
                <a:solidFill>
                  <a:schemeClr val="tx1"/>
                </a:solidFill>
                <a:effectLst/>
                <a:latin typeface="+mn-lt"/>
                <a:ea typeface="+mn-ea"/>
                <a:cs typeface="+mn-cs"/>
              </a:rPr>
              <a:t>SkipGram</a:t>
            </a:r>
            <a:r>
              <a:rPr lang="en-US" sz="1200" b="0" i="0" kern="1200" dirty="0">
                <a:solidFill>
                  <a:schemeClr val="tx1"/>
                </a:solidFill>
                <a:effectLst/>
                <a:latin typeface="+mn-lt"/>
                <a:ea typeface="+mn-ea"/>
                <a:cs typeface="+mn-cs"/>
              </a:rPr>
              <a:t> idea, a </a:t>
            </a:r>
            <a:r>
              <a:rPr lang="en-US" sz="1200" b="0" i="0" u="none" strike="noStrike" kern="1200" dirty="0">
                <a:solidFill>
                  <a:schemeClr val="tx1"/>
                </a:solidFill>
                <a:effectLst/>
                <a:latin typeface="+mn-lt"/>
                <a:ea typeface="+mn-ea"/>
                <a:cs typeface="+mn-cs"/>
                <a:hlinkClick r:id="rId3"/>
              </a:rPr>
              <a:t>more granular approach was introduced</a:t>
            </a:r>
            <a:r>
              <a:rPr lang="en-US" sz="1200" b="0" i="0" kern="1200" dirty="0">
                <a:solidFill>
                  <a:schemeClr val="tx1"/>
                </a:solidFill>
                <a:effectLst/>
                <a:latin typeface="+mn-lt"/>
                <a:ea typeface="+mn-ea"/>
                <a:cs typeface="+mn-cs"/>
              </a:rPr>
              <a:t> where a bag of character n-grams (also known as </a:t>
            </a:r>
            <a:r>
              <a:rPr lang="en-US" sz="1200" b="0" i="0" kern="1200" dirty="0" err="1">
                <a:solidFill>
                  <a:schemeClr val="tx1"/>
                </a:solidFill>
                <a:effectLst/>
                <a:latin typeface="+mn-lt"/>
                <a:ea typeface="+mn-ea"/>
                <a:cs typeface="+mn-cs"/>
              </a:rPr>
              <a:t>subwords</a:t>
            </a:r>
            <a:r>
              <a:rPr lang="en-US" sz="1200" b="0" i="0" kern="1200" dirty="0">
                <a:solidFill>
                  <a:schemeClr val="tx1"/>
                </a:solidFill>
                <a:effectLst/>
                <a:latin typeface="+mn-lt"/>
                <a:ea typeface="+mn-ea"/>
                <a:cs typeface="+mn-cs"/>
              </a:rPr>
              <a:t>) are used to represent a word. As shown in Figure, each word is represented by the sum of it’s n-gram vectors.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[Put </a:t>
            </a:r>
            <a:r>
              <a:rPr lang="en-US" dirty="0" err="1"/>
              <a:t>skipgram</a:t>
            </a:r>
            <a:r>
              <a:rPr lang="en-US" dirty="0"/>
              <a:t> eqn. or scoring functions from presentation here, per BW]</a:t>
            </a:r>
          </a:p>
          <a:p>
            <a:endParaRPr lang="en-US"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7</a:t>
            </a:fld>
            <a:endParaRPr lang="en-GB" sz="1400" b="0" strike="noStrike" spc="-1">
              <a:latin typeface="Times New Roman"/>
            </a:endParaRPr>
          </a:p>
        </p:txBody>
      </p:sp>
    </p:spTree>
    <p:extLst>
      <p:ext uri="{BB962C8B-B14F-4D97-AF65-F5344CB8AC3E}">
        <p14:creationId xmlns:p14="http://schemas.microsoft.com/office/powerpoint/2010/main" val="4065361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pPr marL="342900" indent="-342900">
              <a:buAutoNum type="arabicPeriod"/>
            </a:pPr>
            <a:r>
              <a:rPr lang="en-US" dirty="0"/>
              <a:t>Word Representation</a:t>
            </a:r>
          </a:p>
          <a:p>
            <a:pPr marL="800100" lvl="1" indent="-342900">
              <a:buAutoNum type="arabicPeriod"/>
            </a:pPr>
            <a:r>
              <a:rPr lang="en-US" dirty="0"/>
              <a:t>Dataset</a:t>
            </a:r>
          </a:p>
          <a:p>
            <a:pPr marL="1257300" lvl="2" indent="-342900">
              <a:buAutoNum type="arabicPeriod"/>
            </a:pPr>
            <a:r>
              <a:rPr lang="en-US" dirty="0"/>
              <a:t>Structure</a:t>
            </a:r>
          </a:p>
          <a:p>
            <a:pPr marL="800100" lvl="1" indent="-342900">
              <a:buAutoNum type="arabicPeriod"/>
            </a:pPr>
            <a:r>
              <a:rPr lang="en-US" dirty="0"/>
              <a:t>Dataset 2</a:t>
            </a:r>
          </a:p>
          <a:p>
            <a:pPr marL="1257300" lvl="2" indent="-342900">
              <a:buAutoNum type="arabicPeriod"/>
            </a:pPr>
            <a:r>
              <a:rPr lang="en-US" dirty="0"/>
              <a:t>Structure</a:t>
            </a:r>
          </a:p>
          <a:p>
            <a:pPr marL="342900" indent="-342900">
              <a:buAutoNum type="arabicPeriod"/>
            </a:pPr>
            <a:r>
              <a:rPr lang="en-US" dirty="0"/>
              <a:t>Text Classification (hate speech </a:t>
            </a:r>
            <a:r>
              <a:rPr lang="en-US" dirty="0" err="1"/>
              <a:t>detection,etc</a:t>
            </a:r>
            <a:r>
              <a:rPr lang="en-US" dirty="0"/>
              <a:t>)</a:t>
            </a:r>
          </a:p>
          <a:p>
            <a:pPr marL="800100" lvl="1" indent="-342900">
              <a:buAutoNum type="arabicPeriod"/>
            </a:pPr>
            <a:r>
              <a:rPr lang="en-US" dirty="0"/>
              <a:t>Dataset</a:t>
            </a:r>
          </a:p>
          <a:p>
            <a:pPr marL="1257300" lvl="2" indent="-342900">
              <a:buAutoNum type="arabicPeriod"/>
            </a:pPr>
            <a:r>
              <a:rPr lang="en-US" dirty="0"/>
              <a:t>Structure</a:t>
            </a:r>
          </a:p>
          <a:p>
            <a:pPr marL="800100" lvl="1" indent="-342900">
              <a:buAutoNum type="arabicPeriod"/>
            </a:pPr>
            <a:r>
              <a:rPr lang="en-US" dirty="0"/>
              <a:t>Dataset 2</a:t>
            </a:r>
          </a:p>
          <a:p>
            <a:pPr marL="1257300" lvl="2" indent="-342900">
              <a:buAutoNum type="arabicPeriod"/>
            </a:pPr>
            <a:r>
              <a:rPr lang="en-US" dirty="0"/>
              <a:t>Structure</a:t>
            </a:r>
            <a:endParaRPr lang="en-CO"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9</a:t>
            </a:fld>
            <a:endParaRPr lang="en-GB" sz="1400" b="0" strike="noStrike" spc="-1">
              <a:latin typeface="Times New Roman"/>
            </a:endParaRPr>
          </a:p>
        </p:txBody>
      </p:sp>
    </p:spTree>
    <p:extLst>
      <p:ext uri="{BB962C8B-B14F-4D97-AF65-F5344CB8AC3E}">
        <p14:creationId xmlns:p14="http://schemas.microsoft.com/office/powerpoint/2010/main" val="1724288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r>
              <a:rPr lang="en-US" dirty="0" err="1"/>
              <a:t>Sisg</a:t>
            </a:r>
            <a:r>
              <a:rPr lang="en-US" dirty="0"/>
              <a:t>- uses null vectors for unseen words, </a:t>
            </a:r>
            <a:r>
              <a:rPr lang="en-US" dirty="0" err="1"/>
              <a:t>sisg</a:t>
            </a:r>
            <a:r>
              <a:rPr lang="en-US" dirty="0"/>
              <a:t> creates feature vectors by summing n-gram vectors</a:t>
            </a:r>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10</a:t>
            </a:fld>
            <a:endParaRPr lang="en-GB" sz="1400" b="0" strike="noStrike" spc="-1">
              <a:latin typeface="Times New Roman"/>
            </a:endParaRPr>
          </a:p>
        </p:txBody>
      </p:sp>
    </p:spTree>
    <p:extLst>
      <p:ext uri="{BB962C8B-B14F-4D97-AF65-F5344CB8AC3E}">
        <p14:creationId xmlns:p14="http://schemas.microsoft.com/office/powerpoint/2010/main" val="2165538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r>
              <a:rPr lang="en-US" dirty="0"/>
              <a:t>"The task consists of analogies such as "Germany" : "Berlin" :: "France" : ?, which are solved by finding a vector x such that </a:t>
            </a:r>
            <a:r>
              <a:rPr lang="en-US" dirty="0" err="1"/>
              <a:t>vec</a:t>
            </a:r>
            <a:r>
              <a:rPr lang="en-US" dirty="0"/>
              <a:t>(x) is closest to </a:t>
            </a:r>
            <a:r>
              <a:rPr lang="en-US" dirty="0" err="1"/>
              <a:t>vec</a:t>
            </a:r>
            <a:r>
              <a:rPr lang="en-US" dirty="0"/>
              <a:t>("Berlin") - </a:t>
            </a:r>
            <a:r>
              <a:rPr lang="en-US" dirty="0" err="1"/>
              <a:t>vec</a:t>
            </a:r>
            <a:r>
              <a:rPr lang="en-US" dirty="0"/>
              <a:t>("Germany") + </a:t>
            </a:r>
            <a:r>
              <a:rPr lang="en-US" dirty="0" err="1"/>
              <a:t>vec</a:t>
            </a:r>
            <a:r>
              <a:rPr lang="en-US" dirty="0"/>
              <a:t>("France") according to the cosine distance (we discard the input words from the search). This specific example is considered to have been answered correctly if x is "Paris". The task has two broad categories: the syntactic analogies (such as "quick" : "quickly" :: "slow" : "slowly") and the semantic analogies, such as the country to capital city relationship.“</a:t>
            </a:r>
          </a:p>
          <a:p>
            <a:endParaRPr lang="en-US" dirty="0"/>
          </a:p>
          <a:p>
            <a:r>
              <a:rPr lang="en-US" dirty="0"/>
              <a:t>[</a:t>
            </a:r>
            <a:r>
              <a:rPr lang="en-US" dirty="0" err="1"/>
              <a:t>Mikolov</a:t>
            </a:r>
            <a:r>
              <a:rPr lang="en-US" dirty="0"/>
              <a:t> et al., Distributed Representations of Words and Phrases and their Compositionality: https://arxiv.org/abs/1310.4546]</a:t>
            </a:r>
          </a:p>
          <a:p>
            <a:endParaRPr lang="en-US" dirty="0"/>
          </a:p>
          <a:p>
            <a:endParaRPr lang="en-US" dirty="0"/>
          </a:p>
          <a:p>
            <a:endParaRPr lang="en-US" dirty="0"/>
          </a:p>
          <a:p>
            <a:endParaRPr lang="en-US" dirty="0"/>
          </a:p>
          <a:p>
            <a:br>
              <a:rPr lang="en-US" dirty="0"/>
            </a:br>
            <a:endParaRPr lang="en-US" dirty="0"/>
          </a:p>
          <a:p>
            <a:endParaRPr lang="en-US"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11</a:t>
            </a:fld>
            <a:endParaRPr lang="en-GB" sz="1400" b="0" strike="noStrike" spc="-1">
              <a:latin typeface="Times New Roman"/>
            </a:endParaRPr>
          </a:p>
        </p:txBody>
      </p:sp>
    </p:spTree>
    <p:extLst>
      <p:ext uri="{BB962C8B-B14F-4D97-AF65-F5344CB8AC3E}">
        <p14:creationId xmlns:p14="http://schemas.microsoft.com/office/powerpoint/2010/main" val="2411557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First, we notice that for all datasets, and all sizes, the proposed approach (</a:t>
            </a:r>
            <a:r>
              <a:rPr lang="en-US" sz="1200" kern="1200" dirty="0" err="1">
                <a:solidFill>
                  <a:schemeClr val="tx1"/>
                </a:solidFill>
                <a:effectLst/>
                <a:latin typeface="+mn-lt"/>
                <a:ea typeface="+mn-ea"/>
                <a:cs typeface="+mn-cs"/>
              </a:rPr>
              <a:t>sisg</a:t>
            </a:r>
            <a:r>
              <a:rPr lang="en-US" sz="1200" kern="1200" dirty="0">
                <a:solidFill>
                  <a:schemeClr val="tx1"/>
                </a:solidFill>
                <a:effectLst/>
                <a:latin typeface="+mn-lt"/>
                <a:ea typeface="+mn-ea"/>
                <a:cs typeface="+mn-cs"/>
              </a:rPr>
              <a:t>) performs better than </a:t>
            </a:r>
            <a:endParaRPr lang="en-US" dirty="0"/>
          </a:p>
          <a:p>
            <a:endParaRPr lang="en-CO" dirty="0"/>
          </a:p>
          <a:p>
            <a:r>
              <a:rPr lang="en-US" sz="1200" kern="1200" dirty="0">
                <a:solidFill>
                  <a:schemeClr val="tx1"/>
                </a:solidFill>
                <a:effectLst/>
                <a:latin typeface="+mn-lt"/>
                <a:ea typeface="+mn-ea"/>
                <a:cs typeface="+mn-cs"/>
              </a:rPr>
              <a:t>the baseline. However, the performance of the base- line </a:t>
            </a:r>
            <a:r>
              <a:rPr lang="en-US" sz="1200" kern="1200" dirty="0" err="1">
                <a:solidFill>
                  <a:schemeClr val="tx1"/>
                </a:solidFill>
                <a:effectLst/>
                <a:latin typeface="+mn-lt"/>
                <a:ea typeface="+mn-ea"/>
                <a:cs typeface="+mn-cs"/>
              </a:rPr>
              <a:t>cbow</a:t>
            </a:r>
            <a:r>
              <a:rPr lang="en-US" sz="1200" kern="1200" dirty="0">
                <a:solidFill>
                  <a:schemeClr val="tx1"/>
                </a:solidFill>
                <a:effectLst/>
                <a:latin typeface="+mn-lt"/>
                <a:ea typeface="+mn-ea"/>
                <a:cs typeface="+mn-cs"/>
              </a:rPr>
              <a:t> model gets better as more and more data is available. Our model, on the other hand, seems to quickly saturate and adding more data does not always lead to improved results. </a:t>
            </a:r>
            <a:endParaRPr lang="en-US" dirty="0"/>
          </a:p>
          <a:p>
            <a:r>
              <a:rPr lang="en-US" sz="1200" kern="1200" dirty="0">
                <a:solidFill>
                  <a:schemeClr val="tx1"/>
                </a:solidFill>
                <a:effectLst/>
                <a:latin typeface="+mn-lt"/>
                <a:ea typeface="+mn-ea"/>
                <a:cs typeface="+mn-cs"/>
              </a:rPr>
              <a:t>Second, and most importantly, we notice that the proposed approach provides very good word vectors even when using very small training datasets </a:t>
            </a:r>
            <a:endParaRPr lang="en-US"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12</a:t>
            </a:fld>
            <a:endParaRPr lang="en-GB" sz="1400" b="0" strike="noStrike" spc="-1">
              <a:latin typeface="Times New Roman"/>
            </a:endParaRPr>
          </a:p>
        </p:txBody>
      </p:sp>
    </p:spTree>
    <p:extLst>
      <p:ext uri="{BB962C8B-B14F-4D97-AF65-F5344CB8AC3E}">
        <p14:creationId xmlns:p14="http://schemas.microsoft.com/office/powerpoint/2010/main" val="1750913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4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4"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6"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elfolie">
    <p:spTree>
      <p:nvGrpSpPr>
        <p:cNvPr id="1" name=""/>
        <p:cNvGrpSpPr/>
        <p:nvPr/>
      </p:nvGrpSpPr>
      <p:grpSpPr>
        <a:xfrm>
          <a:off x="0" y="0"/>
          <a:ext cx="0" cy="0"/>
          <a:chOff x="0" y="0"/>
          <a:chExt cx="0" cy="0"/>
        </a:xfrm>
      </p:grpSpPr>
      <p:pic>
        <p:nvPicPr>
          <p:cNvPr id="1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5220574" y="260648"/>
            <a:ext cx="3533462" cy="95323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6"/>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t="-1" b="-2071"/>
          <a:stretch/>
        </p:blipFill>
        <p:spPr bwMode="auto">
          <a:xfrm>
            <a:off x="5220072" y="2659316"/>
            <a:ext cx="3456384" cy="2137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36"/>
          <p:cNvSpPr>
            <a:spLocks noChangeArrowheads="1"/>
          </p:cNvSpPr>
          <p:nvPr userDrawn="1"/>
        </p:nvSpPr>
        <p:spPr bwMode="auto">
          <a:xfrm>
            <a:off x="380683" y="549275"/>
            <a:ext cx="4680000" cy="4385906"/>
          </a:xfrm>
          <a:prstGeom prst="rect">
            <a:avLst/>
          </a:prstGeom>
          <a:solidFill>
            <a:srgbClr val="0098A1"/>
          </a:solidFill>
          <a:ln>
            <a:noFill/>
          </a:ln>
          <a:effectLst/>
        </p:spPr>
        <p:txBody>
          <a:bodyPr wrap="none" anchor="ctr"/>
          <a:lstStyle/>
          <a:p>
            <a:pPr fontAlgn="base">
              <a:spcBef>
                <a:spcPct val="0"/>
              </a:spcBef>
              <a:spcAft>
                <a:spcPct val="0"/>
              </a:spcAft>
            </a:pPr>
            <a:endParaRPr lang="de-DE">
              <a:solidFill>
                <a:srgbClr val="0098A1"/>
              </a:solidFill>
            </a:endParaRPr>
          </a:p>
        </p:txBody>
      </p:sp>
      <p:sp>
        <p:nvSpPr>
          <p:cNvPr id="25" name="Rectangle 2"/>
          <p:cNvSpPr>
            <a:spLocks noGrp="1" noChangeArrowheads="1"/>
          </p:cNvSpPr>
          <p:nvPr>
            <p:ph type="ctrTitle" hasCustomPrompt="1"/>
          </p:nvPr>
        </p:nvSpPr>
        <p:spPr bwMode="auto">
          <a:xfrm>
            <a:off x="652672" y="2381979"/>
            <a:ext cx="3780472" cy="138779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nSpc>
                <a:spcPct val="100000"/>
              </a:lnSpc>
              <a:defRPr sz="3600" b="1" baseline="0">
                <a:solidFill>
                  <a:schemeClr val="bg1"/>
                </a:solidFill>
              </a:defRPr>
            </a:lvl1pPr>
          </a:lstStyle>
          <a:p>
            <a:pPr lvl="0"/>
            <a:r>
              <a:rPr lang="de-DE" noProof="0" dirty="0"/>
              <a:t>Title </a:t>
            </a:r>
            <a:br>
              <a:rPr lang="de-DE" noProof="0" dirty="0"/>
            </a:br>
            <a:r>
              <a:rPr lang="de-DE" noProof="0" dirty="0" err="1"/>
              <a:t>of</a:t>
            </a:r>
            <a:r>
              <a:rPr lang="de-DE" noProof="0" dirty="0"/>
              <a:t> </a:t>
            </a:r>
            <a:r>
              <a:rPr lang="de-DE" noProof="0" dirty="0" err="1"/>
              <a:t>the</a:t>
            </a:r>
            <a:r>
              <a:rPr lang="de-DE" noProof="0" dirty="0"/>
              <a:t> Event</a:t>
            </a:r>
          </a:p>
        </p:txBody>
      </p:sp>
      <p:sp>
        <p:nvSpPr>
          <p:cNvPr id="26" name="Rectangle 3"/>
          <p:cNvSpPr>
            <a:spLocks noGrp="1" noChangeArrowheads="1"/>
          </p:cNvSpPr>
          <p:nvPr>
            <p:ph type="subTitle" idx="1" hasCustomPrompt="1"/>
          </p:nvPr>
        </p:nvSpPr>
        <p:spPr>
          <a:xfrm>
            <a:off x="646380" y="4356780"/>
            <a:ext cx="4497120" cy="1022984"/>
          </a:xfrm>
          <a:prstGeom prst="rect">
            <a:avLst/>
          </a:prstGeom>
        </p:spPr>
        <p:txBody>
          <a:bodyPr/>
          <a:lstStyle>
            <a:lvl1pPr marL="0" indent="0">
              <a:buFont typeface="Wingdings" pitchFamily="2" charset="2"/>
              <a:buNone/>
              <a:defRPr sz="2400" b="0">
                <a:solidFill>
                  <a:schemeClr val="bg1"/>
                </a:solidFill>
              </a:defRPr>
            </a:lvl1pPr>
          </a:lstStyle>
          <a:p>
            <a:r>
              <a:rPr lang="de-DE" dirty="0"/>
              <a:t>Name </a:t>
            </a:r>
            <a:r>
              <a:rPr lang="de-DE" dirty="0" err="1"/>
              <a:t>of</a:t>
            </a:r>
            <a:r>
              <a:rPr lang="de-DE" dirty="0"/>
              <a:t> </a:t>
            </a:r>
            <a:r>
              <a:rPr lang="de-DE" dirty="0" err="1"/>
              <a:t>the</a:t>
            </a:r>
            <a:r>
              <a:rPr lang="de-DE" dirty="0"/>
              <a:t> </a:t>
            </a:r>
            <a:r>
              <a:rPr lang="de-DE" dirty="0" err="1"/>
              <a:t>Performing</a:t>
            </a:r>
            <a:r>
              <a:rPr lang="de-DE" dirty="0"/>
              <a:t> Person</a:t>
            </a:r>
          </a:p>
        </p:txBody>
      </p:sp>
      <p:sp>
        <p:nvSpPr>
          <p:cNvPr id="27" name="Bildplatzhalter 9"/>
          <p:cNvSpPr>
            <a:spLocks noGrp="1" noChangeAspect="1"/>
          </p:cNvSpPr>
          <p:nvPr>
            <p:ph type="pic" sz="quarter" idx="27"/>
          </p:nvPr>
        </p:nvSpPr>
        <p:spPr>
          <a:xfrm>
            <a:off x="504364" y="5164300"/>
            <a:ext cx="1260000" cy="1260000"/>
          </a:xfrm>
          <a:prstGeom prst="rect">
            <a:avLst/>
          </a:prstGeom>
          <a:ln>
            <a:noFill/>
          </a:ln>
        </p:spPr>
        <p:txBody>
          <a:bodyPr/>
          <a:lstStyle/>
          <a:p>
            <a:r>
              <a:rPr lang="en-US"/>
              <a:t>Click icon to add picture</a:t>
            </a:r>
            <a:endParaRPr lang="de-DE"/>
          </a:p>
        </p:txBody>
      </p:sp>
      <p:sp>
        <p:nvSpPr>
          <p:cNvPr id="28" name="Bildplatzhalter 9"/>
          <p:cNvSpPr>
            <a:spLocks noGrp="1" noChangeAspect="1"/>
          </p:cNvSpPr>
          <p:nvPr>
            <p:ph type="pic" sz="quarter" idx="28"/>
          </p:nvPr>
        </p:nvSpPr>
        <p:spPr>
          <a:xfrm>
            <a:off x="1882753" y="5157192"/>
            <a:ext cx="1260000" cy="1260000"/>
          </a:xfrm>
          <a:prstGeom prst="rect">
            <a:avLst/>
          </a:prstGeom>
          <a:ln>
            <a:noFill/>
          </a:ln>
        </p:spPr>
        <p:txBody>
          <a:bodyPr/>
          <a:lstStyle/>
          <a:p>
            <a:r>
              <a:rPr lang="en-US"/>
              <a:t>Click icon to add picture</a:t>
            </a:r>
            <a:endParaRPr lang="de-DE"/>
          </a:p>
        </p:txBody>
      </p:sp>
      <p:sp>
        <p:nvSpPr>
          <p:cNvPr id="29" name="Bildplatzhalter 9"/>
          <p:cNvSpPr>
            <a:spLocks noGrp="1" noChangeAspect="1"/>
          </p:cNvSpPr>
          <p:nvPr>
            <p:ph type="pic" sz="quarter" idx="29"/>
          </p:nvPr>
        </p:nvSpPr>
        <p:spPr>
          <a:xfrm>
            <a:off x="3257774" y="5164300"/>
            <a:ext cx="1260000" cy="1260000"/>
          </a:xfrm>
          <a:prstGeom prst="rect">
            <a:avLst/>
          </a:prstGeom>
          <a:ln>
            <a:noFill/>
          </a:ln>
        </p:spPr>
        <p:txBody>
          <a:bodyPr/>
          <a:lstStyle/>
          <a:p>
            <a:r>
              <a:rPr lang="en-US"/>
              <a:t>Click icon to add picture</a:t>
            </a:r>
            <a:endParaRPr lang="de-DE"/>
          </a:p>
        </p:txBody>
      </p:sp>
      <p:sp>
        <p:nvSpPr>
          <p:cNvPr id="30" name="Bildplatzhalter 9"/>
          <p:cNvSpPr>
            <a:spLocks noGrp="1" noChangeAspect="1"/>
          </p:cNvSpPr>
          <p:nvPr>
            <p:ph type="pic" sz="quarter" idx="30"/>
          </p:nvPr>
        </p:nvSpPr>
        <p:spPr>
          <a:xfrm>
            <a:off x="4639534" y="5164300"/>
            <a:ext cx="1260000" cy="1260000"/>
          </a:xfrm>
          <a:prstGeom prst="rect">
            <a:avLst/>
          </a:prstGeom>
          <a:ln>
            <a:noFill/>
          </a:ln>
        </p:spPr>
        <p:txBody>
          <a:bodyPr/>
          <a:lstStyle/>
          <a:p>
            <a:r>
              <a:rPr lang="en-US"/>
              <a:t>Click icon to add picture</a:t>
            </a:r>
            <a:endParaRPr lang="de-DE"/>
          </a:p>
        </p:txBody>
      </p:sp>
      <p:sp>
        <p:nvSpPr>
          <p:cNvPr id="31" name="Bildplatzhalter 9"/>
          <p:cNvSpPr>
            <a:spLocks noGrp="1" noChangeAspect="1"/>
          </p:cNvSpPr>
          <p:nvPr>
            <p:ph type="pic" sz="quarter" idx="31"/>
          </p:nvPr>
        </p:nvSpPr>
        <p:spPr>
          <a:xfrm>
            <a:off x="6011134" y="5164300"/>
            <a:ext cx="1260000" cy="1260000"/>
          </a:xfrm>
          <a:prstGeom prst="rect">
            <a:avLst/>
          </a:prstGeom>
          <a:ln>
            <a:noFill/>
          </a:ln>
        </p:spPr>
        <p:txBody>
          <a:bodyPr/>
          <a:lstStyle/>
          <a:p>
            <a:r>
              <a:rPr lang="en-US"/>
              <a:t>Click icon to add picture</a:t>
            </a:r>
            <a:endParaRPr lang="de-DE"/>
          </a:p>
        </p:txBody>
      </p:sp>
      <p:sp>
        <p:nvSpPr>
          <p:cNvPr id="32" name="Bildplatzhalter 9"/>
          <p:cNvSpPr>
            <a:spLocks noGrp="1" noChangeAspect="1"/>
          </p:cNvSpPr>
          <p:nvPr>
            <p:ph type="pic" sz="quarter" idx="32"/>
          </p:nvPr>
        </p:nvSpPr>
        <p:spPr>
          <a:xfrm>
            <a:off x="7385948" y="5164300"/>
            <a:ext cx="1260000" cy="1260000"/>
          </a:xfrm>
          <a:prstGeom prst="rect">
            <a:avLst/>
          </a:prstGeom>
          <a:ln>
            <a:noFill/>
          </a:ln>
        </p:spPr>
        <p:txBody>
          <a:bodyPr/>
          <a:lstStyle/>
          <a:p>
            <a:r>
              <a:rPr lang="en-US"/>
              <a:t>Click icon to add picture</a:t>
            </a:r>
            <a:endParaRPr lang="de-DE"/>
          </a:p>
        </p:txBody>
      </p:sp>
      <p:sp>
        <p:nvSpPr>
          <p:cNvPr id="33" name="Rectangle 24"/>
          <p:cNvSpPr>
            <a:spLocks noChangeArrowheads="1"/>
          </p:cNvSpPr>
          <p:nvPr userDrawn="1"/>
        </p:nvSpPr>
        <p:spPr bwMode="auto">
          <a:xfrm>
            <a:off x="380683" y="5049184"/>
            <a:ext cx="8373353" cy="36000"/>
          </a:xfrm>
          <a:prstGeom prst="rect">
            <a:avLst/>
          </a:prstGeom>
          <a:solidFill>
            <a:srgbClr val="FF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buClr>
                <a:srgbClr val="FF1919"/>
              </a:buClr>
              <a:buFont typeface="Wingdings" pitchFamily="2" charset="2"/>
              <a:buChar char="§"/>
              <a:defRPr sz="1700">
                <a:solidFill>
                  <a:schemeClr val="tx1"/>
                </a:solidFill>
                <a:latin typeface="Arial" charset="0"/>
              </a:defRPr>
            </a:lvl1pPr>
            <a:lvl2pPr marL="742950" indent="-285750" eaLnBrk="0" hangingPunct="0">
              <a:spcBef>
                <a:spcPct val="20000"/>
              </a:spcBef>
              <a:buClr>
                <a:srgbClr val="0098A1"/>
              </a:buClr>
              <a:buFont typeface="Wingdings" pitchFamily="2" charset="2"/>
              <a:buChar char="§"/>
              <a:defRPr sz="1700">
                <a:solidFill>
                  <a:schemeClr val="tx1"/>
                </a:solidFill>
                <a:latin typeface="Arial" charset="0"/>
              </a:defRPr>
            </a:lvl2pPr>
            <a:lvl3pPr marL="1143000" indent="-228600" eaLnBrk="0" hangingPunct="0">
              <a:spcBef>
                <a:spcPct val="20000"/>
              </a:spcBef>
              <a:buClr>
                <a:srgbClr val="0098A1"/>
              </a:buClr>
              <a:buFont typeface="Wingdings" pitchFamily="2" charset="2"/>
              <a:buChar char="§"/>
              <a:defRPr sz="1700">
                <a:solidFill>
                  <a:schemeClr val="tx1"/>
                </a:solidFill>
                <a:latin typeface="Arial" charset="0"/>
              </a:defRPr>
            </a:lvl3pPr>
            <a:lvl4pPr marL="1600200" indent="-228600" eaLnBrk="0" hangingPunct="0">
              <a:spcBef>
                <a:spcPct val="20000"/>
              </a:spcBef>
              <a:buClr>
                <a:srgbClr val="0098A1"/>
              </a:buClr>
              <a:buFont typeface="Wingdings" pitchFamily="2" charset="2"/>
              <a:buChar char="§"/>
              <a:defRPr sz="1700">
                <a:solidFill>
                  <a:schemeClr val="tx1"/>
                </a:solidFill>
                <a:latin typeface="Arial" charset="0"/>
              </a:defRPr>
            </a:lvl4pPr>
            <a:lvl5pPr marL="2057400" indent="-228600" eaLnBrk="0" hangingPunct="0">
              <a:spcBef>
                <a:spcPct val="20000"/>
              </a:spcBef>
              <a:buClr>
                <a:srgbClr val="0098A1"/>
              </a:buClr>
              <a:buFont typeface="Wingdings" pitchFamily="2" charset="2"/>
              <a:buChar char="§"/>
              <a:defRPr sz="1700">
                <a:solidFill>
                  <a:schemeClr val="tx1"/>
                </a:solidFill>
                <a:latin typeface="Arial" charset="0"/>
              </a:defRPr>
            </a:lvl5pPr>
            <a:lvl6pPr marL="25146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6pPr>
            <a:lvl7pPr marL="29718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7pPr>
            <a:lvl8pPr marL="34290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8pPr>
            <a:lvl9pPr marL="38862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9pPr>
          </a:lstStyle>
          <a:p>
            <a:pPr eaLnBrk="1" hangingPunct="1">
              <a:spcBef>
                <a:spcPct val="0"/>
              </a:spcBef>
              <a:buClrTx/>
              <a:buFontTx/>
              <a:buNone/>
            </a:pPr>
            <a:endParaRPr lang="de-DE" altLang="de-DE" sz="1800"/>
          </a:p>
        </p:txBody>
      </p:sp>
      <p:sp>
        <p:nvSpPr>
          <p:cNvPr id="34" name="Rectangle 24"/>
          <p:cNvSpPr>
            <a:spLocks noChangeArrowheads="1"/>
          </p:cNvSpPr>
          <p:nvPr userDrawn="1"/>
        </p:nvSpPr>
        <p:spPr bwMode="auto">
          <a:xfrm>
            <a:off x="395536" y="6506864"/>
            <a:ext cx="8373353" cy="36000"/>
          </a:xfrm>
          <a:prstGeom prst="rect">
            <a:avLst/>
          </a:prstGeom>
          <a:solidFill>
            <a:srgbClr val="FF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buClr>
                <a:srgbClr val="FF1919"/>
              </a:buClr>
              <a:buFont typeface="Wingdings" pitchFamily="2" charset="2"/>
              <a:buChar char="§"/>
              <a:defRPr sz="1700">
                <a:solidFill>
                  <a:schemeClr val="tx1"/>
                </a:solidFill>
                <a:latin typeface="Arial" charset="0"/>
              </a:defRPr>
            </a:lvl1pPr>
            <a:lvl2pPr marL="742950" indent="-285750" eaLnBrk="0" hangingPunct="0">
              <a:spcBef>
                <a:spcPct val="20000"/>
              </a:spcBef>
              <a:buClr>
                <a:srgbClr val="0098A1"/>
              </a:buClr>
              <a:buFont typeface="Wingdings" pitchFamily="2" charset="2"/>
              <a:buChar char="§"/>
              <a:defRPr sz="1700">
                <a:solidFill>
                  <a:schemeClr val="tx1"/>
                </a:solidFill>
                <a:latin typeface="Arial" charset="0"/>
              </a:defRPr>
            </a:lvl2pPr>
            <a:lvl3pPr marL="1143000" indent="-228600" eaLnBrk="0" hangingPunct="0">
              <a:spcBef>
                <a:spcPct val="20000"/>
              </a:spcBef>
              <a:buClr>
                <a:srgbClr val="0098A1"/>
              </a:buClr>
              <a:buFont typeface="Wingdings" pitchFamily="2" charset="2"/>
              <a:buChar char="§"/>
              <a:defRPr sz="1700">
                <a:solidFill>
                  <a:schemeClr val="tx1"/>
                </a:solidFill>
                <a:latin typeface="Arial" charset="0"/>
              </a:defRPr>
            </a:lvl3pPr>
            <a:lvl4pPr marL="1600200" indent="-228600" eaLnBrk="0" hangingPunct="0">
              <a:spcBef>
                <a:spcPct val="20000"/>
              </a:spcBef>
              <a:buClr>
                <a:srgbClr val="0098A1"/>
              </a:buClr>
              <a:buFont typeface="Wingdings" pitchFamily="2" charset="2"/>
              <a:buChar char="§"/>
              <a:defRPr sz="1700">
                <a:solidFill>
                  <a:schemeClr val="tx1"/>
                </a:solidFill>
                <a:latin typeface="Arial" charset="0"/>
              </a:defRPr>
            </a:lvl4pPr>
            <a:lvl5pPr marL="2057400" indent="-228600" eaLnBrk="0" hangingPunct="0">
              <a:spcBef>
                <a:spcPct val="20000"/>
              </a:spcBef>
              <a:buClr>
                <a:srgbClr val="0098A1"/>
              </a:buClr>
              <a:buFont typeface="Wingdings" pitchFamily="2" charset="2"/>
              <a:buChar char="§"/>
              <a:defRPr sz="1700">
                <a:solidFill>
                  <a:schemeClr val="tx1"/>
                </a:solidFill>
                <a:latin typeface="Arial" charset="0"/>
              </a:defRPr>
            </a:lvl5pPr>
            <a:lvl6pPr marL="25146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6pPr>
            <a:lvl7pPr marL="29718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7pPr>
            <a:lvl8pPr marL="34290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8pPr>
            <a:lvl9pPr marL="38862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9pPr>
          </a:lstStyle>
          <a:p>
            <a:pPr eaLnBrk="1" hangingPunct="1">
              <a:spcBef>
                <a:spcPct val="0"/>
              </a:spcBef>
              <a:buClrTx/>
              <a:buFontTx/>
              <a:buNone/>
            </a:pPr>
            <a:endParaRPr lang="de-DE" altLang="de-DE" sz="1800"/>
          </a:p>
        </p:txBody>
      </p:sp>
    </p:spTree>
    <p:extLst>
      <p:ext uri="{BB962C8B-B14F-4D97-AF65-F5344CB8AC3E}">
        <p14:creationId xmlns:p14="http://schemas.microsoft.com/office/powerpoint/2010/main" val="962410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5"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0"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2"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4"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5"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6"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7"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8"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9"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Line 1"/>
          <p:cNvSpPr/>
          <p:nvPr/>
        </p:nvSpPr>
        <p:spPr>
          <a:xfrm>
            <a:off x="380520" y="6500520"/>
            <a:ext cx="8352000" cy="360"/>
          </a:xfrm>
          <a:prstGeom prst="line">
            <a:avLst/>
          </a:prstGeom>
          <a:ln w="28440">
            <a:solidFill>
              <a:srgbClr val="0098A1"/>
            </a:solidFill>
            <a:round/>
          </a:ln>
        </p:spPr>
        <p:style>
          <a:lnRef idx="1">
            <a:schemeClr val="accent1"/>
          </a:lnRef>
          <a:fillRef idx="0">
            <a:schemeClr val="accent1"/>
          </a:fillRef>
          <a:effectRef idx="0">
            <a:schemeClr val="accent1"/>
          </a:effectRef>
          <a:fontRef idx="minor"/>
        </p:style>
      </p:sp>
      <p:pic>
        <p:nvPicPr>
          <p:cNvPr id="12" name="Picture 2"/>
          <p:cNvPicPr/>
          <p:nvPr/>
        </p:nvPicPr>
        <p:blipFill>
          <a:blip r:embed="rId15"/>
          <a:srcRect r="62494"/>
          <a:stretch/>
        </p:blipFill>
        <p:spPr>
          <a:xfrm>
            <a:off x="6979680" y="21600"/>
            <a:ext cx="1772640" cy="823320"/>
          </a:xfrm>
          <a:prstGeom prst="rect">
            <a:avLst/>
          </a:prstGeom>
          <a:ln>
            <a:noFill/>
          </a:ln>
        </p:spPr>
      </p:pic>
      <p:pic>
        <p:nvPicPr>
          <p:cNvPr id="2" name="Picture 2"/>
          <p:cNvPicPr/>
          <p:nvPr/>
        </p:nvPicPr>
        <p:blipFill>
          <a:blip r:embed="rId15"/>
          <a:srcRect l="37267"/>
          <a:stretch/>
        </p:blipFill>
        <p:spPr>
          <a:xfrm>
            <a:off x="294480" y="21600"/>
            <a:ext cx="2966040" cy="823320"/>
          </a:xfrm>
          <a:prstGeom prst="rect">
            <a:avLst/>
          </a:prstGeom>
          <a:ln>
            <a:noFill/>
          </a:ln>
        </p:spPr>
      </p:pic>
      <p:sp>
        <p:nvSpPr>
          <p:cNvPr id="3" name="Line 2"/>
          <p:cNvSpPr/>
          <p:nvPr/>
        </p:nvSpPr>
        <p:spPr>
          <a:xfrm>
            <a:off x="380520" y="761400"/>
            <a:ext cx="8352000" cy="360"/>
          </a:xfrm>
          <a:prstGeom prst="line">
            <a:avLst/>
          </a:prstGeom>
          <a:ln w="28440">
            <a:solidFill>
              <a:srgbClr val="0098A1"/>
            </a:solidFill>
            <a:round/>
          </a:ln>
        </p:spPr>
        <p:style>
          <a:lnRef idx="1">
            <a:schemeClr val="accent1"/>
          </a:lnRef>
          <a:fillRef idx="0">
            <a:schemeClr val="accent1"/>
          </a:fillRef>
          <a:effectRef idx="0">
            <a:schemeClr val="accent1"/>
          </a:effectRef>
          <a:fontRef idx="minor"/>
        </p:style>
      </p:sp>
      <p:pic>
        <p:nvPicPr>
          <p:cNvPr id="4" name="Picture 2"/>
          <p:cNvPicPr/>
          <p:nvPr/>
        </p:nvPicPr>
        <p:blipFill>
          <a:blip r:embed="rId16"/>
          <a:stretch/>
        </p:blipFill>
        <p:spPr>
          <a:xfrm>
            <a:off x="5220720" y="260640"/>
            <a:ext cx="3532680" cy="952560"/>
          </a:xfrm>
          <a:prstGeom prst="rect">
            <a:avLst/>
          </a:prstGeom>
          <a:ln>
            <a:noFill/>
          </a:ln>
        </p:spPr>
      </p:pic>
      <p:pic>
        <p:nvPicPr>
          <p:cNvPr id="5" name="Picture 16"/>
          <p:cNvPicPr/>
          <p:nvPr/>
        </p:nvPicPr>
        <p:blipFill>
          <a:blip r:embed="rId17"/>
          <a:srcRect b="-2078"/>
          <a:stretch/>
        </p:blipFill>
        <p:spPr>
          <a:xfrm>
            <a:off x="5220000" y="2659320"/>
            <a:ext cx="3455640" cy="2136960"/>
          </a:xfrm>
          <a:prstGeom prst="rect">
            <a:avLst/>
          </a:prstGeom>
          <a:ln>
            <a:noFill/>
          </a:ln>
        </p:spPr>
      </p:pic>
      <p:sp>
        <p:nvSpPr>
          <p:cNvPr id="6" name="CustomShape 3"/>
          <p:cNvSpPr/>
          <p:nvPr/>
        </p:nvSpPr>
        <p:spPr>
          <a:xfrm>
            <a:off x="380520" y="549360"/>
            <a:ext cx="4679280" cy="4385160"/>
          </a:xfrm>
          <a:prstGeom prst="rect">
            <a:avLst/>
          </a:prstGeom>
          <a:solidFill>
            <a:srgbClr val="0098A1"/>
          </a:solidFill>
          <a:ln>
            <a:noFill/>
          </a:ln>
        </p:spPr>
        <p:style>
          <a:lnRef idx="0">
            <a:scrgbClr r="0" g="0" b="0"/>
          </a:lnRef>
          <a:fillRef idx="0">
            <a:scrgbClr r="0" g="0" b="0"/>
          </a:fillRef>
          <a:effectRef idx="0">
            <a:scrgbClr r="0" g="0" b="0"/>
          </a:effectRef>
          <a:fontRef idx="minor"/>
        </p:style>
      </p:sp>
      <p:sp>
        <p:nvSpPr>
          <p:cNvPr id="7" name="CustomShape 4"/>
          <p:cNvSpPr/>
          <p:nvPr/>
        </p:nvSpPr>
        <p:spPr>
          <a:xfrm>
            <a:off x="380520" y="5049360"/>
            <a:ext cx="8372520" cy="35280"/>
          </a:xfrm>
          <a:prstGeom prst="rect">
            <a:avLst/>
          </a:prstGeom>
          <a:solidFill>
            <a:srgbClr val="FF1919"/>
          </a:solidFill>
          <a:ln>
            <a:noFill/>
          </a:ln>
        </p:spPr>
        <p:style>
          <a:lnRef idx="0">
            <a:scrgbClr r="0" g="0" b="0"/>
          </a:lnRef>
          <a:fillRef idx="0">
            <a:scrgbClr r="0" g="0" b="0"/>
          </a:fillRef>
          <a:effectRef idx="0">
            <a:scrgbClr r="0" g="0" b="0"/>
          </a:effectRef>
          <a:fontRef idx="minor"/>
        </p:style>
      </p:sp>
      <p:sp>
        <p:nvSpPr>
          <p:cNvPr id="8" name="CustomShape 5"/>
          <p:cNvSpPr/>
          <p:nvPr/>
        </p:nvSpPr>
        <p:spPr>
          <a:xfrm>
            <a:off x="395640" y="6507000"/>
            <a:ext cx="8372520" cy="35280"/>
          </a:xfrm>
          <a:prstGeom prst="rect">
            <a:avLst/>
          </a:prstGeom>
          <a:solidFill>
            <a:srgbClr val="FF1919"/>
          </a:solidFill>
          <a:ln>
            <a:noFill/>
          </a:ln>
        </p:spPr>
        <p:style>
          <a:lnRef idx="0">
            <a:scrgbClr r="0" g="0" b="0"/>
          </a:lnRef>
          <a:fillRef idx="0">
            <a:scrgbClr r="0" g="0" b="0"/>
          </a:fillRef>
          <a:effectRef idx="0">
            <a:scrgbClr r="0" g="0" b="0"/>
          </a:effectRef>
          <a:fontRef idx="minor"/>
        </p:style>
      </p:sp>
      <p:sp>
        <p:nvSpPr>
          <p:cNvPr id="9" name="PlaceHolder 6"/>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0" name="PlaceHolder 7"/>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72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 name="Line 1"/>
          <p:cNvSpPr/>
          <p:nvPr/>
        </p:nvSpPr>
        <p:spPr>
          <a:xfrm>
            <a:off x="380520" y="6500520"/>
            <a:ext cx="8352000" cy="360"/>
          </a:xfrm>
          <a:prstGeom prst="line">
            <a:avLst/>
          </a:prstGeom>
          <a:ln w="28440">
            <a:solidFill>
              <a:srgbClr val="0098A1"/>
            </a:solidFill>
            <a:round/>
          </a:ln>
        </p:spPr>
        <p:style>
          <a:lnRef idx="1">
            <a:schemeClr val="accent1"/>
          </a:lnRef>
          <a:fillRef idx="0">
            <a:schemeClr val="accent1"/>
          </a:fillRef>
          <a:effectRef idx="0">
            <a:schemeClr val="accent1"/>
          </a:effectRef>
          <a:fontRef idx="minor"/>
        </p:style>
      </p:sp>
      <p:pic>
        <p:nvPicPr>
          <p:cNvPr id="48" name="Picture 2"/>
          <p:cNvPicPr/>
          <p:nvPr/>
        </p:nvPicPr>
        <p:blipFill>
          <a:blip r:embed="rId14"/>
          <a:srcRect r="62494"/>
          <a:stretch/>
        </p:blipFill>
        <p:spPr>
          <a:xfrm>
            <a:off x="6979680" y="21600"/>
            <a:ext cx="1772640" cy="823320"/>
          </a:xfrm>
          <a:prstGeom prst="rect">
            <a:avLst/>
          </a:prstGeom>
          <a:ln>
            <a:noFill/>
          </a:ln>
        </p:spPr>
      </p:pic>
      <p:pic>
        <p:nvPicPr>
          <p:cNvPr id="49" name="Picture 2"/>
          <p:cNvPicPr/>
          <p:nvPr/>
        </p:nvPicPr>
        <p:blipFill>
          <a:blip r:embed="rId14"/>
          <a:srcRect l="37267"/>
          <a:stretch/>
        </p:blipFill>
        <p:spPr>
          <a:xfrm>
            <a:off x="294480" y="21600"/>
            <a:ext cx="2966040" cy="823320"/>
          </a:xfrm>
          <a:prstGeom prst="rect">
            <a:avLst/>
          </a:prstGeom>
          <a:ln>
            <a:noFill/>
          </a:ln>
        </p:spPr>
      </p:pic>
      <p:sp>
        <p:nvSpPr>
          <p:cNvPr id="50" name="Line 2"/>
          <p:cNvSpPr/>
          <p:nvPr/>
        </p:nvSpPr>
        <p:spPr>
          <a:xfrm>
            <a:off x="380520" y="761400"/>
            <a:ext cx="8352000" cy="360"/>
          </a:xfrm>
          <a:prstGeom prst="line">
            <a:avLst/>
          </a:prstGeom>
          <a:ln w="28440">
            <a:solidFill>
              <a:srgbClr val="0098A1"/>
            </a:solidFill>
            <a:round/>
          </a:ln>
        </p:spPr>
        <p:style>
          <a:lnRef idx="1">
            <a:schemeClr val="accent1"/>
          </a:lnRef>
          <a:fillRef idx="0">
            <a:schemeClr val="accent1"/>
          </a:fillRef>
          <a:effectRef idx="0">
            <a:schemeClr val="accent1"/>
          </a:effectRef>
          <a:fontRef idx="minor"/>
        </p:style>
      </p:sp>
      <p:sp>
        <p:nvSpPr>
          <p:cNvPr id="51" name="CustomShape 3"/>
          <p:cNvSpPr/>
          <p:nvPr/>
        </p:nvSpPr>
        <p:spPr>
          <a:xfrm>
            <a:off x="8432640" y="6461640"/>
            <a:ext cx="334440" cy="334440"/>
          </a:xfrm>
          <a:prstGeom prst="rect">
            <a:avLst/>
          </a:prstGeom>
          <a:solidFill>
            <a:srgbClr val="FF0000"/>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52" name="PlaceHolder 4"/>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53"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1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comments" Target="../comments/commen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comments" Target="../comments/commen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comments" Target="../comments/commen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www.analyticsvidhya.com/blog/2019/09/demystifying-bert-groundbreaking-nlp-framework/"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hyperlink" Target="https://allennlp.org/elmo"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hyperlink" Target="https://kavita-ganesan.com/comparison-between-cbow-skipgram-subword/#.XvHfR5P7RDU" TargetMode="External"/><Relationship Id="rId2" Type="http://schemas.openxmlformats.org/officeDocument/2006/relationships/hyperlink" Target="https://towardsdatascience.com/skip-gram-nlp-context-words-prediction-algorithm-5bbf34f84e0c" TargetMode="External"/><Relationship Id="rId1" Type="http://schemas.openxmlformats.org/officeDocument/2006/relationships/slideLayout" Target="../slideLayouts/slideLayout14.xml"/><Relationship Id="rId4" Type="http://schemas.openxmlformats.org/officeDocument/2006/relationships/hyperlink" Target="https://stackabuse.com/python-for-nlp-working-with-facebook-fasttext-library/" TargetMode="Externa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2.tiff"/></Relationships>
</file>

<file path=ppt/slides/_rels/slide6.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04364" y="680500"/>
            <a:ext cx="4305222" cy="1874809"/>
          </a:xfrm>
        </p:spPr>
        <p:txBody>
          <a:bodyPr/>
          <a:lstStyle/>
          <a:p>
            <a:r>
              <a:rPr lang="en-GB" sz="2800" b="0" spc="-1" dirty="0"/>
              <a:t>Analysis of </a:t>
            </a:r>
            <a:br>
              <a:rPr lang="en-GB" sz="2800" b="0" spc="-1" dirty="0"/>
            </a:br>
            <a:r>
              <a:rPr lang="en-GB" sz="2400" b="0" spc="-1" dirty="0"/>
              <a:t>“</a:t>
            </a:r>
            <a:r>
              <a:rPr lang="en-GB" sz="2400" b="0" i="1" spc="-1" dirty="0"/>
              <a:t>Enriching Word Vectors With </a:t>
            </a:r>
            <a:r>
              <a:rPr lang="en-GB" sz="2400" b="0" i="1" spc="-1" dirty="0" err="1"/>
              <a:t>Subword</a:t>
            </a:r>
            <a:r>
              <a:rPr lang="en-GB" sz="2400" b="0" i="1" spc="-1" dirty="0"/>
              <a:t> Information</a:t>
            </a:r>
            <a:r>
              <a:rPr lang="en-GB" sz="2400" b="0" spc="-1" dirty="0"/>
              <a:t>”</a:t>
            </a:r>
            <a:r>
              <a:rPr lang="en-GB" sz="2400" b="0" spc="-1" baseline="30000" dirty="0"/>
              <a:t>[1]</a:t>
            </a:r>
            <a:endParaRPr lang="en-GB" sz="2800" b="0" spc="-1" dirty="0"/>
          </a:p>
        </p:txBody>
      </p:sp>
      <p:sp>
        <p:nvSpPr>
          <p:cNvPr id="3" name="Untertitel 2"/>
          <p:cNvSpPr>
            <a:spLocks noGrp="1"/>
          </p:cNvSpPr>
          <p:nvPr>
            <p:ph type="subTitle" idx="1"/>
          </p:nvPr>
        </p:nvSpPr>
        <p:spPr>
          <a:xfrm>
            <a:off x="504364" y="3532340"/>
            <a:ext cx="4497120" cy="1129794"/>
          </a:xfrm>
        </p:spPr>
        <p:txBody>
          <a:bodyPr>
            <a:normAutofit/>
          </a:bodyPr>
          <a:lstStyle/>
          <a:p>
            <a:pPr>
              <a:lnSpc>
                <a:spcPct val="100000"/>
              </a:lnSpc>
            </a:pPr>
            <a:r>
              <a:rPr lang="en-GB" b="1" spc="-1" dirty="0">
                <a:solidFill>
                  <a:srgbClr val="FFFFFF"/>
                </a:solidFill>
              </a:rPr>
              <a:t>Lucas Whitmire</a:t>
            </a:r>
          </a:p>
          <a:p>
            <a:pPr>
              <a:lnSpc>
                <a:spcPct val="100000"/>
              </a:lnSpc>
            </a:pPr>
            <a:r>
              <a:rPr lang="en-GB" b="1" spc="-1" dirty="0">
                <a:solidFill>
                  <a:srgbClr val="FFFFFF"/>
                </a:solidFill>
              </a:rPr>
              <a:t>Edgardo </a:t>
            </a:r>
            <a:r>
              <a:rPr lang="en-GB" b="1" spc="-1" dirty="0" err="1">
                <a:solidFill>
                  <a:srgbClr val="FFFFFF"/>
                </a:solidFill>
              </a:rPr>
              <a:t>Panza</a:t>
            </a:r>
            <a:endParaRPr lang="en-GB" spc="-1" dirty="0"/>
          </a:p>
        </p:txBody>
      </p:sp>
      <p:pic>
        <p:nvPicPr>
          <p:cNvPr id="10" name="Picture 36" descr="Grashof für ppt"/>
          <p:cNvPicPr>
            <a:picLocks noGrp="1" noChangeAspect="1" noChangeArrowheads="1"/>
          </p:cNvPicPr>
          <p:nvPr>
            <p:ph type="pic" sz="quarter" idx="27"/>
          </p:nvPr>
        </p:nvPicPr>
        <p:blipFill>
          <a:blip r:embed="rId2" cstate="email">
            <a:extLst>
              <a:ext uri="{28A0092B-C50C-407E-A947-70E740481C1C}">
                <a14:useLocalDpi xmlns:a14="http://schemas.microsoft.com/office/drawing/2010/main"/>
              </a:ext>
            </a:extLst>
          </a:blip>
          <a:srcRect/>
          <a:stretch>
            <a:fillRect/>
          </a:stretch>
        </p:blipFill>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P:\Berninger\PowerPointPraesentation\Bilder\Fachbereich6\Studierende.jpg"/>
          <p:cNvPicPr>
            <a:picLocks noGrp="1" noChangeAspect="1" noChangeArrowheads="1"/>
          </p:cNvPicPr>
          <p:nvPr>
            <p:ph type="pic" sz="quarter" idx="28"/>
          </p:nvPr>
        </p:nvPicPr>
        <p:blipFill rotWithShape="1">
          <a:blip r:embed="rId3" cstate="email">
            <a:extLst>
              <a:ext uri="{28A0092B-C50C-407E-A947-70E740481C1C}">
                <a14:useLocalDpi xmlns:a14="http://schemas.microsoft.com/office/drawing/2010/main"/>
              </a:ext>
            </a:extLst>
          </a:blip>
          <a:src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P:\Berninger\PowerPointPraesentation\Bilder\Fachbereich1.jpg"/>
          <p:cNvPicPr>
            <a:picLocks noGrp="1" noChangeAspect="1" noChangeArrowheads="1"/>
          </p:cNvPicPr>
          <p:nvPr>
            <p:ph type="pic" sz="quarter" idx="31"/>
          </p:nvPr>
        </p:nvPicPr>
        <p:blipFill rotWithShape="1">
          <a:blip r:embed="rId4" cstate="email">
            <a:extLst>
              <a:ext uri="{28A0092B-C50C-407E-A947-70E740481C1C}">
                <a14:useLocalDpi xmlns:a14="http://schemas.microsoft.com/office/drawing/2010/main"/>
              </a:ext>
            </a:extLst>
          </a:blip>
          <a:src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P:\Berninger\PowerPointPraesentation\Bilder\Qualitätsmanagement\Qualitätsmanagement.jpg"/>
          <p:cNvPicPr>
            <a:picLocks noGrp="1" noChangeAspect="1" noChangeArrowheads="1"/>
          </p:cNvPicPr>
          <p:nvPr>
            <p:ph type="pic" sz="quarter" idx="32"/>
          </p:nvPr>
        </p:nvPicPr>
        <p:blipFill rotWithShape="1">
          <a:blip r:embed="rId5" cstate="email">
            <a:extLst>
              <a:ext uri="{28A0092B-C50C-407E-A947-70E740481C1C}">
                <a14:useLocalDpi xmlns:a14="http://schemas.microsoft.com/office/drawing/2010/main"/>
              </a:ext>
            </a:extLst>
          </a:blip>
          <a:srcRect/>
          <a:stretch/>
        </p:blipFill>
        <p:spPr bwMode="auto">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2" descr="P:\Berninger\PowerPointPraesentation\Bilder\Titelseite.jpg"/>
          <p:cNvPicPr>
            <a:picLocks noGrp="1" noChangeAspect="1" noChangeArrowheads="1"/>
          </p:cNvPicPr>
          <p:nvPr>
            <p:ph type="pic" sz="quarter" idx="29"/>
          </p:nvPr>
        </p:nvPicPr>
        <p:blipFill rotWithShape="1">
          <a:blip r:embed="rId6" cstate="email">
            <a:extLst>
              <a:ext uri="{28A0092B-C50C-407E-A947-70E740481C1C}">
                <a14:useLocalDpi xmlns:a14="http://schemas.microsoft.com/office/drawing/2010/main"/>
              </a:ext>
            </a:extLst>
          </a:blip>
          <a:src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5" name="Bildplatzhalter 4"/>
          <p:cNvPicPr>
            <a:picLocks noGrp="1" noChangeAspect="1"/>
          </p:cNvPicPr>
          <p:nvPr>
            <p:ph type="pic" sz="quarter" idx="30"/>
          </p:nvPr>
        </p:nvPicPr>
        <p:blipFill>
          <a:blip r:embed="rId7" cstate="email">
            <a:extLst>
              <a:ext uri="{28A0092B-C50C-407E-A947-70E740481C1C}">
                <a14:useLocalDpi xmlns:a14="http://schemas.microsoft.com/office/drawing/2010/main"/>
              </a:ext>
            </a:extLst>
          </a:blip>
          <a:srcRect/>
          <a:stretch>
            <a:fillRect/>
          </a:stretch>
        </p:blipFill>
        <p:spPr/>
      </p:pic>
      <p:sp>
        <p:nvSpPr>
          <p:cNvPr id="4" name="TextBox 3">
            <a:extLst>
              <a:ext uri="{FF2B5EF4-FFF2-40B4-BE49-F238E27FC236}">
                <a16:creationId xmlns:a16="http://schemas.microsoft.com/office/drawing/2014/main" id="{91373644-2D8B-4C0D-81AF-425F46E75314}"/>
              </a:ext>
            </a:extLst>
          </p:cNvPr>
          <p:cNvSpPr txBox="1"/>
          <p:nvPr/>
        </p:nvSpPr>
        <p:spPr>
          <a:xfrm>
            <a:off x="428324" y="6596390"/>
            <a:ext cx="8614611" cy="261610"/>
          </a:xfrm>
          <a:prstGeom prst="rect">
            <a:avLst/>
          </a:prstGeom>
          <a:noFill/>
        </p:spPr>
        <p:txBody>
          <a:bodyPr wrap="square" rtlCol="0">
            <a:spAutoFit/>
          </a:bodyPr>
          <a:lstStyle/>
          <a:p>
            <a:pPr algn="l"/>
            <a:r>
              <a:rPr lang="en-US" sz="1050" baseline="30000" dirty="0">
                <a:solidFill>
                  <a:srgbClr val="FF0000"/>
                </a:solidFill>
                <a:latin typeface="ArialNarrow"/>
              </a:rPr>
              <a:t>[1]</a:t>
            </a:r>
            <a:r>
              <a:rPr lang="en-US" sz="1050" dirty="0">
                <a:solidFill>
                  <a:srgbClr val="FF0000"/>
                </a:solidFill>
                <a:latin typeface="ArialNarrow"/>
              </a:rPr>
              <a:t>Bojanowski, Grave</a:t>
            </a:r>
            <a:r>
              <a:rPr lang="en-US" sz="1050" b="0" i="0" u="none" strike="noStrike" baseline="0" dirty="0">
                <a:solidFill>
                  <a:srgbClr val="FF0000"/>
                </a:solidFill>
                <a:latin typeface="ArialNarrow"/>
              </a:rPr>
              <a:t> et al., Enriching Word Vectors with </a:t>
            </a:r>
            <a:r>
              <a:rPr lang="en-US" sz="1050" b="0" i="0" u="none" strike="noStrike" baseline="0" dirty="0" err="1">
                <a:solidFill>
                  <a:srgbClr val="FF0000"/>
                </a:solidFill>
                <a:latin typeface="ArialNarrow"/>
              </a:rPr>
              <a:t>Subword</a:t>
            </a:r>
            <a:r>
              <a:rPr lang="en-US" sz="1050" b="0" i="0" u="none" strike="noStrike" baseline="0" dirty="0">
                <a:solidFill>
                  <a:srgbClr val="FF0000"/>
                </a:solidFill>
                <a:latin typeface="ArialNarrow"/>
              </a:rPr>
              <a:t> Information: https://arxiv.org/pdf/1607.04606.pdf</a:t>
            </a:r>
            <a:endParaRPr lang="en-US" sz="1050" dirty="0">
              <a:solidFill>
                <a:srgbClr val="FF0000"/>
              </a:solidFill>
            </a:endParaRPr>
          </a:p>
        </p:txBody>
      </p:sp>
    </p:spTree>
    <p:extLst>
      <p:ext uri="{BB962C8B-B14F-4D97-AF65-F5344CB8AC3E}">
        <p14:creationId xmlns:p14="http://schemas.microsoft.com/office/powerpoint/2010/main" val="377435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10</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6" name="CustomShape 2">
            <a:extLst>
              <a:ext uri="{FF2B5EF4-FFF2-40B4-BE49-F238E27FC236}">
                <a16:creationId xmlns:a16="http://schemas.microsoft.com/office/drawing/2014/main" id="{85A324E8-364C-A145-9214-92DF4E7AFF44}"/>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000" b="1" spc="-1" dirty="0">
                <a:solidFill>
                  <a:srgbClr val="EF181E"/>
                </a:solidFill>
                <a:latin typeface="Arial"/>
              </a:rPr>
              <a:t>Results – Word Similarity</a:t>
            </a:r>
          </a:p>
        </p:txBody>
      </p:sp>
      <p:pic>
        <p:nvPicPr>
          <p:cNvPr id="4" name="Picture 3">
            <a:extLst>
              <a:ext uri="{FF2B5EF4-FFF2-40B4-BE49-F238E27FC236}">
                <a16:creationId xmlns:a16="http://schemas.microsoft.com/office/drawing/2014/main" id="{E4BA3647-B9EA-D646-B255-C9CFE697A4A9}"/>
              </a:ext>
            </a:extLst>
          </p:cNvPr>
          <p:cNvPicPr>
            <a:picLocks noChangeAspect="1"/>
          </p:cNvPicPr>
          <p:nvPr/>
        </p:nvPicPr>
        <p:blipFill>
          <a:blip r:embed="rId3"/>
          <a:stretch>
            <a:fillRect/>
          </a:stretch>
        </p:blipFill>
        <p:spPr>
          <a:xfrm>
            <a:off x="1893363" y="1507371"/>
            <a:ext cx="5357274" cy="4829092"/>
          </a:xfrm>
          <a:prstGeom prst="rect">
            <a:avLst/>
          </a:prstGeom>
        </p:spPr>
      </p:pic>
    </p:spTree>
    <p:extLst>
      <p:ext uri="{BB962C8B-B14F-4D97-AF65-F5344CB8AC3E}">
        <p14:creationId xmlns:p14="http://schemas.microsoft.com/office/powerpoint/2010/main" val="4086899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11</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6" name="CustomShape 2">
            <a:extLst>
              <a:ext uri="{FF2B5EF4-FFF2-40B4-BE49-F238E27FC236}">
                <a16:creationId xmlns:a16="http://schemas.microsoft.com/office/drawing/2014/main" id="{85A324E8-364C-A145-9214-92DF4E7AFF44}"/>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000" b="1" spc="-1" dirty="0">
                <a:solidFill>
                  <a:srgbClr val="EF181E"/>
                </a:solidFill>
                <a:latin typeface="Arial"/>
              </a:rPr>
              <a:t>Results - Analogies</a:t>
            </a:r>
          </a:p>
        </p:txBody>
      </p:sp>
      <p:pic>
        <p:nvPicPr>
          <p:cNvPr id="2" name="Picture 1">
            <a:extLst>
              <a:ext uri="{FF2B5EF4-FFF2-40B4-BE49-F238E27FC236}">
                <a16:creationId xmlns:a16="http://schemas.microsoft.com/office/drawing/2014/main" id="{908A6A32-63A1-424D-8C03-2793AA4B578F}"/>
              </a:ext>
            </a:extLst>
          </p:cNvPr>
          <p:cNvPicPr>
            <a:picLocks noChangeAspect="1"/>
          </p:cNvPicPr>
          <p:nvPr/>
        </p:nvPicPr>
        <p:blipFill>
          <a:blip r:embed="rId3"/>
          <a:stretch>
            <a:fillRect/>
          </a:stretch>
        </p:blipFill>
        <p:spPr>
          <a:xfrm>
            <a:off x="1540788" y="1507371"/>
            <a:ext cx="6062423" cy="4763332"/>
          </a:xfrm>
          <a:prstGeom prst="rect">
            <a:avLst/>
          </a:prstGeom>
        </p:spPr>
      </p:pic>
    </p:spTree>
    <p:extLst>
      <p:ext uri="{BB962C8B-B14F-4D97-AF65-F5344CB8AC3E}">
        <p14:creationId xmlns:p14="http://schemas.microsoft.com/office/powerpoint/2010/main" val="596518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12</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6" name="CustomShape 2">
            <a:extLst>
              <a:ext uri="{FF2B5EF4-FFF2-40B4-BE49-F238E27FC236}">
                <a16:creationId xmlns:a16="http://schemas.microsoft.com/office/drawing/2014/main" id="{85A324E8-364C-A145-9214-92DF4E7AFF44}"/>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000" b="1" spc="-1" dirty="0">
                <a:solidFill>
                  <a:srgbClr val="EF181E"/>
                </a:solidFill>
                <a:latin typeface="Arial"/>
              </a:rPr>
              <a:t>Results – Training Set Sizes</a:t>
            </a:r>
          </a:p>
        </p:txBody>
      </p:sp>
      <p:pic>
        <p:nvPicPr>
          <p:cNvPr id="4" name="Picture 3">
            <a:extLst>
              <a:ext uri="{FF2B5EF4-FFF2-40B4-BE49-F238E27FC236}">
                <a16:creationId xmlns:a16="http://schemas.microsoft.com/office/drawing/2014/main" id="{33718779-B529-450F-8C1D-BA13D3B83BF3}"/>
              </a:ext>
            </a:extLst>
          </p:cNvPr>
          <p:cNvPicPr>
            <a:picLocks noChangeAspect="1"/>
          </p:cNvPicPr>
          <p:nvPr/>
        </p:nvPicPr>
        <p:blipFill>
          <a:blip r:embed="rId3"/>
          <a:stretch>
            <a:fillRect/>
          </a:stretch>
        </p:blipFill>
        <p:spPr>
          <a:xfrm>
            <a:off x="611204" y="1914401"/>
            <a:ext cx="7921592" cy="3029197"/>
          </a:xfrm>
          <a:prstGeom prst="rect">
            <a:avLst/>
          </a:prstGeom>
        </p:spPr>
      </p:pic>
    </p:spTree>
    <p:extLst>
      <p:ext uri="{BB962C8B-B14F-4D97-AF65-F5344CB8AC3E}">
        <p14:creationId xmlns:p14="http://schemas.microsoft.com/office/powerpoint/2010/main" val="1069933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13</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6" name="CustomShape 2">
            <a:extLst>
              <a:ext uri="{FF2B5EF4-FFF2-40B4-BE49-F238E27FC236}">
                <a16:creationId xmlns:a16="http://schemas.microsoft.com/office/drawing/2014/main" id="{85A324E8-364C-A145-9214-92DF4E7AFF44}"/>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000" b="1" spc="-1" dirty="0">
                <a:solidFill>
                  <a:srgbClr val="EF181E"/>
                </a:solidFill>
                <a:latin typeface="Arial"/>
              </a:rPr>
              <a:t>Main Contributions</a:t>
            </a:r>
          </a:p>
        </p:txBody>
      </p:sp>
      <p:sp>
        <p:nvSpPr>
          <p:cNvPr id="5" name="TextBox 4">
            <a:extLst>
              <a:ext uri="{FF2B5EF4-FFF2-40B4-BE49-F238E27FC236}">
                <a16:creationId xmlns:a16="http://schemas.microsoft.com/office/drawing/2014/main" id="{FDDF4FAA-8667-5842-B3BE-641E7444F752}"/>
              </a:ext>
            </a:extLst>
          </p:cNvPr>
          <p:cNvSpPr txBox="1"/>
          <p:nvPr/>
        </p:nvSpPr>
        <p:spPr>
          <a:xfrm>
            <a:off x="338664" y="1666369"/>
            <a:ext cx="846667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Works well for rare words and morphologically rich languages (like German).</a:t>
            </a:r>
          </a:p>
          <a:p>
            <a:endParaRPr lang="en-US" dirty="0"/>
          </a:p>
          <a:p>
            <a:pPr marL="285750" indent="-285750">
              <a:buFont typeface="Arial" panose="020B0604020202020204" pitchFamily="34" charset="0"/>
              <a:buChar char="•"/>
            </a:pPr>
            <a:r>
              <a:rPr lang="en-US" dirty="0"/>
              <a:t>Works well for syntactic analogies and does not degrade semantic analogies much.</a:t>
            </a:r>
          </a:p>
          <a:p>
            <a:endParaRPr lang="en-US" dirty="0"/>
          </a:p>
          <a:p>
            <a:pPr marL="285750" indent="-285750">
              <a:buFont typeface="Arial" panose="020B0604020202020204" pitchFamily="34" charset="0"/>
              <a:buChar char="•"/>
            </a:pPr>
            <a:r>
              <a:rPr lang="en-US" dirty="0"/>
              <a:t>Good word representation with smaller datasets and with rare/OOV words.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60640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14</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6" name="CustomShape 2">
            <a:extLst>
              <a:ext uri="{FF2B5EF4-FFF2-40B4-BE49-F238E27FC236}">
                <a16:creationId xmlns:a16="http://schemas.microsoft.com/office/drawing/2014/main" id="{85A324E8-364C-A145-9214-92DF4E7AFF44}"/>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000" b="1" spc="-1" dirty="0">
                <a:solidFill>
                  <a:srgbClr val="EF181E"/>
                </a:solidFill>
                <a:latin typeface="Arial"/>
              </a:rPr>
              <a:t>Shortcomings/Cheats</a:t>
            </a:r>
          </a:p>
        </p:txBody>
      </p:sp>
      <p:sp>
        <p:nvSpPr>
          <p:cNvPr id="8" name="TextBox 7">
            <a:extLst>
              <a:ext uri="{FF2B5EF4-FFF2-40B4-BE49-F238E27FC236}">
                <a16:creationId xmlns:a16="http://schemas.microsoft.com/office/drawing/2014/main" id="{49F58E37-BDB4-C843-A8E4-C18648B6744E}"/>
              </a:ext>
            </a:extLst>
          </p:cNvPr>
          <p:cNvSpPr txBox="1"/>
          <p:nvPr/>
        </p:nvSpPr>
        <p:spPr>
          <a:xfrm>
            <a:off x="480960" y="1838611"/>
            <a:ext cx="8466671" cy="3416320"/>
          </a:xfrm>
          <a:prstGeom prst="rect">
            <a:avLst/>
          </a:prstGeom>
          <a:noFill/>
        </p:spPr>
        <p:txBody>
          <a:bodyPr wrap="square" rtlCol="0">
            <a:spAutoFit/>
          </a:bodyPr>
          <a:lstStyle/>
          <a:p>
            <a:pPr marL="285750" indent="-285750">
              <a:buFont typeface="Arial" panose="020B0604020202020204" pitchFamily="34" charset="0"/>
              <a:buChar char="•"/>
            </a:pPr>
            <a:r>
              <a:rPr lang="en-US" dirty="0"/>
              <a:t>In the paper there is no error analysis.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They did a hand pick selection of the OOV words.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40FD741A-6EBD-C142-B0BB-BC271EE7DD2F}"/>
              </a:ext>
            </a:extLst>
          </p:cNvPr>
          <p:cNvPicPr>
            <a:picLocks noChangeAspect="1"/>
          </p:cNvPicPr>
          <p:nvPr/>
        </p:nvPicPr>
        <p:blipFill>
          <a:blip r:embed="rId3"/>
          <a:stretch>
            <a:fillRect/>
          </a:stretch>
        </p:blipFill>
        <p:spPr>
          <a:xfrm>
            <a:off x="1360639" y="2843407"/>
            <a:ext cx="5691513" cy="2276605"/>
          </a:xfrm>
          <a:prstGeom prst="rect">
            <a:avLst/>
          </a:prstGeom>
        </p:spPr>
      </p:pic>
    </p:spTree>
    <p:extLst>
      <p:ext uri="{BB962C8B-B14F-4D97-AF65-F5344CB8AC3E}">
        <p14:creationId xmlns:p14="http://schemas.microsoft.com/office/powerpoint/2010/main" val="668750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15</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8B547BF3-553D-C547-A331-7CC4642AB9E9}"/>
              </a:ext>
            </a:extLst>
          </p:cNvPr>
          <p:cNvSpPr/>
          <p:nvPr/>
        </p:nvSpPr>
        <p:spPr>
          <a:xfrm>
            <a:off x="610503" y="1507371"/>
            <a:ext cx="7474718" cy="4524315"/>
          </a:xfrm>
          <a:prstGeom prst="rect">
            <a:avLst/>
          </a:prstGeom>
        </p:spPr>
        <p:txBody>
          <a:bodyPr wrap="square">
            <a:spAutoFit/>
          </a:bodyPr>
          <a:lstStyle/>
          <a:p>
            <a:pPr marL="285750" indent="-285750" algn="just">
              <a:buFont typeface="Wingdings" pitchFamily="2" charset="2"/>
              <a:buChar char="Ø"/>
            </a:pPr>
            <a:r>
              <a:rPr lang="en-US" dirty="0"/>
              <a:t>They unified all the research in one library called </a:t>
            </a:r>
            <a:r>
              <a:rPr lang="en-US" dirty="0" err="1"/>
              <a:t>FastText</a:t>
            </a:r>
            <a:r>
              <a:rPr lang="en-US" dirty="0"/>
              <a:t>, this is an unified framework for:</a:t>
            </a:r>
          </a:p>
          <a:p>
            <a:pPr marL="742950" lvl="1" indent="-285750" algn="just">
              <a:buFont typeface="Arial" panose="020B0604020202020204" pitchFamily="34" charset="0"/>
              <a:buChar char="•"/>
            </a:pPr>
            <a:r>
              <a:rPr lang="en-US" dirty="0"/>
              <a:t>Text representation</a:t>
            </a:r>
          </a:p>
          <a:p>
            <a:pPr marL="742950" lvl="1" indent="-285750" algn="just">
              <a:buFont typeface="Arial" panose="020B0604020202020204" pitchFamily="34" charset="0"/>
              <a:buChar char="•"/>
            </a:pPr>
            <a:r>
              <a:rPr lang="en-US" dirty="0"/>
              <a:t>Text classification</a:t>
            </a:r>
          </a:p>
          <a:p>
            <a:pPr algn="just"/>
            <a:endParaRPr lang="en-US" dirty="0"/>
          </a:p>
          <a:p>
            <a:pPr marL="285750" indent="-285750" algn="just">
              <a:buFont typeface="Wingdings" pitchFamily="2" charset="2"/>
              <a:buChar char="Ø"/>
            </a:pPr>
            <a:r>
              <a:rPr lang="en-US" dirty="0"/>
              <a:t>Text Classification is the process of categorizing text into organized groups first automatically analyzing the text and then assigning a set of pre-defined tags or categories based on its content.</a:t>
            </a:r>
          </a:p>
          <a:p>
            <a:pPr algn="just"/>
            <a:endParaRPr lang="en-US" dirty="0"/>
          </a:p>
          <a:p>
            <a:pPr algn="just"/>
            <a:endParaRPr lang="en-US" dirty="0"/>
          </a:p>
          <a:p>
            <a:pPr marL="285750" indent="-285750" algn="just">
              <a:buFont typeface="Wingdings" pitchFamily="2" charset="2"/>
              <a:buChar char="Ø"/>
            </a:pPr>
            <a:r>
              <a:rPr lang="en-US" dirty="0"/>
              <a:t>BERT </a:t>
            </a:r>
          </a:p>
          <a:p>
            <a:pPr algn="just"/>
            <a:r>
              <a:rPr lang="en-US" dirty="0">
                <a:hlinkClick r:id="rId3"/>
              </a:rPr>
              <a:t>https://www.analyticsvidhya.com/blog/2019/09/demystifying-bert-groundbreaking-nlp-framework/</a:t>
            </a:r>
            <a:endParaRPr lang="en-US" dirty="0"/>
          </a:p>
          <a:p>
            <a:pPr algn="just"/>
            <a:endParaRPr lang="en-US" dirty="0"/>
          </a:p>
          <a:p>
            <a:pPr marL="285750" indent="-285750" algn="just">
              <a:buFont typeface="Wingdings" pitchFamily="2" charset="2"/>
              <a:buChar char="Ø"/>
            </a:pPr>
            <a:r>
              <a:rPr lang="en-US" dirty="0"/>
              <a:t>ELMO </a:t>
            </a:r>
          </a:p>
          <a:p>
            <a:pPr algn="just"/>
            <a:r>
              <a:rPr lang="en-US" dirty="0">
                <a:hlinkClick r:id="rId4"/>
              </a:rPr>
              <a:t>https://allennlp.org/elmo</a:t>
            </a:r>
            <a:endParaRPr lang="en-CO" dirty="0"/>
          </a:p>
        </p:txBody>
      </p:sp>
      <p:sp>
        <p:nvSpPr>
          <p:cNvPr id="5" name="CustomShape 2">
            <a:extLst>
              <a:ext uri="{FF2B5EF4-FFF2-40B4-BE49-F238E27FC236}">
                <a16:creationId xmlns:a16="http://schemas.microsoft.com/office/drawing/2014/main" id="{F3A7DBB1-6B5C-4408-AAAD-039229286976}"/>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000" b="1" spc="-1" dirty="0">
                <a:solidFill>
                  <a:srgbClr val="EF181E"/>
                </a:solidFill>
                <a:latin typeface="Arial"/>
              </a:rPr>
              <a:t>Next Steps</a:t>
            </a:r>
          </a:p>
        </p:txBody>
      </p:sp>
    </p:spTree>
    <p:extLst>
      <p:ext uri="{BB962C8B-B14F-4D97-AF65-F5344CB8AC3E}">
        <p14:creationId xmlns:p14="http://schemas.microsoft.com/office/powerpoint/2010/main" val="1515243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16</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pic>
        <p:nvPicPr>
          <p:cNvPr id="4" name="Picture 3">
            <a:extLst>
              <a:ext uri="{FF2B5EF4-FFF2-40B4-BE49-F238E27FC236}">
                <a16:creationId xmlns:a16="http://schemas.microsoft.com/office/drawing/2014/main" id="{A9FC667C-057C-354C-BAFE-9B145289CA1B}"/>
              </a:ext>
            </a:extLst>
          </p:cNvPr>
          <p:cNvPicPr>
            <a:picLocks noChangeAspect="1"/>
          </p:cNvPicPr>
          <p:nvPr/>
        </p:nvPicPr>
        <p:blipFill>
          <a:blip r:embed="rId3"/>
          <a:stretch>
            <a:fillRect/>
          </a:stretch>
        </p:blipFill>
        <p:spPr>
          <a:xfrm>
            <a:off x="4030245" y="1535484"/>
            <a:ext cx="4252393" cy="2975737"/>
          </a:xfrm>
          <a:prstGeom prst="rect">
            <a:avLst/>
          </a:prstGeom>
        </p:spPr>
      </p:pic>
      <p:pic>
        <p:nvPicPr>
          <p:cNvPr id="5" name="Picture 4">
            <a:extLst>
              <a:ext uri="{FF2B5EF4-FFF2-40B4-BE49-F238E27FC236}">
                <a16:creationId xmlns:a16="http://schemas.microsoft.com/office/drawing/2014/main" id="{07A54D51-0488-EC4F-8BD4-FD2A2DBA041D}"/>
              </a:ext>
            </a:extLst>
          </p:cNvPr>
          <p:cNvPicPr>
            <a:picLocks noChangeAspect="1"/>
          </p:cNvPicPr>
          <p:nvPr/>
        </p:nvPicPr>
        <p:blipFill>
          <a:blip r:embed="rId4"/>
          <a:stretch>
            <a:fillRect/>
          </a:stretch>
        </p:blipFill>
        <p:spPr>
          <a:xfrm>
            <a:off x="3601135" y="4456898"/>
            <a:ext cx="5013193" cy="1934102"/>
          </a:xfrm>
          <a:prstGeom prst="rect">
            <a:avLst/>
          </a:prstGeom>
        </p:spPr>
      </p:pic>
      <p:sp>
        <p:nvSpPr>
          <p:cNvPr id="3" name="TextBox 2">
            <a:extLst>
              <a:ext uri="{FF2B5EF4-FFF2-40B4-BE49-F238E27FC236}">
                <a16:creationId xmlns:a16="http://schemas.microsoft.com/office/drawing/2014/main" id="{A2617137-BC90-4FA1-8A4D-E764B4E19BB7}"/>
              </a:ext>
            </a:extLst>
          </p:cNvPr>
          <p:cNvSpPr txBox="1"/>
          <p:nvPr/>
        </p:nvSpPr>
        <p:spPr>
          <a:xfrm>
            <a:off x="870156" y="6251117"/>
            <a:ext cx="7744172" cy="253916"/>
          </a:xfrm>
          <a:prstGeom prst="rect">
            <a:avLst/>
          </a:prstGeom>
          <a:noFill/>
        </p:spPr>
        <p:txBody>
          <a:bodyPr wrap="square" rtlCol="0">
            <a:spAutoFit/>
          </a:bodyPr>
          <a:lstStyle/>
          <a:p>
            <a:pPr algn="l"/>
            <a:r>
              <a:rPr lang="en-US" sz="1050" dirty="0">
                <a:solidFill>
                  <a:srgbClr val="FF0000"/>
                </a:solidFill>
              </a:rPr>
              <a:t>https://github.com/facebookresearch/fastText</a:t>
            </a:r>
          </a:p>
        </p:txBody>
      </p:sp>
      <p:sp>
        <p:nvSpPr>
          <p:cNvPr id="10" name="CustomShape 2">
            <a:extLst>
              <a:ext uri="{FF2B5EF4-FFF2-40B4-BE49-F238E27FC236}">
                <a16:creationId xmlns:a16="http://schemas.microsoft.com/office/drawing/2014/main" id="{E2E34B7F-2CD3-6B47-BCDC-B83138D7242E}"/>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000" b="1" strike="noStrike" spc="-1" dirty="0" err="1">
                <a:solidFill>
                  <a:srgbClr val="EF181E"/>
                </a:solidFill>
                <a:latin typeface="Arial"/>
              </a:rPr>
              <a:t>FastText</a:t>
            </a:r>
            <a:r>
              <a:rPr lang="en-US" sz="2000" b="1" strike="noStrike" spc="-1" dirty="0">
                <a:solidFill>
                  <a:srgbClr val="EF181E"/>
                </a:solidFill>
                <a:latin typeface="Arial"/>
              </a:rPr>
              <a:t> Example</a:t>
            </a:r>
            <a:endParaRPr lang="en-GB" sz="2000" b="0" strike="noStrike" spc="-1" dirty="0">
              <a:latin typeface="Arial"/>
            </a:endParaRPr>
          </a:p>
        </p:txBody>
      </p:sp>
      <p:sp>
        <p:nvSpPr>
          <p:cNvPr id="6" name="Rectangle 5">
            <a:extLst>
              <a:ext uri="{FF2B5EF4-FFF2-40B4-BE49-F238E27FC236}">
                <a16:creationId xmlns:a16="http://schemas.microsoft.com/office/drawing/2014/main" id="{52B3CB69-BF24-744B-BB50-DB06256DAD9B}"/>
              </a:ext>
            </a:extLst>
          </p:cNvPr>
          <p:cNvSpPr/>
          <p:nvPr/>
        </p:nvSpPr>
        <p:spPr>
          <a:xfrm>
            <a:off x="576197" y="1801078"/>
            <a:ext cx="2605414" cy="559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O" dirty="0"/>
              <a:t>Importing Libraries</a:t>
            </a:r>
          </a:p>
        </p:txBody>
      </p:sp>
      <p:cxnSp>
        <p:nvCxnSpPr>
          <p:cNvPr id="11" name="Straight Arrow Connector 10">
            <a:extLst>
              <a:ext uri="{FF2B5EF4-FFF2-40B4-BE49-F238E27FC236}">
                <a16:creationId xmlns:a16="http://schemas.microsoft.com/office/drawing/2014/main" id="{43F81E85-0161-B24F-A533-D6170E669198}"/>
              </a:ext>
            </a:extLst>
          </p:cNvPr>
          <p:cNvCxnSpPr/>
          <p:nvPr/>
        </p:nvCxnSpPr>
        <p:spPr>
          <a:xfrm>
            <a:off x="1878904" y="2533389"/>
            <a:ext cx="0" cy="688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C135B1B-B19A-E645-969C-EA3D68E7C734}"/>
              </a:ext>
            </a:extLst>
          </p:cNvPr>
          <p:cNvSpPr/>
          <p:nvPr/>
        </p:nvSpPr>
        <p:spPr>
          <a:xfrm>
            <a:off x="576197" y="3315272"/>
            <a:ext cx="2605414" cy="559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O" dirty="0"/>
              <a:t>Re</a:t>
            </a:r>
            <a:r>
              <a:rPr lang="en-US" dirty="0"/>
              <a:t>a</a:t>
            </a:r>
            <a:r>
              <a:rPr lang="en-CO" dirty="0"/>
              <a:t>ding Data</a:t>
            </a:r>
          </a:p>
        </p:txBody>
      </p:sp>
      <p:cxnSp>
        <p:nvCxnSpPr>
          <p:cNvPr id="15" name="Straight Arrow Connector 14">
            <a:extLst>
              <a:ext uri="{FF2B5EF4-FFF2-40B4-BE49-F238E27FC236}">
                <a16:creationId xmlns:a16="http://schemas.microsoft.com/office/drawing/2014/main" id="{6D6DF9E1-94C3-B549-A3E0-AA78293832F1}"/>
              </a:ext>
            </a:extLst>
          </p:cNvPr>
          <p:cNvCxnSpPr/>
          <p:nvPr/>
        </p:nvCxnSpPr>
        <p:spPr>
          <a:xfrm>
            <a:off x="1878904" y="3995391"/>
            <a:ext cx="0" cy="688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F7B7616-310C-BA40-A62B-A3786E006550}"/>
              </a:ext>
            </a:extLst>
          </p:cNvPr>
          <p:cNvSpPr/>
          <p:nvPr/>
        </p:nvSpPr>
        <p:spPr>
          <a:xfrm>
            <a:off x="576197" y="4783194"/>
            <a:ext cx="2605414" cy="559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O" dirty="0"/>
              <a:t>PreProcessing Data</a:t>
            </a:r>
          </a:p>
        </p:txBody>
      </p:sp>
      <p:cxnSp>
        <p:nvCxnSpPr>
          <p:cNvPr id="17" name="Straight Arrow Connector 16">
            <a:extLst>
              <a:ext uri="{FF2B5EF4-FFF2-40B4-BE49-F238E27FC236}">
                <a16:creationId xmlns:a16="http://schemas.microsoft.com/office/drawing/2014/main" id="{C6E4AD05-EAE6-FA48-85C1-45B8ECC1B65B}"/>
              </a:ext>
            </a:extLst>
          </p:cNvPr>
          <p:cNvCxnSpPr/>
          <p:nvPr/>
        </p:nvCxnSpPr>
        <p:spPr>
          <a:xfrm>
            <a:off x="1878904" y="5423949"/>
            <a:ext cx="0" cy="688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068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17</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pic>
        <p:nvPicPr>
          <p:cNvPr id="6" name="Picture 5">
            <a:extLst>
              <a:ext uri="{FF2B5EF4-FFF2-40B4-BE49-F238E27FC236}">
                <a16:creationId xmlns:a16="http://schemas.microsoft.com/office/drawing/2014/main" id="{C5BF4776-FCC8-434A-9922-46A7EF0CBB39}"/>
              </a:ext>
            </a:extLst>
          </p:cNvPr>
          <p:cNvPicPr>
            <a:picLocks noChangeAspect="1"/>
          </p:cNvPicPr>
          <p:nvPr/>
        </p:nvPicPr>
        <p:blipFill>
          <a:blip r:embed="rId3"/>
          <a:stretch>
            <a:fillRect/>
          </a:stretch>
        </p:blipFill>
        <p:spPr>
          <a:xfrm>
            <a:off x="3033072" y="1507371"/>
            <a:ext cx="5711868" cy="4737331"/>
          </a:xfrm>
          <a:prstGeom prst="rect">
            <a:avLst/>
          </a:prstGeom>
        </p:spPr>
      </p:pic>
      <p:sp>
        <p:nvSpPr>
          <p:cNvPr id="7" name="CustomShape 2">
            <a:extLst>
              <a:ext uri="{FF2B5EF4-FFF2-40B4-BE49-F238E27FC236}">
                <a16:creationId xmlns:a16="http://schemas.microsoft.com/office/drawing/2014/main" id="{D693BAFA-0739-BD4B-843F-3EFC0C44F149}"/>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000" b="1" strike="noStrike" spc="-1" dirty="0" err="1">
                <a:solidFill>
                  <a:srgbClr val="EF181E"/>
                </a:solidFill>
                <a:latin typeface="Arial"/>
              </a:rPr>
              <a:t>FastText</a:t>
            </a:r>
            <a:r>
              <a:rPr lang="en-US" sz="2000" b="1" strike="noStrike" spc="-1" dirty="0">
                <a:solidFill>
                  <a:srgbClr val="EF181E"/>
                </a:solidFill>
                <a:latin typeface="Arial"/>
              </a:rPr>
              <a:t> Example</a:t>
            </a:r>
            <a:endParaRPr lang="en-GB" sz="2000" b="0" strike="noStrike" spc="-1" dirty="0">
              <a:latin typeface="Arial"/>
            </a:endParaRPr>
          </a:p>
        </p:txBody>
      </p:sp>
      <p:sp>
        <p:nvSpPr>
          <p:cNvPr id="8" name="Rectangle 7">
            <a:extLst>
              <a:ext uri="{FF2B5EF4-FFF2-40B4-BE49-F238E27FC236}">
                <a16:creationId xmlns:a16="http://schemas.microsoft.com/office/drawing/2014/main" id="{DD124A6C-06D0-D24D-A2A4-9C1AFE769048}"/>
              </a:ext>
            </a:extLst>
          </p:cNvPr>
          <p:cNvSpPr/>
          <p:nvPr/>
        </p:nvSpPr>
        <p:spPr>
          <a:xfrm>
            <a:off x="251164" y="2655738"/>
            <a:ext cx="2605414" cy="559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O" dirty="0"/>
              <a:t>Model</a:t>
            </a:r>
          </a:p>
        </p:txBody>
      </p:sp>
      <p:cxnSp>
        <p:nvCxnSpPr>
          <p:cNvPr id="9" name="Straight Arrow Connector 8">
            <a:extLst>
              <a:ext uri="{FF2B5EF4-FFF2-40B4-BE49-F238E27FC236}">
                <a16:creationId xmlns:a16="http://schemas.microsoft.com/office/drawing/2014/main" id="{416385CF-FD18-9848-B670-2A036F65E2CD}"/>
              </a:ext>
            </a:extLst>
          </p:cNvPr>
          <p:cNvCxnSpPr/>
          <p:nvPr/>
        </p:nvCxnSpPr>
        <p:spPr>
          <a:xfrm>
            <a:off x="1553871" y="3429000"/>
            <a:ext cx="0" cy="688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3A937C54-94AB-E645-8790-0A96C2787A88}"/>
              </a:ext>
            </a:extLst>
          </p:cNvPr>
          <p:cNvSpPr/>
          <p:nvPr/>
        </p:nvSpPr>
        <p:spPr>
          <a:xfrm>
            <a:off x="251164" y="4373454"/>
            <a:ext cx="2605414" cy="559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O" dirty="0"/>
              <a:t>Results</a:t>
            </a:r>
          </a:p>
        </p:txBody>
      </p:sp>
      <p:cxnSp>
        <p:nvCxnSpPr>
          <p:cNvPr id="11" name="Straight Arrow Connector 10">
            <a:extLst>
              <a:ext uri="{FF2B5EF4-FFF2-40B4-BE49-F238E27FC236}">
                <a16:creationId xmlns:a16="http://schemas.microsoft.com/office/drawing/2014/main" id="{990EC13A-8352-C943-8B85-6BE908AE0426}"/>
              </a:ext>
            </a:extLst>
          </p:cNvPr>
          <p:cNvCxnSpPr/>
          <p:nvPr/>
        </p:nvCxnSpPr>
        <p:spPr>
          <a:xfrm>
            <a:off x="1553871" y="1689969"/>
            <a:ext cx="0" cy="688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619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18</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pic>
        <p:nvPicPr>
          <p:cNvPr id="7" name="Picture 6">
            <a:extLst>
              <a:ext uri="{FF2B5EF4-FFF2-40B4-BE49-F238E27FC236}">
                <a16:creationId xmlns:a16="http://schemas.microsoft.com/office/drawing/2014/main" id="{637194A9-52C4-AB43-A10D-A77D4725DFAC}"/>
              </a:ext>
            </a:extLst>
          </p:cNvPr>
          <p:cNvPicPr>
            <a:picLocks noChangeAspect="1"/>
          </p:cNvPicPr>
          <p:nvPr/>
        </p:nvPicPr>
        <p:blipFill>
          <a:blip r:embed="rId3"/>
          <a:stretch>
            <a:fillRect/>
          </a:stretch>
        </p:blipFill>
        <p:spPr>
          <a:xfrm>
            <a:off x="101016" y="1558094"/>
            <a:ext cx="8941967" cy="2918009"/>
          </a:xfrm>
          <a:prstGeom prst="rect">
            <a:avLst/>
          </a:prstGeom>
        </p:spPr>
      </p:pic>
      <p:sp>
        <p:nvSpPr>
          <p:cNvPr id="3" name="Rectangle 2">
            <a:extLst>
              <a:ext uri="{FF2B5EF4-FFF2-40B4-BE49-F238E27FC236}">
                <a16:creationId xmlns:a16="http://schemas.microsoft.com/office/drawing/2014/main" id="{12D889AA-BB83-1147-AB38-7464756732D9}"/>
              </a:ext>
            </a:extLst>
          </p:cNvPr>
          <p:cNvSpPr/>
          <p:nvPr/>
        </p:nvSpPr>
        <p:spPr>
          <a:xfrm>
            <a:off x="213264" y="4758288"/>
            <a:ext cx="8717472" cy="646331"/>
          </a:xfrm>
          <a:prstGeom prst="rect">
            <a:avLst/>
          </a:prstGeom>
        </p:spPr>
        <p:txBody>
          <a:bodyPr wrap="square">
            <a:spAutoFit/>
          </a:bodyPr>
          <a:lstStyle/>
          <a:p>
            <a:r>
              <a:rPr lang="en-US" dirty="0"/>
              <a:t>The value can be anywhere between 0 and 1. A higher value means higher similarity.</a:t>
            </a:r>
            <a:endParaRPr lang="en-CO" dirty="0"/>
          </a:p>
        </p:txBody>
      </p:sp>
      <p:sp>
        <p:nvSpPr>
          <p:cNvPr id="8" name="CustomShape 2">
            <a:extLst>
              <a:ext uri="{FF2B5EF4-FFF2-40B4-BE49-F238E27FC236}">
                <a16:creationId xmlns:a16="http://schemas.microsoft.com/office/drawing/2014/main" id="{EA7BD951-62FD-C543-908B-B6C3496396F7}"/>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000" b="1" strike="noStrike" spc="-1" dirty="0" err="1">
                <a:solidFill>
                  <a:srgbClr val="EF181E"/>
                </a:solidFill>
                <a:latin typeface="Arial"/>
              </a:rPr>
              <a:t>FastText</a:t>
            </a:r>
            <a:r>
              <a:rPr lang="en-US" sz="2000" b="1" strike="noStrike" spc="-1" dirty="0">
                <a:solidFill>
                  <a:srgbClr val="EF181E"/>
                </a:solidFill>
                <a:latin typeface="Arial"/>
              </a:rPr>
              <a:t> Example</a:t>
            </a:r>
            <a:endParaRPr lang="en-GB" sz="2000" b="0" strike="noStrike" spc="-1" dirty="0">
              <a:latin typeface="Arial"/>
            </a:endParaRPr>
          </a:p>
        </p:txBody>
      </p:sp>
    </p:spTree>
    <p:extLst>
      <p:ext uri="{BB962C8B-B14F-4D97-AF65-F5344CB8AC3E}">
        <p14:creationId xmlns:p14="http://schemas.microsoft.com/office/powerpoint/2010/main" val="1543885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19</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pic>
        <p:nvPicPr>
          <p:cNvPr id="4" name="Picture 3">
            <a:extLst>
              <a:ext uri="{FF2B5EF4-FFF2-40B4-BE49-F238E27FC236}">
                <a16:creationId xmlns:a16="http://schemas.microsoft.com/office/drawing/2014/main" id="{66BEA0CC-CC00-2D42-90E9-3FBC65E6B495}"/>
              </a:ext>
            </a:extLst>
          </p:cNvPr>
          <p:cNvPicPr>
            <a:picLocks noChangeAspect="1"/>
          </p:cNvPicPr>
          <p:nvPr/>
        </p:nvPicPr>
        <p:blipFill>
          <a:blip r:embed="rId3"/>
          <a:stretch>
            <a:fillRect/>
          </a:stretch>
        </p:blipFill>
        <p:spPr>
          <a:xfrm>
            <a:off x="-26021" y="2200419"/>
            <a:ext cx="9142553" cy="2457161"/>
          </a:xfrm>
          <a:prstGeom prst="rect">
            <a:avLst/>
          </a:prstGeom>
        </p:spPr>
      </p:pic>
      <p:pic>
        <p:nvPicPr>
          <p:cNvPr id="5" name="Picture 4">
            <a:extLst>
              <a:ext uri="{FF2B5EF4-FFF2-40B4-BE49-F238E27FC236}">
                <a16:creationId xmlns:a16="http://schemas.microsoft.com/office/drawing/2014/main" id="{6CB44050-5797-C34E-AFC6-2C0E77D934B4}"/>
              </a:ext>
            </a:extLst>
          </p:cNvPr>
          <p:cNvPicPr>
            <a:picLocks noChangeAspect="1"/>
          </p:cNvPicPr>
          <p:nvPr/>
        </p:nvPicPr>
        <p:blipFill>
          <a:blip r:embed="rId4"/>
          <a:stretch>
            <a:fillRect/>
          </a:stretch>
        </p:blipFill>
        <p:spPr>
          <a:xfrm>
            <a:off x="0" y="5028726"/>
            <a:ext cx="9144000" cy="747423"/>
          </a:xfrm>
          <a:prstGeom prst="rect">
            <a:avLst/>
          </a:prstGeom>
        </p:spPr>
      </p:pic>
      <p:sp>
        <p:nvSpPr>
          <p:cNvPr id="8" name="CustomShape 2">
            <a:extLst>
              <a:ext uri="{FF2B5EF4-FFF2-40B4-BE49-F238E27FC236}">
                <a16:creationId xmlns:a16="http://schemas.microsoft.com/office/drawing/2014/main" id="{6BAF6BDA-EAC1-454A-9675-CE9E7FE210DF}"/>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000" b="1" strike="noStrike" spc="-1" dirty="0" err="1">
                <a:solidFill>
                  <a:srgbClr val="EF181E"/>
                </a:solidFill>
                <a:latin typeface="Arial"/>
              </a:rPr>
              <a:t>FastText</a:t>
            </a:r>
            <a:r>
              <a:rPr lang="en-US" sz="2000" b="1" strike="noStrike" spc="-1" dirty="0">
                <a:solidFill>
                  <a:srgbClr val="EF181E"/>
                </a:solidFill>
                <a:latin typeface="Arial"/>
              </a:rPr>
              <a:t> Command Line Example</a:t>
            </a:r>
            <a:endParaRPr lang="en-GB" sz="2000" b="0" strike="noStrike" spc="-1" dirty="0">
              <a:latin typeface="Arial"/>
            </a:endParaRPr>
          </a:p>
        </p:txBody>
      </p:sp>
      <p:sp>
        <p:nvSpPr>
          <p:cNvPr id="9" name="Rectangle 8">
            <a:extLst>
              <a:ext uri="{FF2B5EF4-FFF2-40B4-BE49-F238E27FC236}">
                <a16:creationId xmlns:a16="http://schemas.microsoft.com/office/drawing/2014/main" id="{9B7895F4-B047-2E4A-9839-413710F76349}"/>
              </a:ext>
            </a:extLst>
          </p:cNvPr>
          <p:cNvSpPr/>
          <p:nvPr/>
        </p:nvSpPr>
        <p:spPr>
          <a:xfrm>
            <a:off x="399060" y="1727611"/>
            <a:ext cx="8717472" cy="369332"/>
          </a:xfrm>
          <a:prstGeom prst="rect">
            <a:avLst/>
          </a:prstGeom>
        </p:spPr>
        <p:txBody>
          <a:bodyPr wrap="square">
            <a:spAutoFit/>
          </a:bodyPr>
          <a:lstStyle/>
          <a:p>
            <a:r>
              <a:rPr lang="en-US" dirty="0"/>
              <a:t>A second example using </a:t>
            </a:r>
            <a:r>
              <a:rPr lang="en-US" dirty="0" err="1"/>
              <a:t>FastText</a:t>
            </a:r>
            <a:r>
              <a:rPr lang="en-US" dirty="0"/>
              <a:t> module with command lines.</a:t>
            </a:r>
            <a:endParaRPr lang="en-CO" dirty="0"/>
          </a:p>
        </p:txBody>
      </p:sp>
    </p:spTree>
    <p:extLst>
      <p:ext uri="{BB962C8B-B14F-4D97-AF65-F5344CB8AC3E}">
        <p14:creationId xmlns:p14="http://schemas.microsoft.com/office/powerpoint/2010/main" val="395718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2</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5" name="CustomShape 2">
            <a:extLst>
              <a:ext uri="{FF2B5EF4-FFF2-40B4-BE49-F238E27FC236}">
                <a16:creationId xmlns:a16="http://schemas.microsoft.com/office/drawing/2014/main" id="{05D8CAE7-F086-A045-AB24-574D0A317FE0}"/>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000" b="1" spc="-1" dirty="0">
                <a:solidFill>
                  <a:srgbClr val="EF181E"/>
                </a:solidFill>
              </a:rPr>
              <a:t>Agenda</a:t>
            </a:r>
            <a:endParaRPr lang="en-GB" sz="2000" b="0" strike="noStrike" spc="-1" dirty="0">
              <a:latin typeface="Arial"/>
            </a:endParaRPr>
          </a:p>
        </p:txBody>
      </p:sp>
      <p:sp>
        <p:nvSpPr>
          <p:cNvPr id="6" name="Text Placeholder 3">
            <a:extLst>
              <a:ext uri="{FF2B5EF4-FFF2-40B4-BE49-F238E27FC236}">
                <a16:creationId xmlns:a16="http://schemas.microsoft.com/office/drawing/2014/main" id="{7940CF88-A2EC-4C4E-89AC-A2A827479F75}"/>
              </a:ext>
            </a:extLst>
          </p:cNvPr>
          <p:cNvSpPr txBox="1">
            <a:spLocks/>
          </p:cNvSpPr>
          <p:nvPr/>
        </p:nvSpPr>
        <p:spPr>
          <a:xfrm>
            <a:off x="985838" y="1843465"/>
            <a:ext cx="6929437" cy="42715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US" sz="1600" b="1" spc="-1" dirty="0">
                <a:solidFill>
                  <a:srgbClr val="0098A1"/>
                </a:solidFill>
              </a:rPr>
              <a:t>Tasks</a:t>
            </a:r>
          </a:p>
          <a:p>
            <a:pPr marL="342900" indent="-342900">
              <a:buFont typeface="+mj-lt"/>
              <a:buAutoNum type="arabicPeriod"/>
            </a:pPr>
            <a:r>
              <a:rPr lang="en-US" sz="1600" b="1" spc="-1" dirty="0">
                <a:solidFill>
                  <a:srgbClr val="0098A1"/>
                </a:solidFill>
              </a:rPr>
              <a:t>Background</a:t>
            </a:r>
          </a:p>
          <a:p>
            <a:pPr marL="342900" indent="-342900">
              <a:buFont typeface="+mj-lt"/>
              <a:buAutoNum type="arabicPeriod"/>
            </a:pPr>
            <a:r>
              <a:rPr lang="en-US" sz="1600" b="1" spc="-1" dirty="0">
                <a:solidFill>
                  <a:srgbClr val="0098A1"/>
                </a:solidFill>
              </a:rPr>
              <a:t>Advantages</a:t>
            </a:r>
          </a:p>
          <a:p>
            <a:pPr marL="342900" indent="-342900">
              <a:buFont typeface="+mj-lt"/>
              <a:buAutoNum type="arabicPeriod"/>
            </a:pPr>
            <a:r>
              <a:rPr lang="en-US" sz="1600" b="1" spc="-1" dirty="0">
                <a:solidFill>
                  <a:srgbClr val="0098A1"/>
                </a:solidFill>
              </a:rPr>
              <a:t>Datasets</a:t>
            </a:r>
          </a:p>
          <a:p>
            <a:pPr marL="342900" indent="-342900">
              <a:buFont typeface="+mj-lt"/>
              <a:buAutoNum type="arabicPeriod"/>
            </a:pPr>
            <a:r>
              <a:rPr lang="en-US" sz="1600" b="1" spc="-1" dirty="0">
                <a:solidFill>
                  <a:srgbClr val="0098A1"/>
                </a:solidFill>
              </a:rPr>
              <a:t>Results</a:t>
            </a:r>
          </a:p>
          <a:p>
            <a:pPr marL="342900" indent="-342900">
              <a:buFont typeface="+mj-lt"/>
              <a:buAutoNum type="arabicPeriod"/>
            </a:pPr>
            <a:r>
              <a:rPr lang="en-US" sz="1600" b="1" spc="-1" dirty="0">
                <a:solidFill>
                  <a:srgbClr val="0098A1"/>
                </a:solidFill>
              </a:rPr>
              <a:t>Main Contribution</a:t>
            </a:r>
          </a:p>
          <a:p>
            <a:pPr marL="342900" indent="-342900">
              <a:buFont typeface="+mj-lt"/>
              <a:buAutoNum type="arabicPeriod"/>
            </a:pPr>
            <a:r>
              <a:rPr lang="en-US" sz="1600" b="1" spc="-1" dirty="0">
                <a:solidFill>
                  <a:srgbClr val="0098A1"/>
                </a:solidFill>
              </a:rPr>
              <a:t>Shortcomings / Cheats</a:t>
            </a:r>
          </a:p>
          <a:p>
            <a:pPr marL="342900" indent="-342900">
              <a:buFont typeface="+mj-lt"/>
              <a:buAutoNum type="arabicPeriod"/>
            </a:pPr>
            <a:r>
              <a:rPr lang="en-US" sz="1600" b="1" spc="-1" dirty="0">
                <a:solidFill>
                  <a:srgbClr val="0098A1"/>
                </a:solidFill>
              </a:rPr>
              <a:t>Next Steps</a:t>
            </a:r>
          </a:p>
          <a:p>
            <a:pPr marL="342900" indent="-342900">
              <a:buFont typeface="+mj-lt"/>
              <a:buAutoNum type="arabicPeriod"/>
            </a:pPr>
            <a:r>
              <a:rPr lang="en-US" sz="1600" b="1" spc="-1" dirty="0">
                <a:solidFill>
                  <a:srgbClr val="0098A1"/>
                </a:solidFill>
              </a:rPr>
              <a:t>Examples</a:t>
            </a:r>
          </a:p>
          <a:p>
            <a:pPr marL="342900" indent="-342900">
              <a:buFont typeface="+mj-lt"/>
              <a:buAutoNum type="arabicPeriod"/>
            </a:pPr>
            <a:r>
              <a:rPr lang="en-US" sz="1600" b="1" spc="-1" dirty="0">
                <a:solidFill>
                  <a:srgbClr val="0098A1"/>
                </a:solidFill>
              </a:rPr>
              <a:t>References</a:t>
            </a:r>
            <a:endParaRPr lang="en-US" sz="1600" spc="-1" dirty="0">
              <a:solidFill>
                <a:srgbClr val="0098A1"/>
              </a:solidFill>
            </a:endParaRPr>
          </a:p>
          <a:p>
            <a:endParaRPr lang="en-US" sz="1600" spc="-1" dirty="0">
              <a:solidFill>
                <a:srgbClr val="0098A1"/>
              </a:solidFill>
            </a:endParaRPr>
          </a:p>
          <a:p>
            <a:endParaRPr lang="en-US" sz="1600" spc="-1" dirty="0">
              <a:solidFill>
                <a:srgbClr val="0098A1"/>
              </a:solidFill>
            </a:endParaRPr>
          </a:p>
          <a:p>
            <a:endParaRPr lang="en-US" sz="1600" spc="-1" dirty="0">
              <a:solidFill>
                <a:srgbClr val="0098A1"/>
              </a:solidFill>
            </a:endParaRPr>
          </a:p>
          <a:p>
            <a:endParaRPr lang="en-US" sz="1600" spc="-1" dirty="0">
              <a:solidFill>
                <a:srgbClr val="0098A1"/>
              </a:solidFill>
            </a:endParaRPr>
          </a:p>
          <a:p>
            <a:pPr marL="0" indent="0">
              <a:buNone/>
            </a:pPr>
            <a:endParaRPr lang="en-US" sz="1600" spc="-1" dirty="0">
              <a:solidFill>
                <a:srgbClr val="0098A1"/>
              </a:solidFill>
            </a:endParaRPr>
          </a:p>
          <a:p>
            <a:endParaRPr lang="en-US" sz="1600" spc="-1" dirty="0">
              <a:solidFill>
                <a:srgbClr val="0098A1"/>
              </a:solidFill>
            </a:endParaRPr>
          </a:p>
          <a:p>
            <a:endParaRPr lang="en-US" dirty="0"/>
          </a:p>
        </p:txBody>
      </p:sp>
    </p:spTree>
    <p:extLst>
      <p:ext uri="{BB962C8B-B14F-4D97-AF65-F5344CB8AC3E}">
        <p14:creationId xmlns:p14="http://schemas.microsoft.com/office/powerpoint/2010/main" val="3953733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20</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4" name="CustomShape 2">
            <a:extLst>
              <a:ext uri="{FF2B5EF4-FFF2-40B4-BE49-F238E27FC236}">
                <a16:creationId xmlns:a16="http://schemas.microsoft.com/office/drawing/2014/main" id="{3810E5C2-E654-6A4D-B7E7-8FDE0341184A}"/>
              </a:ext>
            </a:extLst>
          </p:cNvPr>
          <p:cNvSpPr/>
          <p:nvPr/>
        </p:nvSpPr>
        <p:spPr>
          <a:xfrm>
            <a:off x="375840" y="814689"/>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GB" sz="2200" b="1" spc="-1" dirty="0">
                <a:solidFill>
                  <a:srgbClr val="EF181E"/>
                </a:solidFill>
                <a:latin typeface="Arial"/>
                <a:ea typeface="DejaVu Sans"/>
              </a:rPr>
              <a:t>References</a:t>
            </a:r>
            <a:endParaRPr lang="en-GB" sz="2200" b="0" strike="noStrike" spc="-1" dirty="0">
              <a:latin typeface="Arial"/>
            </a:endParaRPr>
          </a:p>
        </p:txBody>
      </p:sp>
      <p:sp>
        <p:nvSpPr>
          <p:cNvPr id="2" name="Rectangle 1">
            <a:extLst>
              <a:ext uri="{FF2B5EF4-FFF2-40B4-BE49-F238E27FC236}">
                <a16:creationId xmlns:a16="http://schemas.microsoft.com/office/drawing/2014/main" id="{46C90519-01BD-FC40-80D2-7791AC76650F}"/>
              </a:ext>
            </a:extLst>
          </p:cNvPr>
          <p:cNvSpPr/>
          <p:nvPr/>
        </p:nvSpPr>
        <p:spPr>
          <a:xfrm>
            <a:off x="375839" y="1401582"/>
            <a:ext cx="8345879" cy="4524315"/>
          </a:xfrm>
          <a:prstGeom prst="rect">
            <a:avLst/>
          </a:prstGeom>
        </p:spPr>
        <p:txBody>
          <a:bodyPr wrap="square">
            <a:spAutoFit/>
          </a:bodyPr>
          <a:lstStyle/>
          <a:p>
            <a:r>
              <a:rPr lang="en-US" dirty="0">
                <a:hlinkClick r:id="rId2"/>
              </a:rPr>
              <a:t>https://towardsdatascience.com/skip-gram-nlp-context-words-prediction-algorithm-5bbf34f84e0c</a:t>
            </a:r>
            <a:endParaRPr lang="en-US" dirty="0"/>
          </a:p>
          <a:p>
            <a:endParaRPr lang="en-US" dirty="0"/>
          </a:p>
          <a:p>
            <a:r>
              <a:rPr lang="en-US" dirty="0">
                <a:hlinkClick r:id="rId3"/>
              </a:rPr>
              <a:t>https://kavita-ganesan.com/comparison-between-cbow-skipgram-subword/#.XvHfR5P7RDU</a:t>
            </a:r>
            <a:endParaRPr lang="en-US" dirty="0"/>
          </a:p>
          <a:p>
            <a:endParaRPr lang="en-US" dirty="0"/>
          </a:p>
          <a:p>
            <a:r>
              <a:rPr lang="en-US" dirty="0">
                <a:hlinkClick r:id="rId4"/>
              </a:rPr>
              <a:t>https://stackabuse.com/python-for-nlp-working-with-facebook-fasttext-library/</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CO" dirty="0"/>
          </a:p>
        </p:txBody>
      </p:sp>
    </p:spTree>
    <p:extLst>
      <p:ext uri="{BB962C8B-B14F-4D97-AF65-F5344CB8AC3E}">
        <p14:creationId xmlns:p14="http://schemas.microsoft.com/office/powerpoint/2010/main" val="36492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3</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4F3835CE-B9AA-9048-8964-D9046F6A0D8F}"/>
              </a:ext>
            </a:extLst>
          </p:cNvPr>
          <p:cNvSpPr/>
          <p:nvPr/>
        </p:nvSpPr>
        <p:spPr>
          <a:xfrm>
            <a:off x="4089721" y="927019"/>
            <a:ext cx="964559" cy="430887"/>
          </a:xfrm>
          <a:prstGeom prst="rect">
            <a:avLst/>
          </a:prstGeom>
        </p:spPr>
        <p:txBody>
          <a:bodyPr wrap="none">
            <a:spAutoFit/>
          </a:bodyPr>
          <a:lstStyle/>
          <a:p>
            <a:pPr algn="ctr">
              <a:spcBef>
                <a:spcPts val="660"/>
              </a:spcBef>
            </a:pPr>
            <a:r>
              <a:rPr lang="en-US" sz="2200" b="1" spc="-1" dirty="0">
                <a:solidFill>
                  <a:srgbClr val="EF181E"/>
                </a:solidFill>
                <a:latin typeface="Arial"/>
              </a:rPr>
              <a:t>Tasks</a:t>
            </a:r>
            <a:endParaRPr lang="en-CO" sz="2200" b="1" spc="-1" dirty="0">
              <a:solidFill>
                <a:srgbClr val="EF181E"/>
              </a:solidFill>
              <a:latin typeface="Arial"/>
            </a:endParaRPr>
          </a:p>
        </p:txBody>
      </p:sp>
      <p:sp>
        <p:nvSpPr>
          <p:cNvPr id="3" name="TextBox 2">
            <a:extLst>
              <a:ext uri="{FF2B5EF4-FFF2-40B4-BE49-F238E27FC236}">
                <a16:creationId xmlns:a16="http://schemas.microsoft.com/office/drawing/2014/main" id="{B9C335A1-7BF8-41D1-B442-B792D78BA297}"/>
              </a:ext>
            </a:extLst>
          </p:cNvPr>
          <p:cNvSpPr txBox="1"/>
          <p:nvPr/>
        </p:nvSpPr>
        <p:spPr>
          <a:xfrm>
            <a:off x="338664" y="1997839"/>
            <a:ext cx="8466671" cy="3077702"/>
          </a:xfrm>
          <a:prstGeom prst="rect">
            <a:avLst/>
          </a:prstGeom>
          <a:noFill/>
        </p:spPr>
        <p:txBody>
          <a:bodyPr wrap="square" rtlCol="0">
            <a:spAutoFit/>
          </a:bodyPr>
          <a:lstStyle/>
          <a:p>
            <a:pPr algn="just">
              <a:lnSpc>
                <a:spcPct val="150000"/>
              </a:lnSpc>
              <a:spcBef>
                <a:spcPts val="1000"/>
              </a:spcBef>
            </a:pPr>
            <a:r>
              <a:rPr lang="en-US" dirty="0"/>
              <a:t>In the paper “Enriching Word vectors with </a:t>
            </a:r>
            <a:r>
              <a:rPr lang="en-US" dirty="0" err="1"/>
              <a:t>subword</a:t>
            </a:r>
            <a:r>
              <a:rPr lang="en-US" dirty="0"/>
              <a:t> information” presented by Piotr Bojanowski , Edouard Grave , Armand </a:t>
            </a:r>
            <a:r>
              <a:rPr lang="en-US" dirty="0" err="1"/>
              <a:t>Joulin</a:t>
            </a:r>
            <a:r>
              <a:rPr lang="en-US" dirty="0"/>
              <a:t> and Tomas </a:t>
            </a:r>
            <a:r>
              <a:rPr lang="en-US" dirty="0" err="1"/>
              <a:t>Mikolov</a:t>
            </a:r>
            <a:r>
              <a:rPr lang="en-US" dirty="0"/>
              <a:t> publish on 2017, propose a new approach based on the </a:t>
            </a:r>
            <a:r>
              <a:rPr lang="en-US" dirty="0" err="1"/>
              <a:t>skipgram</a:t>
            </a:r>
            <a:r>
              <a:rPr lang="en-US" dirty="0"/>
              <a:t> model, where each word is represented as a bag of character n-grams. A vector representation is associated to each character n-gram; words being represented as the sum of these representations. </a:t>
            </a:r>
          </a:p>
          <a:p>
            <a:pPr algn="just">
              <a:lnSpc>
                <a:spcPct val="150000"/>
              </a:lnSpc>
              <a:spcBef>
                <a:spcPts val="1000"/>
              </a:spcBef>
            </a:pPr>
            <a:endParaRPr lang="en-US" dirty="0"/>
          </a:p>
        </p:txBody>
      </p:sp>
    </p:spTree>
    <p:extLst>
      <p:ext uri="{BB962C8B-B14F-4D97-AF65-F5344CB8AC3E}">
        <p14:creationId xmlns:p14="http://schemas.microsoft.com/office/powerpoint/2010/main" val="1343202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4</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A898D070-DA9C-694C-A643-84E7053EFB42}"/>
              </a:ext>
            </a:extLst>
          </p:cNvPr>
          <p:cNvSpPr/>
          <p:nvPr/>
        </p:nvSpPr>
        <p:spPr>
          <a:xfrm>
            <a:off x="1356702" y="1035553"/>
            <a:ext cx="6430607" cy="430887"/>
          </a:xfrm>
          <a:prstGeom prst="rect">
            <a:avLst/>
          </a:prstGeom>
        </p:spPr>
        <p:txBody>
          <a:bodyPr wrap="none">
            <a:spAutoFit/>
          </a:bodyPr>
          <a:lstStyle/>
          <a:p>
            <a:pPr algn="ctr">
              <a:spcBef>
                <a:spcPts val="660"/>
              </a:spcBef>
            </a:pPr>
            <a:r>
              <a:rPr lang="en-US" sz="2200" b="1" spc="-1" dirty="0">
                <a:solidFill>
                  <a:srgbClr val="EF181E"/>
                </a:solidFill>
                <a:latin typeface="Arial"/>
              </a:rPr>
              <a:t>Background (Neural Probabilistic Model, 2003)</a:t>
            </a:r>
            <a:endParaRPr lang="en-CO" sz="2200" b="1" spc="-1" dirty="0">
              <a:solidFill>
                <a:srgbClr val="EF181E"/>
              </a:solidFill>
              <a:latin typeface="Arial"/>
            </a:endParaRPr>
          </a:p>
        </p:txBody>
      </p:sp>
      <p:sp>
        <p:nvSpPr>
          <p:cNvPr id="7" name="TextBox 6">
            <a:extLst>
              <a:ext uri="{FF2B5EF4-FFF2-40B4-BE49-F238E27FC236}">
                <a16:creationId xmlns:a16="http://schemas.microsoft.com/office/drawing/2014/main" id="{78A0EA90-EDED-4D14-A2DC-5A8023193046}"/>
              </a:ext>
            </a:extLst>
          </p:cNvPr>
          <p:cNvSpPr txBox="1"/>
          <p:nvPr/>
        </p:nvSpPr>
        <p:spPr>
          <a:xfrm>
            <a:off x="870155" y="6251117"/>
            <a:ext cx="8614611" cy="261610"/>
          </a:xfrm>
          <a:prstGeom prst="rect">
            <a:avLst/>
          </a:prstGeom>
          <a:noFill/>
        </p:spPr>
        <p:txBody>
          <a:bodyPr wrap="square" rtlCol="0">
            <a:spAutoFit/>
          </a:bodyPr>
          <a:lstStyle/>
          <a:p>
            <a:pPr algn="l"/>
            <a:r>
              <a:rPr lang="en-US" sz="1050" b="0" i="0" u="none" strike="noStrike" baseline="0" dirty="0" err="1">
                <a:solidFill>
                  <a:srgbClr val="FF0000"/>
                </a:solidFill>
                <a:latin typeface="ArialNarrow"/>
              </a:rPr>
              <a:t>Bengio</a:t>
            </a:r>
            <a:r>
              <a:rPr lang="en-US" sz="1050" b="0" i="0" u="none" strike="noStrike" baseline="0" dirty="0">
                <a:solidFill>
                  <a:srgbClr val="FF0000"/>
                </a:solidFill>
                <a:latin typeface="ArialNarrow"/>
              </a:rPr>
              <a:t> et al., A Neural Probabilistic Language Model: http://www.jmlr.org/papers/volume3/bengio03a/bengio03a.pdf</a:t>
            </a:r>
            <a:endParaRPr lang="en-US" sz="1050" dirty="0">
              <a:solidFill>
                <a:srgbClr val="FF0000"/>
              </a:solidFill>
            </a:endParaRPr>
          </a:p>
        </p:txBody>
      </p:sp>
      <p:pic>
        <p:nvPicPr>
          <p:cNvPr id="8" name="Picture 7">
            <a:extLst>
              <a:ext uri="{FF2B5EF4-FFF2-40B4-BE49-F238E27FC236}">
                <a16:creationId xmlns:a16="http://schemas.microsoft.com/office/drawing/2014/main" id="{9079CE34-56BB-402F-A981-95D7947149FA}"/>
              </a:ext>
            </a:extLst>
          </p:cNvPr>
          <p:cNvPicPr>
            <a:picLocks noChangeAspect="1"/>
          </p:cNvPicPr>
          <p:nvPr/>
        </p:nvPicPr>
        <p:blipFill>
          <a:blip r:embed="rId3"/>
          <a:stretch>
            <a:fillRect/>
          </a:stretch>
        </p:blipFill>
        <p:spPr>
          <a:xfrm>
            <a:off x="1854577" y="1494553"/>
            <a:ext cx="5434846" cy="4563386"/>
          </a:xfrm>
          <a:prstGeom prst="rect">
            <a:avLst/>
          </a:prstGeom>
        </p:spPr>
      </p:pic>
    </p:spTree>
    <p:extLst>
      <p:ext uri="{BB962C8B-B14F-4D97-AF65-F5344CB8AC3E}">
        <p14:creationId xmlns:p14="http://schemas.microsoft.com/office/powerpoint/2010/main" val="3496736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5</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A898D070-DA9C-694C-A643-84E7053EFB42}"/>
              </a:ext>
            </a:extLst>
          </p:cNvPr>
          <p:cNvSpPr/>
          <p:nvPr/>
        </p:nvSpPr>
        <p:spPr>
          <a:xfrm>
            <a:off x="1513905" y="1005643"/>
            <a:ext cx="6116187" cy="430887"/>
          </a:xfrm>
          <a:prstGeom prst="rect">
            <a:avLst/>
          </a:prstGeom>
        </p:spPr>
        <p:txBody>
          <a:bodyPr wrap="square">
            <a:spAutoFit/>
          </a:bodyPr>
          <a:lstStyle/>
          <a:p>
            <a:pPr algn="ctr">
              <a:spcBef>
                <a:spcPts val="660"/>
              </a:spcBef>
            </a:pPr>
            <a:r>
              <a:rPr lang="en-US" sz="2200" b="1" spc="-1" dirty="0">
                <a:solidFill>
                  <a:srgbClr val="EF181E"/>
                </a:solidFill>
                <a:latin typeface="Arial"/>
              </a:rPr>
              <a:t>Background (Word2Vec, 2013) - CBOW</a:t>
            </a:r>
            <a:endParaRPr lang="en-CO" sz="2200" b="1" spc="-1" dirty="0">
              <a:solidFill>
                <a:srgbClr val="EF181E"/>
              </a:solidFill>
              <a:latin typeface="Arial"/>
            </a:endParaRPr>
          </a:p>
        </p:txBody>
      </p:sp>
      <p:sp>
        <p:nvSpPr>
          <p:cNvPr id="7" name="TextBox 6">
            <a:extLst>
              <a:ext uri="{FF2B5EF4-FFF2-40B4-BE49-F238E27FC236}">
                <a16:creationId xmlns:a16="http://schemas.microsoft.com/office/drawing/2014/main" id="{78A0EA90-EDED-4D14-A2DC-5A8023193046}"/>
              </a:ext>
            </a:extLst>
          </p:cNvPr>
          <p:cNvSpPr txBox="1"/>
          <p:nvPr/>
        </p:nvSpPr>
        <p:spPr>
          <a:xfrm>
            <a:off x="264694" y="6279230"/>
            <a:ext cx="8614611" cy="261610"/>
          </a:xfrm>
          <a:prstGeom prst="rect">
            <a:avLst/>
          </a:prstGeom>
          <a:noFill/>
        </p:spPr>
        <p:txBody>
          <a:bodyPr wrap="square" rtlCol="0">
            <a:spAutoFit/>
          </a:bodyPr>
          <a:lstStyle/>
          <a:p>
            <a:pPr algn="l"/>
            <a:r>
              <a:rPr lang="en-US" sz="1050" b="0" i="0" u="none" strike="noStrike" baseline="0" dirty="0" err="1">
                <a:solidFill>
                  <a:srgbClr val="FF0000"/>
                </a:solidFill>
                <a:latin typeface="ArialNarrow"/>
              </a:rPr>
              <a:t>Mikolov</a:t>
            </a:r>
            <a:r>
              <a:rPr lang="en-US" sz="1050" b="0" i="0" u="none" strike="noStrike" baseline="0" dirty="0">
                <a:solidFill>
                  <a:srgbClr val="FF0000"/>
                </a:solidFill>
                <a:latin typeface="ArialNarrow"/>
              </a:rPr>
              <a:t> et al., Word2Vec: Efficient Estimation of Word Representations in Vector Space: https://arxiv.org/pdf/1301.3781.pdf</a:t>
            </a:r>
            <a:endParaRPr lang="en-US" sz="1050" dirty="0">
              <a:solidFill>
                <a:srgbClr val="FF0000"/>
              </a:solidFill>
            </a:endParaRPr>
          </a:p>
        </p:txBody>
      </p:sp>
      <p:pic>
        <p:nvPicPr>
          <p:cNvPr id="4" name="Picture 3">
            <a:extLst>
              <a:ext uri="{FF2B5EF4-FFF2-40B4-BE49-F238E27FC236}">
                <a16:creationId xmlns:a16="http://schemas.microsoft.com/office/drawing/2014/main" id="{69C30D97-9A2C-4046-9C44-29177467BE08}"/>
              </a:ext>
            </a:extLst>
          </p:cNvPr>
          <p:cNvPicPr>
            <a:picLocks noChangeAspect="1"/>
          </p:cNvPicPr>
          <p:nvPr/>
        </p:nvPicPr>
        <p:blipFill>
          <a:blip r:embed="rId3"/>
          <a:stretch>
            <a:fillRect/>
          </a:stretch>
        </p:blipFill>
        <p:spPr>
          <a:xfrm>
            <a:off x="2702690" y="1516973"/>
            <a:ext cx="3038828" cy="3503252"/>
          </a:xfrm>
          <a:prstGeom prst="rect">
            <a:avLst/>
          </a:prstGeom>
        </p:spPr>
      </p:pic>
      <p:pic>
        <p:nvPicPr>
          <p:cNvPr id="8" name="Picture 7">
            <a:extLst>
              <a:ext uri="{FF2B5EF4-FFF2-40B4-BE49-F238E27FC236}">
                <a16:creationId xmlns:a16="http://schemas.microsoft.com/office/drawing/2014/main" id="{3F0FBC75-15E7-427F-8BB8-C1BFC5AD630C}"/>
              </a:ext>
            </a:extLst>
          </p:cNvPr>
          <p:cNvPicPr>
            <a:picLocks noChangeAspect="1"/>
          </p:cNvPicPr>
          <p:nvPr/>
        </p:nvPicPr>
        <p:blipFill>
          <a:blip r:embed="rId4"/>
          <a:stretch>
            <a:fillRect/>
          </a:stretch>
        </p:blipFill>
        <p:spPr>
          <a:xfrm>
            <a:off x="3557288" y="5736396"/>
            <a:ext cx="251861" cy="195506"/>
          </a:xfrm>
          <a:prstGeom prst="rect">
            <a:avLst/>
          </a:prstGeom>
        </p:spPr>
      </p:pic>
      <p:sp>
        <p:nvSpPr>
          <p:cNvPr id="10" name="TextBox 9">
            <a:extLst>
              <a:ext uri="{FF2B5EF4-FFF2-40B4-BE49-F238E27FC236}">
                <a16:creationId xmlns:a16="http://schemas.microsoft.com/office/drawing/2014/main" id="{17305CC4-C7D4-4F2E-95C5-9C20BC933C06}"/>
              </a:ext>
            </a:extLst>
          </p:cNvPr>
          <p:cNvSpPr txBox="1"/>
          <p:nvPr/>
        </p:nvSpPr>
        <p:spPr>
          <a:xfrm>
            <a:off x="1370619" y="5237548"/>
            <a:ext cx="651140" cy="461665"/>
          </a:xfrm>
          <a:prstGeom prst="rect">
            <a:avLst/>
          </a:prstGeom>
          <a:noFill/>
        </p:spPr>
        <p:txBody>
          <a:bodyPr wrap="none" rtlCol="0">
            <a:spAutoFit/>
          </a:bodyPr>
          <a:lstStyle/>
          <a:p>
            <a:r>
              <a:rPr lang="en-US" sz="2400" dirty="0"/>
              <a:t>The</a:t>
            </a:r>
          </a:p>
        </p:txBody>
      </p:sp>
      <p:sp>
        <p:nvSpPr>
          <p:cNvPr id="12" name="TextBox 11">
            <a:extLst>
              <a:ext uri="{FF2B5EF4-FFF2-40B4-BE49-F238E27FC236}">
                <a16:creationId xmlns:a16="http://schemas.microsoft.com/office/drawing/2014/main" id="{6EA7F764-DA90-4E07-B2AD-35B409295A71}"/>
              </a:ext>
            </a:extLst>
          </p:cNvPr>
          <p:cNvSpPr txBox="1"/>
          <p:nvPr/>
        </p:nvSpPr>
        <p:spPr>
          <a:xfrm>
            <a:off x="2085708" y="5237548"/>
            <a:ext cx="1045927" cy="461665"/>
          </a:xfrm>
          <a:prstGeom prst="rect">
            <a:avLst/>
          </a:prstGeom>
          <a:noFill/>
        </p:spPr>
        <p:txBody>
          <a:bodyPr wrap="none" rtlCol="0">
            <a:spAutoFit/>
          </a:bodyPr>
          <a:lstStyle/>
          <a:p>
            <a:r>
              <a:rPr lang="en-US" sz="2400" dirty="0"/>
              <a:t>mighty</a:t>
            </a:r>
          </a:p>
        </p:txBody>
      </p:sp>
      <p:sp>
        <p:nvSpPr>
          <p:cNvPr id="14" name="TextBox 13">
            <a:extLst>
              <a:ext uri="{FF2B5EF4-FFF2-40B4-BE49-F238E27FC236}">
                <a16:creationId xmlns:a16="http://schemas.microsoft.com/office/drawing/2014/main" id="{29D3AFB2-71BE-4BC3-AB62-034F8525986E}"/>
              </a:ext>
            </a:extLst>
          </p:cNvPr>
          <p:cNvSpPr txBox="1"/>
          <p:nvPr/>
        </p:nvSpPr>
        <p:spPr>
          <a:xfrm>
            <a:off x="3195584" y="5237548"/>
            <a:ext cx="962571" cy="461665"/>
          </a:xfrm>
          <a:prstGeom prst="rect">
            <a:avLst/>
          </a:prstGeom>
          <a:noFill/>
        </p:spPr>
        <p:txBody>
          <a:bodyPr wrap="none" rtlCol="0">
            <a:spAutoFit/>
          </a:bodyPr>
          <a:lstStyle/>
          <a:p>
            <a:r>
              <a:rPr lang="en-US" sz="2400" dirty="0">
                <a:solidFill>
                  <a:srgbClr val="6D84B4"/>
                </a:solidFill>
              </a:rPr>
              <a:t>knight</a:t>
            </a:r>
          </a:p>
        </p:txBody>
      </p:sp>
      <p:sp>
        <p:nvSpPr>
          <p:cNvPr id="16" name="TextBox 15">
            <a:extLst>
              <a:ext uri="{FF2B5EF4-FFF2-40B4-BE49-F238E27FC236}">
                <a16:creationId xmlns:a16="http://schemas.microsoft.com/office/drawing/2014/main" id="{724597A0-5F0D-4C62-8142-1C4D73577337}"/>
              </a:ext>
            </a:extLst>
          </p:cNvPr>
          <p:cNvSpPr txBox="1"/>
          <p:nvPr/>
        </p:nvSpPr>
        <p:spPr>
          <a:xfrm>
            <a:off x="4222104" y="5237548"/>
            <a:ext cx="1242648" cy="461665"/>
          </a:xfrm>
          <a:prstGeom prst="rect">
            <a:avLst/>
          </a:prstGeom>
          <a:noFill/>
        </p:spPr>
        <p:txBody>
          <a:bodyPr wrap="none" rtlCol="0">
            <a:spAutoFit/>
          </a:bodyPr>
          <a:lstStyle/>
          <a:p>
            <a:r>
              <a:rPr lang="en-US" sz="2400" dirty="0"/>
              <a:t>Lancelot</a:t>
            </a:r>
          </a:p>
        </p:txBody>
      </p:sp>
      <p:sp>
        <p:nvSpPr>
          <p:cNvPr id="18" name="TextBox 17">
            <a:extLst>
              <a:ext uri="{FF2B5EF4-FFF2-40B4-BE49-F238E27FC236}">
                <a16:creationId xmlns:a16="http://schemas.microsoft.com/office/drawing/2014/main" id="{0C05CC24-4C69-4FB5-85D6-20193295BBE3}"/>
              </a:ext>
            </a:extLst>
          </p:cNvPr>
          <p:cNvSpPr txBox="1"/>
          <p:nvPr/>
        </p:nvSpPr>
        <p:spPr>
          <a:xfrm>
            <a:off x="5528701" y="5237548"/>
            <a:ext cx="1002903" cy="461665"/>
          </a:xfrm>
          <a:prstGeom prst="rect">
            <a:avLst/>
          </a:prstGeom>
          <a:noFill/>
        </p:spPr>
        <p:txBody>
          <a:bodyPr wrap="none" rtlCol="0">
            <a:spAutoFit/>
          </a:bodyPr>
          <a:lstStyle/>
          <a:p>
            <a:r>
              <a:rPr lang="en-US" sz="2400" dirty="0"/>
              <a:t>fought</a:t>
            </a:r>
          </a:p>
        </p:txBody>
      </p:sp>
      <p:sp>
        <p:nvSpPr>
          <p:cNvPr id="20" name="TextBox 19">
            <a:extLst>
              <a:ext uri="{FF2B5EF4-FFF2-40B4-BE49-F238E27FC236}">
                <a16:creationId xmlns:a16="http://schemas.microsoft.com/office/drawing/2014/main" id="{ECBD03D8-AF44-430F-BAA4-70248B0EF27B}"/>
              </a:ext>
            </a:extLst>
          </p:cNvPr>
          <p:cNvSpPr txBox="1"/>
          <p:nvPr/>
        </p:nvSpPr>
        <p:spPr>
          <a:xfrm>
            <a:off x="6595555" y="5237548"/>
            <a:ext cx="1147878" cy="461665"/>
          </a:xfrm>
          <a:prstGeom prst="rect">
            <a:avLst/>
          </a:prstGeom>
          <a:noFill/>
        </p:spPr>
        <p:txBody>
          <a:bodyPr wrap="none" rtlCol="0">
            <a:spAutoFit/>
          </a:bodyPr>
          <a:lstStyle/>
          <a:p>
            <a:r>
              <a:rPr lang="en-US" sz="2400" dirty="0"/>
              <a:t>bravely.</a:t>
            </a:r>
          </a:p>
        </p:txBody>
      </p:sp>
      <p:cxnSp>
        <p:nvCxnSpPr>
          <p:cNvPr id="22" name="Curved Connector 27">
            <a:extLst>
              <a:ext uri="{FF2B5EF4-FFF2-40B4-BE49-F238E27FC236}">
                <a16:creationId xmlns:a16="http://schemas.microsoft.com/office/drawing/2014/main" id="{0E6240A0-2193-48F6-A4E8-A32115722DB3}"/>
              </a:ext>
            </a:extLst>
          </p:cNvPr>
          <p:cNvCxnSpPr>
            <a:cxnSpLocks/>
            <a:stCxn id="10" idx="0"/>
            <a:endCxn id="14" idx="0"/>
          </p:cNvCxnSpPr>
          <p:nvPr/>
        </p:nvCxnSpPr>
        <p:spPr>
          <a:xfrm rot="5400000" flipH="1" flipV="1">
            <a:off x="2686529" y="4247208"/>
            <a:ext cx="12700" cy="1980681"/>
          </a:xfrm>
          <a:prstGeom prst="curvedConnector3">
            <a:avLst>
              <a:gd name="adj1" fmla="val 1800000"/>
            </a:avLst>
          </a:prstGeom>
          <a:ln w="12700">
            <a:solidFill>
              <a:srgbClr val="6D84B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8">
            <a:extLst>
              <a:ext uri="{FF2B5EF4-FFF2-40B4-BE49-F238E27FC236}">
                <a16:creationId xmlns:a16="http://schemas.microsoft.com/office/drawing/2014/main" id="{06538F7F-73D1-41C8-9B54-19E185E3A29C}"/>
              </a:ext>
            </a:extLst>
          </p:cNvPr>
          <p:cNvCxnSpPr>
            <a:cxnSpLocks/>
            <a:stCxn id="12" idx="0"/>
            <a:endCxn id="14" idx="0"/>
          </p:cNvCxnSpPr>
          <p:nvPr/>
        </p:nvCxnSpPr>
        <p:spPr>
          <a:xfrm rot="5400000" flipH="1" flipV="1">
            <a:off x="3142771" y="4703449"/>
            <a:ext cx="12700" cy="1068198"/>
          </a:xfrm>
          <a:prstGeom prst="curvedConnector3">
            <a:avLst>
              <a:gd name="adj1" fmla="val 1800000"/>
            </a:avLst>
          </a:prstGeom>
          <a:ln w="12700">
            <a:solidFill>
              <a:srgbClr val="6D84B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9">
            <a:extLst>
              <a:ext uri="{FF2B5EF4-FFF2-40B4-BE49-F238E27FC236}">
                <a16:creationId xmlns:a16="http://schemas.microsoft.com/office/drawing/2014/main" id="{D6676576-5465-49B8-88A9-B3D63A7A7337}"/>
              </a:ext>
            </a:extLst>
          </p:cNvPr>
          <p:cNvCxnSpPr>
            <a:cxnSpLocks/>
            <a:stCxn id="16" idx="0"/>
            <a:endCxn id="14" idx="0"/>
          </p:cNvCxnSpPr>
          <p:nvPr/>
        </p:nvCxnSpPr>
        <p:spPr>
          <a:xfrm rot="16200000" flipV="1">
            <a:off x="4260149" y="4654269"/>
            <a:ext cx="12700" cy="1166558"/>
          </a:xfrm>
          <a:prstGeom prst="curvedConnector3">
            <a:avLst>
              <a:gd name="adj1" fmla="val 1800000"/>
            </a:avLst>
          </a:prstGeom>
          <a:ln w="12700">
            <a:solidFill>
              <a:srgbClr val="6D84B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30">
            <a:extLst>
              <a:ext uri="{FF2B5EF4-FFF2-40B4-BE49-F238E27FC236}">
                <a16:creationId xmlns:a16="http://schemas.microsoft.com/office/drawing/2014/main" id="{DEE80D01-36CE-4ABE-B1E3-CEFB862FFF58}"/>
              </a:ext>
            </a:extLst>
          </p:cNvPr>
          <p:cNvCxnSpPr>
            <a:cxnSpLocks/>
            <a:stCxn id="18" idx="0"/>
            <a:endCxn id="14" idx="0"/>
          </p:cNvCxnSpPr>
          <p:nvPr/>
        </p:nvCxnSpPr>
        <p:spPr>
          <a:xfrm rot="16200000" flipV="1">
            <a:off x="4853512" y="4060906"/>
            <a:ext cx="12700" cy="2353283"/>
          </a:xfrm>
          <a:prstGeom prst="curvedConnector3">
            <a:avLst>
              <a:gd name="adj1" fmla="val 1800000"/>
            </a:avLst>
          </a:prstGeom>
          <a:ln w="12700">
            <a:solidFill>
              <a:srgbClr val="6D84B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31">
            <a:extLst>
              <a:ext uri="{FF2B5EF4-FFF2-40B4-BE49-F238E27FC236}">
                <a16:creationId xmlns:a16="http://schemas.microsoft.com/office/drawing/2014/main" id="{BC27F54A-3E8F-452D-A222-D6BBF72E82C1}"/>
              </a:ext>
            </a:extLst>
          </p:cNvPr>
          <p:cNvCxnSpPr>
            <a:cxnSpLocks/>
            <a:stCxn id="20" idx="0"/>
            <a:endCxn id="14" idx="0"/>
          </p:cNvCxnSpPr>
          <p:nvPr/>
        </p:nvCxnSpPr>
        <p:spPr>
          <a:xfrm rot="16200000" flipV="1">
            <a:off x="5423182" y="3491236"/>
            <a:ext cx="12700" cy="3492624"/>
          </a:xfrm>
          <a:prstGeom prst="curvedConnector3">
            <a:avLst>
              <a:gd name="adj1" fmla="val 1800000"/>
            </a:avLst>
          </a:prstGeom>
          <a:ln w="12700">
            <a:solidFill>
              <a:srgbClr val="6D84B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52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6</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7" name="TextBox 6">
            <a:extLst>
              <a:ext uri="{FF2B5EF4-FFF2-40B4-BE49-F238E27FC236}">
                <a16:creationId xmlns:a16="http://schemas.microsoft.com/office/drawing/2014/main" id="{78A0EA90-EDED-4D14-A2DC-5A8023193046}"/>
              </a:ext>
            </a:extLst>
          </p:cNvPr>
          <p:cNvSpPr txBox="1"/>
          <p:nvPr/>
        </p:nvSpPr>
        <p:spPr>
          <a:xfrm>
            <a:off x="264694" y="6279230"/>
            <a:ext cx="8614611" cy="261610"/>
          </a:xfrm>
          <a:prstGeom prst="rect">
            <a:avLst/>
          </a:prstGeom>
          <a:noFill/>
        </p:spPr>
        <p:txBody>
          <a:bodyPr wrap="square" rtlCol="0">
            <a:spAutoFit/>
          </a:bodyPr>
          <a:lstStyle/>
          <a:p>
            <a:pPr algn="l"/>
            <a:r>
              <a:rPr lang="en-US" sz="1050" b="0" i="0" u="none" strike="noStrike" baseline="0" dirty="0" err="1">
                <a:solidFill>
                  <a:srgbClr val="FF0000"/>
                </a:solidFill>
                <a:latin typeface="ArialNarrow"/>
              </a:rPr>
              <a:t>Mikolov</a:t>
            </a:r>
            <a:r>
              <a:rPr lang="en-US" sz="1050" b="0" i="0" u="none" strike="noStrike" baseline="0" dirty="0">
                <a:solidFill>
                  <a:srgbClr val="FF0000"/>
                </a:solidFill>
                <a:latin typeface="ArialNarrow"/>
              </a:rPr>
              <a:t> et al., Word2Vec: Efficient Estimation of Word Representations in Vector Space: https://arxiv.org/pdf/1301.3781.pdf</a:t>
            </a:r>
            <a:endParaRPr lang="en-US" sz="1050" dirty="0">
              <a:solidFill>
                <a:srgbClr val="FF0000"/>
              </a:solidFill>
            </a:endParaRPr>
          </a:p>
        </p:txBody>
      </p:sp>
      <p:pic>
        <p:nvPicPr>
          <p:cNvPr id="8" name="Picture 7">
            <a:extLst>
              <a:ext uri="{FF2B5EF4-FFF2-40B4-BE49-F238E27FC236}">
                <a16:creationId xmlns:a16="http://schemas.microsoft.com/office/drawing/2014/main" id="{3A385689-403D-1441-A132-B3F914884765}"/>
              </a:ext>
            </a:extLst>
          </p:cNvPr>
          <p:cNvPicPr>
            <a:picLocks noChangeAspect="1"/>
          </p:cNvPicPr>
          <p:nvPr/>
        </p:nvPicPr>
        <p:blipFill>
          <a:blip r:embed="rId3"/>
          <a:stretch>
            <a:fillRect/>
          </a:stretch>
        </p:blipFill>
        <p:spPr>
          <a:xfrm>
            <a:off x="3507993" y="6040190"/>
            <a:ext cx="251861" cy="195506"/>
          </a:xfrm>
          <a:prstGeom prst="rect">
            <a:avLst/>
          </a:prstGeom>
        </p:spPr>
      </p:pic>
      <p:sp>
        <p:nvSpPr>
          <p:cNvPr id="9" name="TextBox 8">
            <a:extLst>
              <a:ext uri="{FF2B5EF4-FFF2-40B4-BE49-F238E27FC236}">
                <a16:creationId xmlns:a16="http://schemas.microsoft.com/office/drawing/2014/main" id="{4AE55DEA-9590-B44F-B6B3-7382F8E3B006}"/>
              </a:ext>
            </a:extLst>
          </p:cNvPr>
          <p:cNvSpPr txBox="1"/>
          <p:nvPr/>
        </p:nvSpPr>
        <p:spPr>
          <a:xfrm>
            <a:off x="1321324" y="5541342"/>
            <a:ext cx="651140" cy="461665"/>
          </a:xfrm>
          <a:prstGeom prst="rect">
            <a:avLst/>
          </a:prstGeom>
          <a:noFill/>
        </p:spPr>
        <p:txBody>
          <a:bodyPr wrap="none" rtlCol="0">
            <a:spAutoFit/>
          </a:bodyPr>
          <a:lstStyle/>
          <a:p>
            <a:r>
              <a:rPr lang="en-US" sz="2400" dirty="0"/>
              <a:t>The</a:t>
            </a:r>
          </a:p>
        </p:txBody>
      </p:sp>
      <p:sp>
        <p:nvSpPr>
          <p:cNvPr id="10" name="TextBox 9">
            <a:extLst>
              <a:ext uri="{FF2B5EF4-FFF2-40B4-BE49-F238E27FC236}">
                <a16:creationId xmlns:a16="http://schemas.microsoft.com/office/drawing/2014/main" id="{D269BEC2-F8C4-274B-BF4E-14A595E8833B}"/>
              </a:ext>
            </a:extLst>
          </p:cNvPr>
          <p:cNvSpPr txBox="1"/>
          <p:nvPr/>
        </p:nvSpPr>
        <p:spPr>
          <a:xfrm>
            <a:off x="2036413" y="5541342"/>
            <a:ext cx="1045927" cy="461665"/>
          </a:xfrm>
          <a:prstGeom prst="rect">
            <a:avLst/>
          </a:prstGeom>
          <a:noFill/>
        </p:spPr>
        <p:txBody>
          <a:bodyPr wrap="none" rtlCol="0">
            <a:spAutoFit/>
          </a:bodyPr>
          <a:lstStyle/>
          <a:p>
            <a:r>
              <a:rPr lang="en-US" sz="2400" dirty="0"/>
              <a:t>mighty</a:t>
            </a:r>
          </a:p>
        </p:txBody>
      </p:sp>
      <p:sp>
        <p:nvSpPr>
          <p:cNvPr id="11" name="TextBox 10">
            <a:extLst>
              <a:ext uri="{FF2B5EF4-FFF2-40B4-BE49-F238E27FC236}">
                <a16:creationId xmlns:a16="http://schemas.microsoft.com/office/drawing/2014/main" id="{CB5D74AE-A888-3C4D-9856-0E3097A62D1F}"/>
              </a:ext>
            </a:extLst>
          </p:cNvPr>
          <p:cNvSpPr txBox="1"/>
          <p:nvPr/>
        </p:nvSpPr>
        <p:spPr>
          <a:xfrm>
            <a:off x="3146289" y="5541342"/>
            <a:ext cx="962571" cy="461665"/>
          </a:xfrm>
          <a:prstGeom prst="rect">
            <a:avLst/>
          </a:prstGeom>
          <a:noFill/>
        </p:spPr>
        <p:txBody>
          <a:bodyPr wrap="none" rtlCol="0">
            <a:spAutoFit/>
          </a:bodyPr>
          <a:lstStyle/>
          <a:p>
            <a:r>
              <a:rPr lang="en-US" sz="2400" dirty="0">
                <a:solidFill>
                  <a:srgbClr val="6D84B4"/>
                </a:solidFill>
              </a:rPr>
              <a:t>knight</a:t>
            </a:r>
          </a:p>
        </p:txBody>
      </p:sp>
      <p:sp>
        <p:nvSpPr>
          <p:cNvPr id="12" name="TextBox 11">
            <a:extLst>
              <a:ext uri="{FF2B5EF4-FFF2-40B4-BE49-F238E27FC236}">
                <a16:creationId xmlns:a16="http://schemas.microsoft.com/office/drawing/2014/main" id="{24DB65D4-0908-3349-9E48-6A8D56581CC1}"/>
              </a:ext>
            </a:extLst>
          </p:cNvPr>
          <p:cNvSpPr txBox="1"/>
          <p:nvPr/>
        </p:nvSpPr>
        <p:spPr>
          <a:xfrm>
            <a:off x="4172809" y="5541342"/>
            <a:ext cx="1242648" cy="461665"/>
          </a:xfrm>
          <a:prstGeom prst="rect">
            <a:avLst/>
          </a:prstGeom>
          <a:noFill/>
        </p:spPr>
        <p:txBody>
          <a:bodyPr wrap="none" rtlCol="0">
            <a:spAutoFit/>
          </a:bodyPr>
          <a:lstStyle/>
          <a:p>
            <a:r>
              <a:rPr lang="en-US" sz="2400" dirty="0"/>
              <a:t>Lancelot</a:t>
            </a:r>
          </a:p>
        </p:txBody>
      </p:sp>
      <p:sp>
        <p:nvSpPr>
          <p:cNvPr id="13" name="TextBox 12">
            <a:extLst>
              <a:ext uri="{FF2B5EF4-FFF2-40B4-BE49-F238E27FC236}">
                <a16:creationId xmlns:a16="http://schemas.microsoft.com/office/drawing/2014/main" id="{7CF69130-9EB8-8541-9C4F-0D25DDEB86A2}"/>
              </a:ext>
            </a:extLst>
          </p:cNvPr>
          <p:cNvSpPr txBox="1"/>
          <p:nvPr/>
        </p:nvSpPr>
        <p:spPr>
          <a:xfrm>
            <a:off x="5479406" y="5541342"/>
            <a:ext cx="1002903" cy="461665"/>
          </a:xfrm>
          <a:prstGeom prst="rect">
            <a:avLst/>
          </a:prstGeom>
          <a:noFill/>
        </p:spPr>
        <p:txBody>
          <a:bodyPr wrap="none" rtlCol="0">
            <a:spAutoFit/>
          </a:bodyPr>
          <a:lstStyle/>
          <a:p>
            <a:r>
              <a:rPr lang="en-US" sz="2400" dirty="0"/>
              <a:t>fought</a:t>
            </a:r>
          </a:p>
        </p:txBody>
      </p:sp>
      <p:sp>
        <p:nvSpPr>
          <p:cNvPr id="14" name="TextBox 13">
            <a:extLst>
              <a:ext uri="{FF2B5EF4-FFF2-40B4-BE49-F238E27FC236}">
                <a16:creationId xmlns:a16="http://schemas.microsoft.com/office/drawing/2014/main" id="{A56DF2F3-4C17-734F-B497-D43DB694815F}"/>
              </a:ext>
            </a:extLst>
          </p:cNvPr>
          <p:cNvSpPr txBox="1"/>
          <p:nvPr/>
        </p:nvSpPr>
        <p:spPr>
          <a:xfrm>
            <a:off x="6546260" y="5541342"/>
            <a:ext cx="1147878" cy="461665"/>
          </a:xfrm>
          <a:prstGeom prst="rect">
            <a:avLst/>
          </a:prstGeom>
          <a:noFill/>
        </p:spPr>
        <p:txBody>
          <a:bodyPr wrap="none" rtlCol="0">
            <a:spAutoFit/>
          </a:bodyPr>
          <a:lstStyle/>
          <a:p>
            <a:r>
              <a:rPr lang="en-US" sz="2400" dirty="0"/>
              <a:t>bravely.</a:t>
            </a:r>
          </a:p>
        </p:txBody>
      </p:sp>
      <p:cxnSp>
        <p:nvCxnSpPr>
          <p:cNvPr id="15" name="Curved Connector 14">
            <a:extLst>
              <a:ext uri="{FF2B5EF4-FFF2-40B4-BE49-F238E27FC236}">
                <a16:creationId xmlns:a16="http://schemas.microsoft.com/office/drawing/2014/main" id="{D1DC8451-B830-7E4E-BDA0-31E929AB3F16}"/>
              </a:ext>
            </a:extLst>
          </p:cNvPr>
          <p:cNvCxnSpPr>
            <a:stCxn id="11" idx="0"/>
            <a:endCxn id="12" idx="0"/>
          </p:cNvCxnSpPr>
          <p:nvPr/>
        </p:nvCxnSpPr>
        <p:spPr>
          <a:xfrm rot="5400000" flipH="1" flipV="1">
            <a:off x="4210854" y="4958063"/>
            <a:ext cx="12700" cy="1166558"/>
          </a:xfrm>
          <a:prstGeom prst="curvedConnector3">
            <a:avLst>
              <a:gd name="adj1" fmla="val 2234488"/>
            </a:avLst>
          </a:prstGeom>
          <a:ln w="12700">
            <a:solidFill>
              <a:srgbClr val="6D84B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22B444B0-1ECF-5344-9B32-EF4230C6349F}"/>
              </a:ext>
            </a:extLst>
          </p:cNvPr>
          <p:cNvCxnSpPr>
            <a:stCxn id="11" idx="0"/>
            <a:endCxn id="13" idx="0"/>
          </p:cNvCxnSpPr>
          <p:nvPr/>
        </p:nvCxnSpPr>
        <p:spPr>
          <a:xfrm rot="5400000" flipH="1" flipV="1">
            <a:off x="4804216" y="4364701"/>
            <a:ext cx="12700" cy="2353283"/>
          </a:xfrm>
          <a:prstGeom prst="curvedConnector3">
            <a:avLst>
              <a:gd name="adj1" fmla="val 3662071"/>
            </a:avLst>
          </a:prstGeom>
          <a:ln w="12700">
            <a:solidFill>
              <a:srgbClr val="6D84B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36935B42-4D5A-C846-A9B3-4CB4E40A5EFD}"/>
              </a:ext>
            </a:extLst>
          </p:cNvPr>
          <p:cNvCxnSpPr>
            <a:stCxn id="11" idx="0"/>
            <a:endCxn id="14" idx="0"/>
          </p:cNvCxnSpPr>
          <p:nvPr/>
        </p:nvCxnSpPr>
        <p:spPr>
          <a:xfrm rot="5400000" flipH="1" flipV="1">
            <a:off x="5373887" y="3795030"/>
            <a:ext cx="12700" cy="3492624"/>
          </a:xfrm>
          <a:prstGeom prst="curvedConnector3">
            <a:avLst>
              <a:gd name="adj1" fmla="val 5400000"/>
            </a:avLst>
          </a:prstGeom>
          <a:ln w="12700">
            <a:solidFill>
              <a:srgbClr val="6D84B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8C01D0E9-36AC-1340-80C1-9AD61F07B180}"/>
              </a:ext>
            </a:extLst>
          </p:cNvPr>
          <p:cNvCxnSpPr>
            <a:stCxn id="11" idx="0"/>
            <a:endCxn id="10" idx="0"/>
          </p:cNvCxnSpPr>
          <p:nvPr/>
        </p:nvCxnSpPr>
        <p:spPr>
          <a:xfrm rot="16200000" flipV="1">
            <a:off x="3093476" y="5007243"/>
            <a:ext cx="12700" cy="1068198"/>
          </a:xfrm>
          <a:prstGeom prst="curvedConnector3">
            <a:avLst>
              <a:gd name="adj1" fmla="val 2048276"/>
            </a:avLst>
          </a:prstGeom>
          <a:ln w="12700">
            <a:solidFill>
              <a:srgbClr val="6D84B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FCDBB7A0-A4BE-514D-A218-69284A269176}"/>
              </a:ext>
            </a:extLst>
          </p:cNvPr>
          <p:cNvCxnSpPr>
            <a:stCxn id="11" idx="0"/>
            <a:endCxn id="9" idx="0"/>
          </p:cNvCxnSpPr>
          <p:nvPr/>
        </p:nvCxnSpPr>
        <p:spPr>
          <a:xfrm rot="16200000" flipV="1">
            <a:off x="2637235" y="4551001"/>
            <a:ext cx="12700" cy="1980681"/>
          </a:xfrm>
          <a:prstGeom prst="curvedConnector3">
            <a:avLst>
              <a:gd name="adj1" fmla="val 3662055"/>
            </a:avLst>
          </a:prstGeom>
          <a:ln w="12700">
            <a:solidFill>
              <a:srgbClr val="6D84B4"/>
            </a:solidFill>
            <a:tailEnd type="triangle"/>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EC1ACE83-1F5D-47AD-B0F2-7E6610EEC6EB}"/>
              </a:ext>
            </a:extLst>
          </p:cNvPr>
          <p:cNvPicPr>
            <a:picLocks noChangeAspect="1"/>
          </p:cNvPicPr>
          <p:nvPr/>
        </p:nvPicPr>
        <p:blipFill>
          <a:blip r:embed="rId4"/>
          <a:stretch>
            <a:fillRect/>
          </a:stretch>
        </p:blipFill>
        <p:spPr>
          <a:xfrm>
            <a:off x="3263531" y="1450724"/>
            <a:ext cx="2616936" cy="3126930"/>
          </a:xfrm>
          <a:prstGeom prst="rect">
            <a:avLst/>
          </a:prstGeom>
        </p:spPr>
      </p:pic>
      <p:sp>
        <p:nvSpPr>
          <p:cNvPr id="37" name="Rectangle 36">
            <a:extLst>
              <a:ext uri="{FF2B5EF4-FFF2-40B4-BE49-F238E27FC236}">
                <a16:creationId xmlns:a16="http://schemas.microsoft.com/office/drawing/2014/main" id="{E8E3B3C9-AACA-45C7-A339-17970D2261FF}"/>
              </a:ext>
            </a:extLst>
          </p:cNvPr>
          <p:cNvSpPr/>
          <p:nvPr/>
        </p:nvSpPr>
        <p:spPr>
          <a:xfrm>
            <a:off x="1513905" y="1005643"/>
            <a:ext cx="6116187" cy="430887"/>
          </a:xfrm>
          <a:prstGeom prst="rect">
            <a:avLst/>
          </a:prstGeom>
        </p:spPr>
        <p:txBody>
          <a:bodyPr wrap="square">
            <a:spAutoFit/>
          </a:bodyPr>
          <a:lstStyle/>
          <a:p>
            <a:pPr algn="ctr">
              <a:spcBef>
                <a:spcPts val="660"/>
              </a:spcBef>
            </a:pPr>
            <a:r>
              <a:rPr lang="en-US" sz="2200" b="1" spc="-1" dirty="0">
                <a:solidFill>
                  <a:srgbClr val="EF181E"/>
                </a:solidFill>
                <a:latin typeface="Arial"/>
              </a:rPr>
              <a:t>Background (Word2Vec, 2013) – Skip-gram</a:t>
            </a:r>
            <a:endParaRPr lang="en-CO" sz="2200" b="1" spc="-1" dirty="0">
              <a:solidFill>
                <a:srgbClr val="EF181E"/>
              </a:solidFill>
              <a:latin typeface="Arial"/>
            </a:endParaRPr>
          </a:p>
        </p:txBody>
      </p:sp>
    </p:spTree>
    <p:extLst>
      <p:ext uri="{BB962C8B-B14F-4D97-AF65-F5344CB8AC3E}">
        <p14:creationId xmlns:p14="http://schemas.microsoft.com/office/powerpoint/2010/main" val="4058218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7</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A898D070-DA9C-694C-A643-84E7053EFB42}"/>
              </a:ext>
            </a:extLst>
          </p:cNvPr>
          <p:cNvSpPr/>
          <p:nvPr/>
        </p:nvSpPr>
        <p:spPr>
          <a:xfrm>
            <a:off x="1113971" y="926525"/>
            <a:ext cx="6916060" cy="430887"/>
          </a:xfrm>
          <a:prstGeom prst="rect">
            <a:avLst/>
          </a:prstGeom>
        </p:spPr>
        <p:txBody>
          <a:bodyPr wrap="none">
            <a:spAutoFit/>
          </a:bodyPr>
          <a:lstStyle/>
          <a:p>
            <a:pPr algn="ctr">
              <a:spcBef>
                <a:spcPts val="660"/>
              </a:spcBef>
            </a:pPr>
            <a:r>
              <a:rPr lang="en-US" sz="2200" b="1" spc="-1" dirty="0">
                <a:solidFill>
                  <a:srgbClr val="EF181E"/>
                </a:solidFill>
                <a:latin typeface="Arial"/>
              </a:rPr>
              <a:t>Skip-gram Model with </a:t>
            </a:r>
            <a:r>
              <a:rPr lang="en-US" sz="2200" b="1" spc="-1" dirty="0" err="1">
                <a:solidFill>
                  <a:srgbClr val="EF181E"/>
                </a:solidFill>
                <a:latin typeface="Arial"/>
              </a:rPr>
              <a:t>Subword</a:t>
            </a:r>
            <a:r>
              <a:rPr lang="en-US" sz="2200" b="1" spc="-1" dirty="0">
                <a:solidFill>
                  <a:srgbClr val="EF181E"/>
                </a:solidFill>
                <a:latin typeface="Arial"/>
              </a:rPr>
              <a:t> Information (2017)</a:t>
            </a:r>
            <a:endParaRPr lang="en-CO" sz="2200" b="1" spc="-1" dirty="0">
              <a:solidFill>
                <a:srgbClr val="EF181E"/>
              </a:solidFill>
              <a:latin typeface="Arial"/>
            </a:endParaRPr>
          </a:p>
        </p:txBody>
      </p:sp>
      <p:sp>
        <p:nvSpPr>
          <p:cNvPr id="3" name="TextBox 2">
            <a:extLst>
              <a:ext uri="{FF2B5EF4-FFF2-40B4-BE49-F238E27FC236}">
                <a16:creationId xmlns:a16="http://schemas.microsoft.com/office/drawing/2014/main" id="{416E3B53-2C28-4A98-8D6D-D6907B0D845B}"/>
              </a:ext>
            </a:extLst>
          </p:cNvPr>
          <p:cNvSpPr txBox="1"/>
          <p:nvPr/>
        </p:nvSpPr>
        <p:spPr>
          <a:xfrm>
            <a:off x="264694" y="6183740"/>
            <a:ext cx="8614611" cy="261610"/>
          </a:xfrm>
          <a:prstGeom prst="rect">
            <a:avLst/>
          </a:prstGeom>
          <a:noFill/>
        </p:spPr>
        <p:txBody>
          <a:bodyPr wrap="square" rtlCol="0">
            <a:spAutoFit/>
          </a:bodyPr>
          <a:lstStyle/>
          <a:p>
            <a:pPr algn="l"/>
            <a:r>
              <a:rPr lang="en-US" sz="1050" dirty="0">
                <a:solidFill>
                  <a:srgbClr val="FF0000"/>
                </a:solidFill>
                <a:latin typeface="ArialNarrow"/>
              </a:rPr>
              <a:t>Bojanowski, Grave</a:t>
            </a:r>
            <a:r>
              <a:rPr lang="en-US" sz="1050" b="0" i="0" u="none" strike="noStrike" baseline="0" dirty="0">
                <a:solidFill>
                  <a:srgbClr val="FF0000"/>
                </a:solidFill>
                <a:latin typeface="ArialNarrow"/>
              </a:rPr>
              <a:t> et al., Enriching Word Vectors with </a:t>
            </a:r>
            <a:r>
              <a:rPr lang="en-US" sz="1050" b="0" i="0" u="none" strike="noStrike" baseline="0" dirty="0" err="1">
                <a:solidFill>
                  <a:srgbClr val="FF0000"/>
                </a:solidFill>
                <a:latin typeface="ArialNarrow"/>
              </a:rPr>
              <a:t>Subword</a:t>
            </a:r>
            <a:r>
              <a:rPr lang="en-US" sz="1050" b="0" i="0" u="none" strike="noStrike" baseline="0" dirty="0">
                <a:solidFill>
                  <a:srgbClr val="FF0000"/>
                </a:solidFill>
                <a:latin typeface="ArialNarrow"/>
              </a:rPr>
              <a:t> Information: https://arxiv.org/pdf/1607.04606.pdf</a:t>
            </a:r>
            <a:endParaRPr lang="en-US" sz="1050" dirty="0">
              <a:solidFill>
                <a:srgbClr val="FF0000"/>
              </a:solidFill>
            </a:endParaRPr>
          </a:p>
        </p:txBody>
      </p:sp>
      <p:sp>
        <p:nvSpPr>
          <p:cNvPr id="5" name="Rectangle 4">
            <a:extLst>
              <a:ext uri="{FF2B5EF4-FFF2-40B4-BE49-F238E27FC236}">
                <a16:creationId xmlns:a16="http://schemas.microsoft.com/office/drawing/2014/main" id="{7A067BB0-B744-4AB9-8198-C821F1D61C89}"/>
              </a:ext>
            </a:extLst>
          </p:cNvPr>
          <p:cNvSpPr/>
          <p:nvPr/>
        </p:nvSpPr>
        <p:spPr>
          <a:xfrm>
            <a:off x="2167355" y="2948566"/>
            <a:ext cx="628240" cy="249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&lt;vi</a:t>
            </a:r>
          </a:p>
        </p:txBody>
      </p:sp>
      <p:sp>
        <p:nvSpPr>
          <p:cNvPr id="6" name="Rectangle 5">
            <a:extLst>
              <a:ext uri="{FF2B5EF4-FFF2-40B4-BE49-F238E27FC236}">
                <a16:creationId xmlns:a16="http://schemas.microsoft.com/office/drawing/2014/main" id="{C64E57EB-B527-4686-89FC-B093B001214D}"/>
              </a:ext>
            </a:extLst>
          </p:cNvPr>
          <p:cNvSpPr/>
          <p:nvPr/>
        </p:nvSpPr>
        <p:spPr>
          <a:xfrm>
            <a:off x="3003565" y="2948565"/>
            <a:ext cx="628240" cy="249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a:t>
            </a:r>
          </a:p>
        </p:txBody>
      </p:sp>
      <p:sp>
        <p:nvSpPr>
          <p:cNvPr id="7" name="Rectangle 6">
            <a:extLst>
              <a:ext uri="{FF2B5EF4-FFF2-40B4-BE49-F238E27FC236}">
                <a16:creationId xmlns:a16="http://schemas.microsoft.com/office/drawing/2014/main" id="{2C9EEB89-CBC2-4A2C-8455-0DE42AE9D60C}"/>
              </a:ext>
            </a:extLst>
          </p:cNvPr>
          <p:cNvSpPr/>
          <p:nvPr/>
        </p:nvSpPr>
        <p:spPr>
          <a:xfrm>
            <a:off x="3839775" y="2948564"/>
            <a:ext cx="628240" cy="249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isu</a:t>
            </a:r>
            <a:endParaRPr lang="en-US" dirty="0"/>
          </a:p>
        </p:txBody>
      </p:sp>
      <p:sp>
        <p:nvSpPr>
          <p:cNvPr id="25" name="Rectangle 24">
            <a:extLst>
              <a:ext uri="{FF2B5EF4-FFF2-40B4-BE49-F238E27FC236}">
                <a16:creationId xmlns:a16="http://schemas.microsoft.com/office/drawing/2014/main" id="{9D23D18D-7233-41ED-9604-726D4FE658B3}"/>
              </a:ext>
            </a:extLst>
          </p:cNvPr>
          <p:cNvSpPr/>
          <p:nvPr/>
        </p:nvSpPr>
        <p:spPr>
          <a:xfrm>
            <a:off x="4675985" y="2948563"/>
            <a:ext cx="628240" cy="249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sua</a:t>
            </a:r>
            <a:endParaRPr lang="en-US" dirty="0"/>
          </a:p>
        </p:txBody>
      </p:sp>
      <p:sp>
        <p:nvSpPr>
          <p:cNvPr id="27" name="Rectangle 26">
            <a:extLst>
              <a:ext uri="{FF2B5EF4-FFF2-40B4-BE49-F238E27FC236}">
                <a16:creationId xmlns:a16="http://schemas.microsoft.com/office/drawing/2014/main" id="{1C31E376-20C9-4C87-8123-BB1A6A34E49C}"/>
              </a:ext>
            </a:extLst>
          </p:cNvPr>
          <p:cNvSpPr/>
          <p:nvPr/>
        </p:nvSpPr>
        <p:spPr>
          <a:xfrm>
            <a:off x="5512195" y="2948017"/>
            <a:ext cx="628240" cy="249933"/>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ual</a:t>
            </a:r>
            <a:endParaRPr lang="en-US" dirty="0"/>
          </a:p>
        </p:txBody>
      </p:sp>
      <p:sp>
        <p:nvSpPr>
          <p:cNvPr id="29" name="Rectangle 28">
            <a:extLst>
              <a:ext uri="{FF2B5EF4-FFF2-40B4-BE49-F238E27FC236}">
                <a16:creationId xmlns:a16="http://schemas.microsoft.com/office/drawing/2014/main" id="{5E6EABB2-A5FA-4328-8176-8812FC388F41}"/>
              </a:ext>
            </a:extLst>
          </p:cNvPr>
          <p:cNvSpPr/>
          <p:nvPr/>
        </p:nvSpPr>
        <p:spPr>
          <a:xfrm>
            <a:off x="6348405" y="2947144"/>
            <a:ext cx="628240" cy="249933"/>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al&gt;</a:t>
            </a:r>
          </a:p>
        </p:txBody>
      </p:sp>
      <p:sp>
        <p:nvSpPr>
          <p:cNvPr id="35" name="Rectangle 34">
            <a:extLst>
              <a:ext uri="{FF2B5EF4-FFF2-40B4-BE49-F238E27FC236}">
                <a16:creationId xmlns:a16="http://schemas.microsoft.com/office/drawing/2014/main" id="{F69EC6E1-F712-4082-A846-61F84FED67A0}"/>
              </a:ext>
            </a:extLst>
          </p:cNvPr>
          <p:cNvSpPr/>
          <p:nvPr/>
        </p:nvSpPr>
        <p:spPr>
          <a:xfrm>
            <a:off x="2167355" y="2947147"/>
            <a:ext cx="628240" cy="249933"/>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&lt;vi</a:t>
            </a:r>
          </a:p>
        </p:txBody>
      </p:sp>
      <p:sp>
        <p:nvSpPr>
          <p:cNvPr id="36" name="Rectangle 35">
            <a:extLst>
              <a:ext uri="{FF2B5EF4-FFF2-40B4-BE49-F238E27FC236}">
                <a16:creationId xmlns:a16="http://schemas.microsoft.com/office/drawing/2014/main" id="{2E2C133C-3DB4-482C-972B-D6CCBA5CC84B}"/>
              </a:ext>
            </a:extLst>
          </p:cNvPr>
          <p:cNvSpPr/>
          <p:nvPr/>
        </p:nvSpPr>
        <p:spPr>
          <a:xfrm>
            <a:off x="3003565" y="2947146"/>
            <a:ext cx="628240" cy="249933"/>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a:t>
            </a:r>
          </a:p>
        </p:txBody>
      </p:sp>
      <p:sp>
        <p:nvSpPr>
          <p:cNvPr id="37" name="Rectangle 36">
            <a:extLst>
              <a:ext uri="{FF2B5EF4-FFF2-40B4-BE49-F238E27FC236}">
                <a16:creationId xmlns:a16="http://schemas.microsoft.com/office/drawing/2014/main" id="{753C0E42-01EE-46B7-9FDB-5DB000E765C4}"/>
              </a:ext>
            </a:extLst>
          </p:cNvPr>
          <p:cNvSpPr/>
          <p:nvPr/>
        </p:nvSpPr>
        <p:spPr>
          <a:xfrm>
            <a:off x="3839775" y="2947145"/>
            <a:ext cx="628240" cy="249933"/>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isu</a:t>
            </a:r>
            <a:endParaRPr lang="en-US" dirty="0"/>
          </a:p>
        </p:txBody>
      </p:sp>
      <p:sp>
        <p:nvSpPr>
          <p:cNvPr id="38" name="Rectangle 37">
            <a:extLst>
              <a:ext uri="{FF2B5EF4-FFF2-40B4-BE49-F238E27FC236}">
                <a16:creationId xmlns:a16="http://schemas.microsoft.com/office/drawing/2014/main" id="{FCD0770B-4D44-4A61-B69A-7A1039E33D6D}"/>
              </a:ext>
            </a:extLst>
          </p:cNvPr>
          <p:cNvSpPr/>
          <p:nvPr/>
        </p:nvSpPr>
        <p:spPr>
          <a:xfrm>
            <a:off x="4675985" y="2947144"/>
            <a:ext cx="628240" cy="249933"/>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sua</a:t>
            </a:r>
            <a:endParaRPr lang="en-US" dirty="0"/>
          </a:p>
        </p:txBody>
      </p:sp>
      <p:sp>
        <p:nvSpPr>
          <p:cNvPr id="33" name="Rectangle 32">
            <a:extLst>
              <a:ext uri="{FF2B5EF4-FFF2-40B4-BE49-F238E27FC236}">
                <a16:creationId xmlns:a16="http://schemas.microsoft.com/office/drawing/2014/main" id="{D18EF8AF-2A15-4782-B553-60DE54EC43E1}"/>
              </a:ext>
            </a:extLst>
          </p:cNvPr>
          <p:cNvSpPr/>
          <p:nvPr/>
        </p:nvSpPr>
        <p:spPr>
          <a:xfrm>
            <a:off x="2167355" y="3651177"/>
            <a:ext cx="4809290" cy="655253"/>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 one-hot encoded vectors for n-grams</a:t>
            </a:r>
          </a:p>
        </p:txBody>
      </p:sp>
      <p:sp>
        <p:nvSpPr>
          <p:cNvPr id="34" name="Rectangle 33">
            <a:extLst>
              <a:ext uri="{FF2B5EF4-FFF2-40B4-BE49-F238E27FC236}">
                <a16:creationId xmlns:a16="http://schemas.microsoft.com/office/drawing/2014/main" id="{5CD5FC06-0767-4429-86AE-05B78FD6413E}"/>
              </a:ext>
            </a:extLst>
          </p:cNvPr>
          <p:cNvSpPr/>
          <p:nvPr/>
        </p:nvSpPr>
        <p:spPr>
          <a:xfrm>
            <a:off x="2640693" y="4786809"/>
            <a:ext cx="3862612" cy="312968"/>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a:t>
            </a:r>
          </a:p>
        </p:txBody>
      </p:sp>
      <p:sp>
        <p:nvSpPr>
          <p:cNvPr id="40" name="Rectangle 39">
            <a:extLst>
              <a:ext uri="{FF2B5EF4-FFF2-40B4-BE49-F238E27FC236}">
                <a16:creationId xmlns:a16="http://schemas.microsoft.com/office/drawing/2014/main" id="{7F203DCC-5CC3-4D3E-AAFD-869799274B24}"/>
              </a:ext>
            </a:extLst>
          </p:cNvPr>
          <p:cNvSpPr/>
          <p:nvPr/>
        </p:nvSpPr>
        <p:spPr>
          <a:xfrm>
            <a:off x="3572512" y="1510785"/>
            <a:ext cx="1998973" cy="298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visual</a:t>
            </a:r>
          </a:p>
        </p:txBody>
      </p:sp>
      <p:cxnSp>
        <p:nvCxnSpPr>
          <p:cNvPr id="42" name="Straight Arrow Connector 41">
            <a:extLst>
              <a:ext uri="{FF2B5EF4-FFF2-40B4-BE49-F238E27FC236}">
                <a16:creationId xmlns:a16="http://schemas.microsoft.com/office/drawing/2014/main" id="{54BDC582-9EB4-40E6-BA18-5D48A9643D0C}"/>
              </a:ext>
            </a:extLst>
          </p:cNvPr>
          <p:cNvCxnSpPr>
            <a:cxnSpLocks/>
            <a:stCxn id="40" idx="2"/>
            <a:endCxn id="35" idx="0"/>
          </p:cNvCxnSpPr>
          <p:nvPr/>
        </p:nvCxnSpPr>
        <p:spPr>
          <a:xfrm flipH="1">
            <a:off x="2481475" y="1808914"/>
            <a:ext cx="2090524" cy="113823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3" name="Straight Arrow Connector 42">
            <a:extLst>
              <a:ext uri="{FF2B5EF4-FFF2-40B4-BE49-F238E27FC236}">
                <a16:creationId xmlns:a16="http://schemas.microsoft.com/office/drawing/2014/main" id="{327FDAFC-8C81-4D5C-B692-05BEF8A6F404}"/>
              </a:ext>
            </a:extLst>
          </p:cNvPr>
          <p:cNvCxnSpPr>
            <a:cxnSpLocks/>
            <a:stCxn id="40" idx="2"/>
            <a:endCxn id="36" idx="0"/>
          </p:cNvCxnSpPr>
          <p:nvPr/>
        </p:nvCxnSpPr>
        <p:spPr>
          <a:xfrm flipH="1">
            <a:off x="3317685" y="1808914"/>
            <a:ext cx="1254314" cy="113823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7" name="Straight Arrow Connector 46">
            <a:extLst>
              <a:ext uri="{FF2B5EF4-FFF2-40B4-BE49-F238E27FC236}">
                <a16:creationId xmlns:a16="http://schemas.microsoft.com/office/drawing/2014/main" id="{49128FF8-982B-4C01-BC03-0D6D4053A1AC}"/>
              </a:ext>
            </a:extLst>
          </p:cNvPr>
          <p:cNvCxnSpPr>
            <a:cxnSpLocks/>
            <a:stCxn id="40" idx="2"/>
            <a:endCxn id="37" idx="0"/>
          </p:cNvCxnSpPr>
          <p:nvPr/>
        </p:nvCxnSpPr>
        <p:spPr>
          <a:xfrm flipH="1">
            <a:off x="4153895" y="1808914"/>
            <a:ext cx="418104" cy="113823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3" name="Straight Arrow Connector 52">
            <a:extLst>
              <a:ext uri="{FF2B5EF4-FFF2-40B4-BE49-F238E27FC236}">
                <a16:creationId xmlns:a16="http://schemas.microsoft.com/office/drawing/2014/main" id="{8D688CFB-942B-4D80-93F0-8190DAD3F519}"/>
              </a:ext>
            </a:extLst>
          </p:cNvPr>
          <p:cNvCxnSpPr>
            <a:cxnSpLocks/>
            <a:stCxn id="40" idx="2"/>
            <a:endCxn id="38" idx="0"/>
          </p:cNvCxnSpPr>
          <p:nvPr/>
        </p:nvCxnSpPr>
        <p:spPr>
          <a:xfrm>
            <a:off x="4571999" y="1808914"/>
            <a:ext cx="418106" cy="113823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7" name="Straight Arrow Connector 56">
            <a:extLst>
              <a:ext uri="{FF2B5EF4-FFF2-40B4-BE49-F238E27FC236}">
                <a16:creationId xmlns:a16="http://schemas.microsoft.com/office/drawing/2014/main" id="{8D140A95-BD10-4702-AD3A-41F99095272F}"/>
              </a:ext>
            </a:extLst>
          </p:cNvPr>
          <p:cNvCxnSpPr>
            <a:cxnSpLocks/>
            <a:stCxn id="40" idx="2"/>
            <a:endCxn id="27" idx="0"/>
          </p:cNvCxnSpPr>
          <p:nvPr/>
        </p:nvCxnSpPr>
        <p:spPr>
          <a:xfrm>
            <a:off x="4571999" y="1808914"/>
            <a:ext cx="1254316" cy="113910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1" name="Straight Arrow Connector 60">
            <a:extLst>
              <a:ext uri="{FF2B5EF4-FFF2-40B4-BE49-F238E27FC236}">
                <a16:creationId xmlns:a16="http://schemas.microsoft.com/office/drawing/2014/main" id="{C4E84F38-A3CA-4AB0-A412-13996E730711}"/>
              </a:ext>
            </a:extLst>
          </p:cNvPr>
          <p:cNvCxnSpPr>
            <a:cxnSpLocks/>
            <a:stCxn id="40" idx="2"/>
            <a:endCxn id="29" idx="0"/>
          </p:cNvCxnSpPr>
          <p:nvPr/>
        </p:nvCxnSpPr>
        <p:spPr>
          <a:xfrm>
            <a:off x="4571999" y="1808914"/>
            <a:ext cx="2090526" cy="113823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59" name="Straight Arrow Connector 258">
            <a:extLst>
              <a:ext uri="{FF2B5EF4-FFF2-40B4-BE49-F238E27FC236}">
                <a16:creationId xmlns:a16="http://schemas.microsoft.com/office/drawing/2014/main" id="{79DA1ADA-0A81-4AC1-B07A-92187AB1A026}"/>
              </a:ext>
            </a:extLst>
          </p:cNvPr>
          <p:cNvCxnSpPr>
            <a:cxnSpLocks/>
            <a:stCxn id="35" idx="2"/>
          </p:cNvCxnSpPr>
          <p:nvPr/>
        </p:nvCxnSpPr>
        <p:spPr>
          <a:xfrm>
            <a:off x="2481475" y="3197080"/>
            <a:ext cx="12005" cy="472023"/>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60" name="Straight Arrow Connector 259">
            <a:extLst>
              <a:ext uri="{FF2B5EF4-FFF2-40B4-BE49-F238E27FC236}">
                <a16:creationId xmlns:a16="http://schemas.microsoft.com/office/drawing/2014/main" id="{55194994-0D33-4969-98C0-FCD4BCDA6096}"/>
              </a:ext>
            </a:extLst>
          </p:cNvPr>
          <p:cNvCxnSpPr>
            <a:cxnSpLocks/>
          </p:cNvCxnSpPr>
          <p:nvPr/>
        </p:nvCxnSpPr>
        <p:spPr>
          <a:xfrm>
            <a:off x="3297805" y="3203552"/>
            <a:ext cx="11468" cy="4508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61" name="Straight Arrow Connector 260">
            <a:extLst>
              <a:ext uri="{FF2B5EF4-FFF2-40B4-BE49-F238E27FC236}">
                <a16:creationId xmlns:a16="http://schemas.microsoft.com/office/drawing/2014/main" id="{0E51B9A8-0000-496D-87B6-A149F5666024}"/>
              </a:ext>
            </a:extLst>
          </p:cNvPr>
          <p:cNvCxnSpPr>
            <a:cxnSpLocks/>
          </p:cNvCxnSpPr>
          <p:nvPr/>
        </p:nvCxnSpPr>
        <p:spPr>
          <a:xfrm>
            <a:off x="4142427" y="3203552"/>
            <a:ext cx="11468" cy="4508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62" name="Straight Arrow Connector 261">
            <a:extLst>
              <a:ext uri="{FF2B5EF4-FFF2-40B4-BE49-F238E27FC236}">
                <a16:creationId xmlns:a16="http://schemas.microsoft.com/office/drawing/2014/main" id="{F74613EC-175E-4D3F-8F28-CD3D03A0936A}"/>
              </a:ext>
            </a:extLst>
          </p:cNvPr>
          <p:cNvCxnSpPr>
            <a:cxnSpLocks/>
          </p:cNvCxnSpPr>
          <p:nvPr/>
        </p:nvCxnSpPr>
        <p:spPr>
          <a:xfrm>
            <a:off x="4981315" y="3211549"/>
            <a:ext cx="11468" cy="4508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63" name="Straight Arrow Connector 262">
            <a:extLst>
              <a:ext uri="{FF2B5EF4-FFF2-40B4-BE49-F238E27FC236}">
                <a16:creationId xmlns:a16="http://schemas.microsoft.com/office/drawing/2014/main" id="{B29E71F3-B33F-48CA-B154-D3BA3C49A173}"/>
              </a:ext>
            </a:extLst>
          </p:cNvPr>
          <p:cNvCxnSpPr>
            <a:cxnSpLocks/>
          </p:cNvCxnSpPr>
          <p:nvPr/>
        </p:nvCxnSpPr>
        <p:spPr>
          <a:xfrm>
            <a:off x="5803379" y="3203552"/>
            <a:ext cx="11468" cy="4508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64" name="Straight Arrow Connector 263">
            <a:extLst>
              <a:ext uri="{FF2B5EF4-FFF2-40B4-BE49-F238E27FC236}">
                <a16:creationId xmlns:a16="http://schemas.microsoft.com/office/drawing/2014/main" id="{2FEEE5EC-A28C-477E-A7E2-60DA2484CB86}"/>
              </a:ext>
            </a:extLst>
          </p:cNvPr>
          <p:cNvCxnSpPr>
            <a:cxnSpLocks/>
          </p:cNvCxnSpPr>
          <p:nvPr/>
        </p:nvCxnSpPr>
        <p:spPr>
          <a:xfrm>
            <a:off x="6647166" y="3218208"/>
            <a:ext cx="11468" cy="4508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72" name="Straight Arrow Connector 271">
            <a:extLst>
              <a:ext uri="{FF2B5EF4-FFF2-40B4-BE49-F238E27FC236}">
                <a16:creationId xmlns:a16="http://schemas.microsoft.com/office/drawing/2014/main" id="{520A60C2-3686-4050-97C2-5537C7B651F0}"/>
              </a:ext>
            </a:extLst>
          </p:cNvPr>
          <p:cNvCxnSpPr/>
          <p:nvPr/>
        </p:nvCxnSpPr>
        <p:spPr>
          <a:xfrm>
            <a:off x="1424539" y="447574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D6615C19-7A7F-4C00-9EF0-7E6A5A596356}"/>
              </a:ext>
            </a:extLst>
          </p:cNvPr>
          <p:cNvCxnSpPr>
            <a:cxnSpLocks/>
          </p:cNvCxnSpPr>
          <p:nvPr/>
        </p:nvCxnSpPr>
        <p:spPr>
          <a:xfrm>
            <a:off x="3131037" y="4314898"/>
            <a:ext cx="11468" cy="4508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74" name="Straight Arrow Connector 273">
            <a:extLst>
              <a:ext uri="{FF2B5EF4-FFF2-40B4-BE49-F238E27FC236}">
                <a16:creationId xmlns:a16="http://schemas.microsoft.com/office/drawing/2014/main" id="{E0A37FB7-03D1-4F06-BE09-7C10ED963457}"/>
              </a:ext>
            </a:extLst>
          </p:cNvPr>
          <p:cNvCxnSpPr>
            <a:cxnSpLocks/>
          </p:cNvCxnSpPr>
          <p:nvPr/>
        </p:nvCxnSpPr>
        <p:spPr>
          <a:xfrm>
            <a:off x="3667966" y="4314897"/>
            <a:ext cx="11468" cy="4508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75" name="Straight Arrow Connector 274">
            <a:extLst>
              <a:ext uri="{FF2B5EF4-FFF2-40B4-BE49-F238E27FC236}">
                <a16:creationId xmlns:a16="http://schemas.microsoft.com/office/drawing/2014/main" id="{C22A6BFE-8102-4B30-A5F4-DC1A547E81A4}"/>
              </a:ext>
            </a:extLst>
          </p:cNvPr>
          <p:cNvCxnSpPr>
            <a:cxnSpLocks/>
          </p:cNvCxnSpPr>
          <p:nvPr/>
        </p:nvCxnSpPr>
        <p:spPr>
          <a:xfrm>
            <a:off x="4208266" y="4314896"/>
            <a:ext cx="11468" cy="4508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76" name="Straight Arrow Connector 275">
            <a:extLst>
              <a:ext uri="{FF2B5EF4-FFF2-40B4-BE49-F238E27FC236}">
                <a16:creationId xmlns:a16="http://schemas.microsoft.com/office/drawing/2014/main" id="{C555D77B-5BC2-4D4F-B711-6882FC6E6972}"/>
              </a:ext>
            </a:extLst>
          </p:cNvPr>
          <p:cNvCxnSpPr>
            <a:cxnSpLocks/>
          </p:cNvCxnSpPr>
          <p:nvPr/>
        </p:nvCxnSpPr>
        <p:spPr>
          <a:xfrm>
            <a:off x="4746723" y="4314895"/>
            <a:ext cx="11468" cy="4508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77" name="Straight Arrow Connector 276">
            <a:extLst>
              <a:ext uri="{FF2B5EF4-FFF2-40B4-BE49-F238E27FC236}">
                <a16:creationId xmlns:a16="http://schemas.microsoft.com/office/drawing/2014/main" id="{FFB022C1-3ACE-4585-A749-5B5B44C8BF6C}"/>
              </a:ext>
            </a:extLst>
          </p:cNvPr>
          <p:cNvCxnSpPr>
            <a:cxnSpLocks/>
          </p:cNvCxnSpPr>
          <p:nvPr/>
        </p:nvCxnSpPr>
        <p:spPr>
          <a:xfrm>
            <a:off x="5283652" y="4314894"/>
            <a:ext cx="11468" cy="4508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79" name="Straight Arrow Connector 278">
            <a:extLst>
              <a:ext uri="{FF2B5EF4-FFF2-40B4-BE49-F238E27FC236}">
                <a16:creationId xmlns:a16="http://schemas.microsoft.com/office/drawing/2014/main" id="{BE431524-72F3-43B5-89FF-218AF5213A01}"/>
              </a:ext>
            </a:extLst>
          </p:cNvPr>
          <p:cNvCxnSpPr>
            <a:cxnSpLocks/>
          </p:cNvCxnSpPr>
          <p:nvPr/>
        </p:nvCxnSpPr>
        <p:spPr>
          <a:xfrm>
            <a:off x="5820581" y="4314893"/>
            <a:ext cx="11468" cy="4508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82" name="Straight Arrow Connector 281">
            <a:extLst>
              <a:ext uri="{FF2B5EF4-FFF2-40B4-BE49-F238E27FC236}">
                <a16:creationId xmlns:a16="http://schemas.microsoft.com/office/drawing/2014/main" id="{E837F073-C655-449A-B0B4-2314A89A4303}"/>
              </a:ext>
            </a:extLst>
          </p:cNvPr>
          <p:cNvCxnSpPr>
            <a:stCxn id="34" idx="2"/>
          </p:cNvCxnSpPr>
          <p:nvPr/>
        </p:nvCxnSpPr>
        <p:spPr>
          <a:xfrm flipH="1">
            <a:off x="4571998" y="5099777"/>
            <a:ext cx="1" cy="40587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83" name="Rectangle 282">
            <a:extLst>
              <a:ext uri="{FF2B5EF4-FFF2-40B4-BE49-F238E27FC236}">
                <a16:creationId xmlns:a16="http://schemas.microsoft.com/office/drawing/2014/main" id="{EFD38C7C-31ED-465A-A0D8-94E86225EA0E}"/>
              </a:ext>
            </a:extLst>
          </p:cNvPr>
          <p:cNvSpPr/>
          <p:nvPr/>
        </p:nvSpPr>
        <p:spPr>
          <a:xfrm>
            <a:off x="2314876" y="5515277"/>
            <a:ext cx="4514243" cy="5825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Feature Vector for input to Skip-gram model</a:t>
            </a:r>
          </a:p>
        </p:txBody>
      </p:sp>
    </p:spTree>
    <p:extLst>
      <p:ext uri="{BB962C8B-B14F-4D97-AF65-F5344CB8AC3E}">
        <p14:creationId xmlns:p14="http://schemas.microsoft.com/office/powerpoint/2010/main" val="3785320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8</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7" name="Rectangle 6">
            <a:extLst>
              <a:ext uri="{FF2B5EF4-FFF2-40B4-BE49-F238E27FC236}">
                <a16:creationId xmlns:a16="http://schemas.microsoft.com/office/drawing/2014/main" id="{6C913999-AADA-3D4A-97B1-146FE5AD9C28}"/>
              </a:ext>
            </a:extLst>
          </p:cNvPr>
          <p:cNvSpPr/>
          <p:nvPr/>
        </p:nvSpPr>
        <p:spPr>
          <a:xfrm>
            <a:off x="3678807" y="1014752"/>
            <a:ext cx="1786386" cy="430887"/>
          </a:xfrm>
          <a:prstGeom prst="rect">
            <a:avLst/>
          </a:prstGeom>
        </p:spPr>
        <p:txBody>
          <a:bodyPr wrap="none">
            <a:spAutoFit/>
          </a:bodyPr>
          <a:lstStyle/>
          <a:p>
            <a:r>
              <a:rPr lang="en-US" sz="2200" b="1" spc="-1" dirty="0">
                <a:solidFill>
                  <a:srgbClr val="EF181E"/>
                </a:solidFill>
                <a:latin typeface="Arial"/>
              </a:rPr>
              <a:t>Advantages</a:t>
            </a:r>
            <a:endParaRPr lang="en-CO" sz="2200" b="1" spc="-1" dirty="0">
              <a:solidFill>
                <a:srgbClr val="EF181E"/>
              </a:solidFill>
              <a:latin typeface="Arial"/>
            </a:endParaRPr>
          </a:p>
        </p:txBody>
      </p:sp>
      <p:sp>
        <p:nvSpPr>
          <p:cNvPr id="6" name="TextBox 5">
            <a:extLst>
              <a:ext uri="{FF2B5EF4-FFF2-40B4-BE49-F238E27FC236}">
                <a16:creationId xmlns:a16="http://schemas.microsoft.com/office/drawing/2014/main" id="{F80F748B-234B-4F91-8B33-805F70F1E99C}"/>
              </a:ext>
            </a:extLst>
          </p:cNvPr>
          <p:cNvSpPr txBox="1"/>
          <p:nvPr/>
        </p:nvSpPr>
        <p:spPr>
          <a:xfrm>
            <a:off x="338664" y="1666369"/>
            <a:ext cx="8466671" cy="5078313"/>
          </a:xfrm>
          <a:prstGeom prst="rect">
            <a:avLst/>
          </a:prstGeom>
          <a:noFill/>
        </p:spPr>
        <p:txBody>
          <a:bodyPr wrap="square" rtlCol="0">
            <a:spAutoFit/>
          </a:bodyPr>
          <a:lstStyle/>
          <a:p>
            <a:pPr marL="285750" indent="-285750">
              <a:buFont typeface="Arial" panose="020B0604020202020204" pitchFamily="34" charset="0"/>
              <a:buChar char="•"/>
            </a:pPr>
            <a:r>
              <a:rPr lang="en-US" dirty="0"/>
              <a:t>Grammatical variations in words have similar n-gram vectors</a:t>
            </a:r>
          </a:p>
          <a:p>
            <a:pPr marL="742950" lvl="1" indent="-285750">
              <a:buFont typeface="Arial" panose="020B0604020202020204" pitchFamily="34" charset="0"/>
              <a:buChar char="•"/>
            </a:pPr>
            <a:r>
              <a:rPr lang="en-US" dirty="0"/>
              <a:t>Examples: verb conjugation, plurals, declensions (accusative, nominative, etc.)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r>
              <a:rPr lang="en-US" dirty="0"/>
              <a:t>Out-of-Vocabulary Word feature</a:t>
            </a:r>
          </a:p>
          <a:p>
            <a:pPr marL="742950" lvl="1" indent="-285750">
              <a:buFont typeface="Arial" panose="020B0604020202020204" pitchFamily="34" charset="0"/>
              <a:buChar char="•"/>
            </a:pPr>
            <a:r>
              <a:rPr lang="en-US" dirty="0"/>
              <a:t>N-gram feature vectors can be built for words that were not present in training</a:t>
            </a:r>
          </a:p>
          <a:p>
            <a:pPr marL="742950" lvl="1" indent="-285750">
              <a:buFont typeface="Arial" panose="020B0604020202020204" pitchFamily="34" charset="0"/>
              <a:buChar char="•"/>
            </a:pPr>
            <a:r>
              <a:rPr lang="en-US" dirty="0"/>
              <a:t>These words will have similar n-gram feature vectors to similar words used in training</a:t>
            </a:r>
            <a:endParaRPr lang="en-CO" dirty="0"/>
          </a:p>
          <a:p>
            <a:endParaRPr lang="en-US" dirty="0"/>
          </a:p>
          <a:p>
            <a:endParaRPr lang="en-US" dirty="0"/>
          </a:p>
        </p:txBody>
      </p:sp>
      <p:graphicFrame>
        <p:nvGraphicFramePr>
          <p:cNvPr id="13" name="Table 12">
            <a:extLst>
              <a:ext uri="{FF2B5EF4-FFF2-40B4-BE49-F238E27FC236}">
                <a16:creationId xmlns:a16="http://schemas.microsoft.com/office/drawing/2014/main" id="{4E58CC31-E2B7-4B5D-8AB0-635543FF07B9}"/>
              </a:ext>
            </a:extLst>
          </p:cNvPr>
          <p:cNvGraphicFramePr>
            <a:graphicFrameLocks noGrp="1"/>
          </p:cNvGraphicFramePr>
          <p:nvPr>
            <p:extLst>
              <p:ext uri="{D42A27DB-BD31-4B8C-83A1-F6EECF244321}">
                <p14:modId xmlns:p14="http://schemas.microsoft.com/office/powerpoint/2010/main" val="1677461867"/>
              </p:ext>
            </p:extLst>
          </p:nvPr>
        </p:nvGraphicFramePr>
        <p:xfrm>
          <a:off x="984381" y="2672628"/>
          <a:ext cx="6702798" cy="1931925"/>
        </p:xfrm>
        <a:graphic>
          <a:graphicData uri="http://schemas.openxmlformats.org/drawingml/2006/table">
            <a:tbl>
              <a:tblPr/>
              <a:tblGrid>
                <a:gridCol w="2234266">
                  <a:extLst>
                    <a:ext uri="{9D8B030D-6E8A-4147-A177-3AD203B41FA5}">
                      <a16:colId xmlns:a16="http://schemas.microsoft.com/office/drawing/2014/main" val="20000"/>
                    </a:ext>
                  </a:extLst>
                </a:gridCol>
                <a:gridCol w="2234266">
                  <a:extLst>
                    <a:ext uri="{9D8B030D-6E8A-4147-A177-3AD203B41FA5}">
                      <a16:colId xmlns:a16="http://schemas.microsoft.com/office/drawing/2014/main" val="20001"/>
                    </a:ext>
                  </a:extLst>
                </a:gridCol>
                <a:gridCol w="2234266">
                  <a:extLst>
                    <a:ext uri="{9D8B030D-6E8A-4147-A177-3AD203B41FA5}">
                      <a16:colId xmlns:a16="http://schemas.microsoft.com/office/drawing/2014/main" val="20002"/>
                    </a:ext>
                  </a:extLst>
                </a:gridCol>
              </a:tblGrid>
              <a:tr h="251701">
                <a:tc>
                  <a:txBody>
                    <a:bodyPr/>
                    <a:lstStyle/>
                    <a:p>
                      <a:endParaRPr lang="en-US" sz="1400" dirty="0"/>
                    </a:p>
                  </a:txBody>
                  <a:tcPr marL="0" marR="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r>
                        <a:rPr lang="en-US" sz="1400" b="1" dirty="0"/>
                        <a:t>Singular</a:t>
                      </a:r>
                      <a:endParaRPr lang="en-US" sz="1400" dirty="0"/>
                    </a:p>
                  </a:txBody>
                  <a:tcPr marL="0" marR="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r>
                        <a:rPr lang="en-US" sz="1400" b="1" dirty="0"/>
                        <a:t>Plural</a:t>
                      </a:r>
                      <a:endParaRPr lang="en-US" sz="1400" dirty="0"/>
                    </a:p>
                  </a:txBody>
                  <a:tcPr marL="0" marR="0" marT="0"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0032">
                <a:tc>
                  <a:txBody>
                    <a:bodyPr/>
                    <a:lstStyle/>
                    <a:p>
                      <a:r>
                        <a:rPr lang="en-US" sz="1400" dirty="0"/>
                        <a:t>Nominative</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uniwersytety</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0032">
                <a:tc>
                  <a:txBody>
                    <a:bodyPr/>
                    <a:lstStyle/>
                    <a:p>
                      <a:r>
                        <a:rPr lang="en-US" sz="1400" dirty="0" err="1"/>
                        <a:t>Genetive</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uniwersytetu</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uniwersytetów</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40032">
                <a:tc>
                  <a:txBody>
                    <a:bodyPr/>
                    <a:lstStyle/>
                    <a:p>
                      <a:r>
                        <a:rPr lang="en-US" sz="1400" dirty="0"/>
                        <a:t>Dative</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uniwersytetowi</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uniwersytetom</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40032">
                <a:tc>
                  <a:txBody>
                    <a:bodyPr/>
                    <a:lstStyle/>
                    <a:p>
                      <a:r>
                        <a:rPr lang="en-US" sz="1400" dirty="0"/>
                        <a:t>Accusative</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uniwersytety</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40032">
                <a:tc>
                  <a:txBody>
                    <a:bodyPr/>
                    <a:lstStyle/>
                    <a:p>
                      <a:r>
                        <a:rPr lang="en-US" sz="1400" dirty="0"/>
                        <a:t>Instrumental</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uniwersytetem</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uniwersytetami</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40032">
                <a:tc>
                  <a:txBody>
                    <a:bodyPr/>
                    <a:lstStyle/>
                    <a:p>
                      <a:r>
                        <a:rPr lang="en-US" sz="1400" dirty="0"/>
                        <a:t>Locative</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uniwersytecie</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uniwersytetach</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40032">
                <a:tc>
                  <a:txBody>
                    <a:bodyPr/>
                    <a:lstStyle/>
                    <a:p>
                      <a:r>
                        <a:rPr lang="en-US" sz="1400" dirty="0"/>
                        <a:t>Vocative</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uniwersytecie</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uniwersytety</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4" name="TextBox 13">
            <a:extLst>
              <a:ext uri="{FF2B5EF4-FFF2-40B4-BE49-F238E27FC236}">
                <a16:creationId xmlns:a16="http://schemas.microsoft.com/office/drawing/2014/main" id="{F1F2C764-FE09-4B0E-9D7B-D40F3AC4C8C1}"/>
              </a:ext>
            </a:extLst>
          </p:cNvPr>
          <p:cNvSpPr txBox="1"/>
          <p:nvPr/>
        </p:nvSpPr>
        <p:spPr>
          <a:xfrm rot="3010699">
            <a:off x="6525820" y="3213560"/>
            <a:ext cx="1968057" cy="369332"/>
          </a:xfrm>
          <a:prstGeom prst="rect">
            <a:avLst/>
          </a:prstGeom>
          <a:solidFill>
            <a:schemeClr val="accent1">
              <a:lumMod val="20000"/>
              <a:lumOff val="80000"/>
            </a:schemeClr>
          </a:solidFill>
          <a:ln>
            <a:solidFill>
              <a:schemeClr val="tx1"/>
            </a:solidFill>
          </a:ln>
        </p:spPr>
        <p:txBody>
          <a:bodyPr wrap="square" rtlCol="0">
            <a:spAutoFit/>
          </a:bodyPr>
          <a:lstStyle/>
          <a:p>
            <a:r>
              <a:rPr lang="en-US" dirty="0"/>
              <a:t>Polish declension</a:t>
            </a:r>
          </a:p>
        </p:txBody>
      </p:sp>
      <p:sp>
        <p:nvSpPr>
          <p:cNvPr id="8" name="TextBox 7">
            <a:extLst>
              <a:ext uri="{FF2B5EF4-FFF2-40B4-BE49-F238E27FC236}">
                <a16:creationId xmlns:a16="http://schemas.microsoft.com/office/drawing/2014/main" id="{0D4410A8-8E71-4167-9DCD-E339E054C6F7}"/>
              </a:ext>
            </a:extLst>
          </p:cNvPr>
          <p:cNvSpPr txBox="1"/>
          <p:nvPr/>
        </p:nvSpPr>
        <p:spPr>
          <a:xfrm>
            <a:off x="132345" y="6109953"/>
            <a:ext cx="8879307" cy="430887"/>
          </a:xfrm>
          <a:prstGeom prst="rect">
            <a:avLst/>
          </a:prstGeom>
          <a:noFill/>
        </p:spPr>
        <p:txBody>
          <a:bodyPr wrap="square" rtlCol="0">
            <a:spAutoFit/>
          </a:bodyPr>
          <a:lstStyle/>
          <a:p>
            <a:pPr algn="l"/>
            <a:r>
              <a:rPr lang="en-US" sz="1050" b="0" i="0" u="none" strike="noStrike" baseline="0" dirty="0">
                <a:solidFill>
                  <a:srgbClr val="FF0000"/>
                </a:solidFill>
                <a:latin typeface="ArialNarrow"/>
              </a:rPr>
              <a:t>Piotr Bojanowski, </a:t>
            </a:r>
            <a:r>
              <a:rPr lang="en-US" sz="1050" b="0" i="0" u="none" strike="noStrike" baseline="0" dirty="0" err="1">
                <a:solidFill>
                  <a:srgbClr val="FF0000"/>
                </a:solidFill>
                <a:latin typeface="ArialNarrow"/>
              </a:rPr>
              <a:t>fastText</a:t>
            </a:r>
            <a:r>
              <a:rPr lang="en-US" sz="1050" b="0" i="0" u="none" strike="noStrike" baseline="0" dirty="0">
                <a:solidFill>
                  <a:srgbClr val="FF0000"/>
                </a:solidFill>
                <a:latin typeface="ArialNarrow"/>
              </a:rPr>
              <a:t> - a library for efficient text classification and word representation: https://nlpparis.files.wordpress.com/2016/11/fasttext-nlpmeetup-23112016.pptx</a:t>
            </a:r>
            <a:endParaRPr lang="en-US" sz="600" dirty="0">
              <a:solidFill>
                <a:srgbClr val="FF0000"/>
              </a:solidFill>
            </a:endParaRPr>
          </a:p>
        </p:txBody>
      </p:sp>
    </p:spTree>
    <p:extLst>
      <p:ext uri="{BB962C8B-B14F-4D97-AF65-F5344CB8AC3E}">
        <p14:creationId xmlns:p14="http://schemas.microsoft.com/office/powerpoint/2010/main" val="2794149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9</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6" name="CustomShape 2">
            <a:extLst>
              <a:ext uri="{FF2B5EF4-FFF2-40B4-BE49-F238E27FC236}">
                <a16:creationId xmlns:a16="http://schemas.microsoft.com/office/drawing/2014/main" id="{336143A9-226A-8243-BCC0-40C5FFB66D35}"/>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000" b="1" spc="-1" dirty="0">
                <a:solidFill>
                  <a:srgbClr val="EF181E"/>
                </a:solidFill>
                <a:latin typeface="Arial"/>
              </a:rPr>
              <a:t>Datasets</a:t>
            </a:r>
          </a:p>
        </p:txBody>
      </p:sp>
      <p:sp>
        <p:nvSpPr>
          <p:cNvPr id="8" name="TextBox 7">
            <a:extLst>
              <a:ext uri="{FF2B5EF4-FFF2-40B4-BE49-F238E27FC236}">
                <a16:creationId xmlns:a16="http://schemas.microsoft.com/office/drawing/2014/main" id="{5B273AB8-B125-5F49-8324-5C81DAE872BE}"/>
              </a:ext>
            </a:extLst>
          </p:cNvPr>
          <p:cNvSpPr txBox="1"/>
          <p:nvPr/>
        </p:nvSpPr>
        <p:spPr>
          <a:xfrm>
            <a:off x="338664" y="1666369"/>
            <a:ext cx="8466671"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Training Datasets are Wikipedia dumps in different languages: Arabic, Czech, German, English, Spanish, French, Italian, Romanian, Russian.</a:t>
            </a:r>
          </a:p>
          <a:p>
            <a:endParaRPr lang="en-US" dirty="0"/>
          </a:p>
          <a:p>
            <a:pPr marL="285750" indent="-285750">
              <a:buFont typeface="Arial" panose="020B0604020202020204" pitchFamily="34" charset="0"/>
              <a:buChar char="•"/>
            </a:pPr>
            <a:r>
              <a:rPr lang="en-US" dirty="0"/>
              <a:t>Baselining Datasets</a:t>
            </a:r>
          </a:p>
          <a:p>
            <a:pPr marL="742950" lvl="1" indent="-285750">
              <a:buFont typeface="Arial" panose="020B0604020202020204" pitchFamily="34" charset="0"/>
              <a:buChar char="•"/>
            </a:pPr>
            <a:r>
              <a:rPr lang="en-US" dirty="0"/>
              <a:t>Given pairs of words, determine similarity and compare to human judgement of similarity</a:t>
            </a:r>
          </a:p>
          <a:p>
            <a:pPr lvl="1"/>
            <a:r>
              <a:rPr lang="en-US" dirty="0"/>
              <a:t>	Example:</a:t>
            </a:r>
          </a:p>
          <a:p>
            <a:pPr lvl="1"/>
            <a:endParaRPr lang="en-US" dirty="0"/>
          </a:p>
          <a:p>
            <a:pPr lvl="1"/>
            <a:endParaRPr lang="en-US" dirty="0"/>
          </a:p>
          <a:p>
            <a:pPr lvl="1"/>
            <a:endParaRPr lang="en-US" dirty="0"/>
          </a:p>
          <a:p>
            <a:pPr marL="742950" lvl="1" indent="-285750">
              <a:buFont typeface="Arial" panose="020B0604020202020204" pitchFamily="34" charset="0"/>
              <a:buChar char="•"/>
            </a:pPr>
            <a:r>
              <a:rPr lang="en-US" dirty="0"/>
              <a:t>Given triplets of words, predict the analogy</a:t>
            </a:r>
          </a:p>
          <a:p>
            <a:pPr lvl="1"/>
            <a:r>
              <a:rPr lang="en-US" dirty="0"/>
              <a:t>	Example:</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C403FFE9-45C8-7B4F-AC8A-E963D91B8668}"/>
              </a:ext>
            </a:extLst>
          </p:cNvPr>
          <p:cNvPicPr>
            <a:picLocks noChangeAspect="1"/>
          </p:cNvPicPr>
          <p:nvPr/>
        </p:nvPicPr>
        <p:blipFill>
          <a:blip r:embed="rId3"/>
          <a:stretch>
            <a:fillRect/>
          </a:stretch>
        </p:blipFill>
        <p:spPr>
          <a:xfrm>
            <a:off x="2623690" y="3510458"/>
            <a:ext cx="4112518" cy="824966"/>
          </a:xfrm>
          <a:prstGeom prst="rect">
            <a:avLst/>
          </a:prstGeom>
        </p:spPr>
      </p:pic>
      <p:pic>
        <p:nvPicPr>
          <p:cNvPr id="5" name="Picture 4">
            <a:extLst>
              <a:ext uri="{FF2B5EF4-FFF2-40B4-BE49-F238E27FC236}">
                <a16:creationId xmlns:a16="http://schemas.microsoft.com/office/drawing/2014/main" id="{69226896-E22F-BA4C-82F8-198B13253F33}"/>
              </a:ext>
            </a:extLst>
          </p:cNvPr>
          <p:cNvPicPr>
            <a:picLocks noChangeAspect="1"/>
          </p:cNvPicPr>
          <p:nvPr/>
        </p:nvPicPr>
        <p:blipFill>
          <a:blip r:embed="rId4"/>
          <a:stretch>
            <a:fillRect/>
          </a:stretch>
        </p:blipFill>
        <p:spPr>
          <a:xfrm>
            <a:off x="2623690" y="5105390"/>
            <a:ext cx="3896617" cy="983373"/>
          </a:xfrm>
          <a:prstGeom prst="rect">
            <a:avLst/>
          </a:prstGeom>
        </p:spPr>
      </p:pic>
    </p:spTree>
    <p:extLst>
      <p:ext uri="{BB962C8B-B14F-4D97-AF65-F5344CB8AC3E}">
        <p14:creationId xmlns:p14="http://schemas.microsoft.com/office/powerpoint/2010/main" val="8368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Presentation_Beuth_University_english</Template>
  <TotalTime>160</TotalTime>
  <Words>1676</Words>
  <Application>Microsoft Macintosh PowerPoint</Application>
  <PresentationFormat>On-screen Show (4:3)</PresentationFormat>
  <Paragraphs>286</Paragraphs>
  <Slides>20</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Arial Narrow</vt:lpstr>
      <vt:lpstr>ArialNarrow</vt:lpstr>
      <vt:lpstr>NimbusRomNo9L</vt:lpstr>
      <vt:lpstr>Symbol</vt:lpstr>
      <vt:lpstr>Times New Roman</vt:lpstr>
      <vt:lpstr>Wingdings</vt:lpstr>
      <vt:lpstr>Office Theme</vt:lpstr>
      <vt:lpstr>Office Theme</vt:lpstr>
      <vt:lpstr>Analysis of  “Enriching Word Vectors With Subword Information”[1]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Event</dc:title>
  <dc:subject/>
  <dc:creator>Federico Rueda Luna</dc:creator>
  <dc:description/>
  <cp:lastModifiedBy>Edgardo Panza</cp:lastModifiedBy>
  <cp:revision>282</cp:revision>
  <cp:lastPrinted>2014-04-23T12:07:05Z</cp:lastPrinted>
  <dcterms:created xsi:type="dcterms:W3CDTF">2019-11-02T10:55:03Z</dcterms:created>
  <dcterms:modified xsi:type="dcterms:W3CDTF">2020-06-29T15:59:55Z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18</vt:i4>
  </property>
</Properties>
</file>