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367" r:id="rId3"/>
    <p:sldId id="407" r:id="rId4"/>
    <p:sldId id="387" r:id="rId5"/>
    <p:sldId id="406" r:id="rId6"/>
    <p:sldId id="405" r:id="rId7"/>
    <p:sldId id="409" r:id="rId8"/>
    <p:sldId id="401" r:id="rId9"/>
    <p:sldId id="370" r:id="rId10"/>
    <p:sldId id="399" r:id="rId11"/>
    <p:sldId id="383" r:id="rId12"/>
    <p:sldId id="412" r:id="rId13"/>
    <p:sldId id="413" r:id="rId14"/>
    <p:sldId id="411" r:id="rId15"/>
    <p:sldId id="414" r:id="rId16"/>
    <p:sldId id="398" r:id="rId17"/>
    <p:sldId id="396" r:id="rId18"/>
    <p:sldId id="402" r:id="rId19"/>
    <p:sldId id="403" r:id="rId20"/>
    <p:sldId id="404" r:id="rId21"/>
    <p:sldId id="382" r:id="rId2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s.Whitmire@BeuthHochschule.onmicrosoft.com" initials="L" lastIdx="9" clrIdx="0">
    <p:extLst>
      <p:ext uri="{19B8F6BF-5375-455C-9EA6-DF929625EA0E}">
        <p15:presenceInfo xmlns:p15="http://schemas.microsoft.com/office/powerpoint/2012/main" userId="S::Lucas.Whitmire@BeuthHochschule.onmicrosoft.com::06af8637-a000-4ed8-8af9-1258a0a435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p:restoredTop sz="86099"/>
  </p:normalViewPr>
  <p:slideViewPr>
    <p:cSldViewPr snapToGrid="0">
      <p:cViewPr varScale="1">
        <p:scale>
          <a:sx n="99" d="100"/>
          <a:sy n="99" d="100"/>
        </p:scale>
        <p:origin x="12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ypi.org/project/fasttex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st.github.com/kylemcdonald/49c483c61798a952e36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pdf/1607.04606.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NimbusRomNo9L"/>
              </a:rPr>
              <a:t>[Pull definitions from class presentations and make sure we understand these tasks.]</a:t>
            </a:r>
            <a:endParaRPr lang="en-US" dirty="0"/>
          </a:p>
          <a:p>
            <a:endParaRPr lang="en-C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popular  techniques represent each word of the vocabulary by a distinct vector, without parameter sharing. In particular, they ignore the internal structure of words, which is an important limitation for morphologically rich languages, such as Turkish or Finnish. </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34264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2: Illustration of the similarity between character n-grams in out-of-vocabulary words. For each pair, only one word is OOV, and is shown on the x axis. Red indicates positive cosine, while blue negative.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14</a:t>
            </a:fld>
            <a:endParaRPr lang="en-GB" sz="1400" b="0" strike="noStrike" spc="-1">
              <a:latin typeface="Times New Roman"/>
            </a:endParaRPr>
          </a:p>
        </p:txBody>
      </p:sp>
    </p:spTree>
    <p:extLst>
      <p:ext uri="{BB962C8B-B14F-4D97-AF65-F5344CB8AC3E}">
        <p14:creationId xmlns:p14="http://schemas.microsoft.com/office/powerpoint/2010/main" val="194599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solidFill>
                  <a:srgbClr val="000000"/>
                </a:solidFill>
                <a:latin typeface="Arial" panose="020B0604020202020204" pitchFamily="34" charset="0"/>
              </a:rPr>
              <a:t>[Introduce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(and other papers which fed into this, see </a:t>
            </a:r>
            <a:r>
              <a:rPr lang="en-US" dirty="0" err="1">
                <a:solidFill>
                  <a:srgbClr val="000000"/>
                </a:solidFill>
                <a:latin typeface="Arial" panose="020B0604020202020204" pitchFamily="34" charset="0"/>
              </a:rPr>
              <a:t>github</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	</a:t>
            </a:r>
            <a:r>
              <a:rPr lang="en-US" dirty="0">
                <a:hlinkClick r:id="rId3"/>
              </a:rPr>
              <a:t>https://pypi.org/project/fasttext/</a:t>
            </a:r>
            <a:endParaRPr lang="en-US" dirty="0"/>
          </a:p>
          <a:p>
            <a:pPr marL="914400" lvl="2" indent="0" algn="just">
              <a:buFont typeface="Arial" panose="020B0604020202020204" pitchFamily="34" charset="0"/>
              <a:buNone/>
            </a:pPr>
            <a:r>
              <a:rPr lang="en-US" dirty="0"/>
              <a:t>Text Classification is the process of categorizing text into organized groups. first automatically analyzing the text and then assigning a set of pre-defined tags or categories based on its content.</a:t>
            </a:r>
          </a:p>
          <a:p>
            <a:r>
              <a:rPr lang="en-US" dirty="0"/>
              <a:t>[ELMO]</a:t>
            </a:r>
          </a:p>
          <a:p>
            <a:r>
              <a:rPr lang="en-US" dirty="0"/>
              <a:t>[BERT]</a:t>
            </a:r>
          </a:p>
          <a:p>
            <a:r>
              <a:rPr lang="en-US" dirty="0"/>
              <a:t>This method uses Subword information for its own tokenization. </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276990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G</a:t>
            </a:r>
            <a:r>
              <a:rPr lang="en-CO" dirty="0"/>
              <a:t>ensim.models.fastext </a:t>
            </a:r>
          </a:p>
          <a:p>
            <a:r>
              <a:rPr lang="en-US" dirty="0"/>
              <a:t>N</a:t>
            </a:r>
            <a:r>
              <a:rPr lang="en-CO" dirty="0"/>
              <a:t>ltk </a:t>
            </a:r>
            <a:r>
              <a:rPr lang="en-CO" dirty="0">
                <a:sym typeface="Wingdings" pitchFamily="2" charset="2"/>
              </a:rPr>
              <a:t> natural language toolkit</a:t>
            </a:r>
          </a:p>
          <a:p>
            <a:r>
              <a:rPr lang="en-US" dirty="0"/>
              <a:t>W</a:t>
            </a:r>
            <a:r>
              <a:rPr lang="en-CO" dirty="0"/>
              <a:t>ikipedia</a:t>
            </a:r>
          </a:p>
          <a:p>
            <a:endParaRPr lang="en-US" dirty="0"/>
          </a:p>
          <a:p>
            <a:endParaRPr lang="en-US" dirty="0"/>
          </a:p>
          <a:p>
            <a:pPr marL="285750" indent="-285750">
              <a:lnSpc>
                <a:spcPct val="90000"/>
              </a:lnSpc>
              <a:spcBef>
                <a:spcPts val="1000"/>
              </a:spcBef>
              <a:buFont typeface="Arial" panose="020B0604020202020204" pitchFamily="34" charset="0"/>
              <a:buChar char="•"/>
            </a:pPr>
            <a:r>
              <a:rPr lang="en-US" dirty="0"/>
              <a:t>Text Classification (hate speech detection, etc.)</a:t>
            </a:r>
          </a:p>
          <a:p>
            <a:pPr marL="0" lvl="1">
              <a:lnSpc>
                <a:spcPct val="90000"/>
              </a:lnSpc>
              <a:spcBef>
                <a:spcPts val="1000"/>
              </a:spcBef>
            </a:pPr>
            <a:r>
              <a:rPr lang="en-US" dirty="0"/>
              <a:t>	Assigning a set of predefined categories to free-text. Text classifiers can 	be used to organize, structure, and categorize</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16</a:t>
            </a:fld>
            <a:endParaRPr lang="en-GB" sz="1400" b="0" strike="noStrike" spc="-1">
              <a:latin typeface="Times New Roman"/>
            </a:endParaRPr>
          </a:p>
        </p:txBody>
      </p:sp>
    </p:spTree>
    <p:extLst>
      <p:ext uri="{BB962C8B-B14F-4D97-AF65-F5344CB8AC3E}">
        <p14:creationId xmlns:p14="http://schemas.microsoft.com/office/powerpoint/2010/main" val="97033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sz="1200" b="0" i="0" kern="1200" dirty="0">
                <a:solidFill>
                  <a:schemeClr val="tx1"/>
                </a:solidFill>
                <a:effectLst/>
                <a:latin typeface="+mn-lt"/>
                <a:ea typeface="+mn-ea"/>
                <a:cs typeface="+mn-cs"/>
              </a:rPr>
              <a:t>The </a:t>
            </a:r>
            <a:r>
              <a:rPr lang="en-US" dirty="0" err="1"/>
              <a:t>window_size</a:t>
            </a:r>
            <a:r>
              <a:rPr lang="en-US" sz="1200" b="0" i="0" kern="1200" dirty="0">
                <a:solidFill>
                  <a:schemeClr val="tx1"/>
                </a:solidFill>
                <a:effectLst/>
                <a:latin typeface="+mn-lt"/>
                <a:ea typeface="+mn-ea"/>
                <a:cs typeface="+mn-cs"/>
              </a:rPr>
              <a:t> is the size of the number of words occurring before and after the word based on which the word representations will be learned for the word.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hyper-parameter is the </a:t>
            </a:r>
            <a:r>
              <a:rPr lang="en-US" dirty="0" err="1"/>
              <a:t>min_word</a:t>
            </a:r>
            <a:r>
              <a:rPr lang="en-US" sz="1200" b="0" i="0" kern="1200" dirty="0">
                <a:solidFill>
                  <a:schemeClr val="tx1"/>
                </a:solidFill>
                <a:effectLst/>
                <a:latin typeface="+mn-lt"/>
                <a:ea typeface="+mn-ea"/>
                <a:cs typeface="+mn-cs"/>
              </a:rPr>
              <a:t>, which specifies the minimum frequency of a word in the corpus for which the word representations will be generated. Finally, the most frequently occurring word will be down-sampled by a number specified by the </a:t>
            </a:r>
            <a:r>
              <a:rPr lang="en-US" dirty="0" err="1"/>
              <a:t>down_sampling</a:t>
            </a:r>
            <a:r>
              <a:rPr lang="en-US" sz="1200" b="0" i="0" kern="1200" dirty="0">
                <a:solidFill>
                  <a:schemeClr val="tx1"/>
                </a:solidFill>
                <a:effectLst/>
                <a:latin typeface="+mn-lt"/>
                <a:ea typeface="+mn-ea"/>
                <a:cs typeface="+mn-cs"/>
              </a:rPr>
              <a:t> attribute.</a:t>
            </a:r>
          </a:p>
          <a:p>
            <a:endParaRPr lang="en-US" sz="1200" b="0" i="0" kern="1200" dirty="0">
              <a:solidFill>
                <a:schemeClr val="tx1"/>
              </a:solidFill>
              <a:effectLst/>
              <a:latin typeface="+mn-lt"/>
              <a:ea typeface="+mn-ea"/>
              <a:cs typeface="+mn-cs"/>
            </a:endParaRPr>
          </a:p>
          <a:p>
            <a:r>
              <a:rPr lang="en-US" dirty="0"/>
              <a:t>Preprocessing:</a:t>
            </a:r>
          </a:p>
          <a:p>
            <a:pPr marL="285750" indent="-285750">
              <a:buFontTx/>
              <a:buChar char="-"/>
            </a:pPr>
            <a:r>
              <a:rPr lang="en-US" dirty="0"/>
              <a:t>All to lower case</a:t>
            </a:r>
          </a:p>
          <a:p>
            <a:pPr marL="285750" indent="-285750">
              <a:buFontTx/>
              <a:buChar char="-"/>
            </a:pPr>
            <a:r>
              <a:rPr lang="en-US" dirty="0"/>
              <a:t>All to root form</a:t>
            </a:r>
          </a:p>
          <a:p>
            <a:pPr marL="285750" indent="-285750">
              <a:buFontTx/>
              <a:buChar char="-"/>
            </a:pPr>
            <a:r>
              <a:rPr lang="en-US" dirty="0"/>
              <a:t>Remove stop words</a:t>
            </a:r>
          </a:p>
          <a:p>
            <a:endParaRPr lang="en-US" dirty="0"/>
          </a:p>
          <a:p>
            <a:endParaRPr lang="en-US" dirty="0"/>
          </a:p>
          <a:p>
            <a:r>
              <a:rPr lang="en-US" dirty="0" err="1"/>
              <a:t>Embedding_size</a:t>
            </a:r>
            <a:r>
              <a:rPr lang="en-US" dirty="0"/>
              <a:t> is the size of the embedding vector.</a:t>
            </a:r>
          </a:p>
          <a:p>
            <a:endParaRPr lang="en-US" dirty="0"/>
          </a:p>
          <a:p>
            <a:r>
              <a:rPr lang="en-US" dirty="0"/>
              <a:t>In other words, each word in our corpus will be represented as a 60-dimensional vector.</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17</a:t>
            </a:fld>
            <a:endParaRPr lang="en-GB" sz="1400" b="0" strike="noStrike" spc="-1">
              <a:latin typeface="Times New Roman"/>
            </a:endParaRPr>
          </a:p>
        </p:txBody>
      </p:sp>
    </p:spTree>
    <p:extLst>
      <p:ext uri="{BB962C8B-B14F-4D97-AF65-F5344CB8AC3E}">
        <p14:creationId xmlns:p14="http://schemas.microsoft.com/office/powerpoint/2010/main" val="273839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18</a:t>
            </a:fld>
            <a:endParaRPr lang="en-GB" sz="1400" b="0" strike="noStrike" spc="-1">
              <a:latin typeface="Times New Roman"/>
            </a:endParaRPr>
          </a:p>
        </p:txBody>
      </p:sp>
    </p:spTree>
    <p:extLst>
      <p:ext uri="{BB962C8B-B14F-4D97-AF65-F5344CB8AC3E}">
        <p14:creationId xmlns:p14="http://schemas.microsoft.com/office/powerpoint/2010/main" val="40423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a:p>
            <a:r>
              <a:rPr lang="en-CO" dirty="0"/>
              <a:t>P@1 </a:t>
            </a:r>
            <a:r>
              <a:rPr lang="en-CO" dirty="0">
                <a:sym typeface="Wingdings" pitchFamily="2" charset="2"/>
              </a:rPr>
              <a:t> Precision.</a:t>
            </a:r>
          </a:p>
          <a:p>
            <a:r>
              <a:rPr lang="en-CO" dirty="0">
                <a:sym typeface="Wingdings" pitchFamily="2" charset="2"/>
              </a:rPr>
              <a:t>R@1  Recall</a:t>
            </a:r>
          </a:p>
          <a:p>
            <a:endParaRPr lang="en-CO" dirty="0">
              <a:sym typeface="Wingdings" pitchFamily="2" charset="2"/>
            </a:endParaRPr>
          </a:p>
          <a:p>
            <a:r>
              <a:rPr lang="en-CO" dirty="0">
                <a:sym typeface="Wingdings" pitchFamily="2" charset="2"/>
              </a:rPr>
              <a:t>Preprocessing the same as in the pdf with the perl script </a:t>
            </a:r>
            <a:r>
              <a:rPr lang="en-US" dirty="0">
                <a:hlinkClick r:id="rId3"/>
              </a:rPr>
              <a:t>https://gist.github.com/kylemcdonald/49c483c61798a952e36e</a:t>
            </a:r>
            <a:endParaRPr lang="en-CO" dirty="0">
              <a:sym typeface="Wingdings" pitchFamily="2" charset="2"/>
            </a:endParaRP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19</a:t>
            </a:fld>
            <a:endParaRPr lang="en-GB" sz="1400" b="0" strike="noStrike" spc="-1">
              <a:latin typeface="Times New Roman"/>
            </a:endParaRPr>
          </a:p>
        </p:txBody>
      </p:sp>
    </p:spTree>
    <p:extLst>
      <p:ext uri="{BB962C8B-B14F-4D97-AF65-F5344CB8AC3E}">
        <p14:creationId xmlns:p14="http://schemas.microsoft.com/office/powerpoint/2010/main" val="263158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t>Introduced a model to predict the next word based on ‘n’ previous words.  This seems to be the first half of the CBOW type model.</a:t>
            </a:r>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CBOW</a:t>
            </a:r>
            <a:r>
              <a:rPr lang="en-US" sz="1200" b="0" i="0" kern="1200" dirty="0">
                <a:solidFill>
                  <a:schemeClr val="tx1"/>
                </a:solidFill>
                <a:effectLst/>
                <a:latin typeface="+mn-lt"/>
                <a:ea typeface="+mn-ea"/>
                <a:cs typeface="+mn-cs"/>
              </a:rPr>
              <a:t> model architecture predict the target word (the center word) based on the source context words (surrounding words).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Quicker to train, better accuracy on frequent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Skip-gram</a:t>
            </a:r>
            <a:r>
              <a:rPr lang="en-US" dirty="0"/>
              <a:t> model the context is predicted based on the source word. This method performs better on rare words, but is slower to train than CBOW.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Note: Later this same year, “Distributed Representations of Words and Phrases and their Compositionality” was published which introduced improvements to the Skip-gram model such as Negative Sampling and Subsampling of Frequent Words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Mikolov</a:t>
            </a:r>
            <a:r>
              <a:rPr lang="en-US" dirty="0"/>
              <a:t> et al., Distributed Representations of Words and Phrases and their Compositionality: https://arxiv.org/abs/1310.4546]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5384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recently, building on the </a:t>
            </a:r>
            <a:r>
              <a:rPr lang="en-US" sz="1200" b="0" i="0" kern="1200" dirty="0" err="1">
                <a:solidFill>
                  <a:schemeClr val="tx1"/>
                </a:solidFill>
                <a:effectLst/>
                <a:latin typeface="+mn-lt"/>
                <a:ea typeface="+mn-ea"/>
                <a:cs typeface="+mn-cs"/>
              </a:rPr>
              <a:t>SkipGram</a:t>
            </a:r>
            <a:r>
              <a:rPr lang="en-US" sz="1200" b="0" i="0" kern="1200" dirty="0">
                <a:solidFill>
                  <a:schemeClr val="tx1"/>
                </a:solidFill>
                <a:effectLst/>
                <a:latin typeface="+mn-lt"/>
                <a:ea typeface="+mn-ea"/>
                <a:cs typeface="+mn-cs"/>
              </a:rPr>
              <a:t> idea, a </a:t>
            </a:r>
            <a:r>
              <a:rPr lang="en-US" sz="1200" b="0" i="0" u="none" strike="noStrike" kern="1200" dirty="0">
                <a:solidFill>
                  <a:schemeClr val="tx1"/>
                </a:solidFill>
                <a:effectLst/>
                <a:latin typeface="+mn-lt"/>
                <a:ea typeface="+mn-ea"/>
                <a:cs typeface="+mn-cs"/>
                <a:hlinkClick r:id="rId3"/>
              </a:rPr>
              <a:t>more granular approach was introduced</a:t>
            </a:r>
            <a:r>
              <a:rPr lang="en-US" sz="1200" b="0" i="0" kern="1200" dirty="0">
                <a:solidFill>
                  <a:schemeClr val="tx1"/>
                </a:solidFill>
                <a:effectLst/>
                <a:latin typeface="+mn-lt"/>
                <a:ea typeface="+mn-ea"/>
                <a:cs typeface="+mn-cs"/>
              </a:rPr>
              <a:t> where a bag of character n-grams (also known as </a:t>
            </a:r>
            <a:r>
              <a:rPr lang="en-US" sz="1200" b="0" i="0" kern="1200" dirty="0" err="1">
                <a:solidFill>
                  <a:schemeClr val="tx1"/>
                </a:solidFill>
                <a:effectLst/>
                <a:latin typeface="+mn-lt"/>
                <a:ea typeface="+mn-ea"/>
                <a:cs typeface="+mn-cs"/>
              </a:rPr>
              <a:t>subwords</a:t>
            </a:r>
            <a:r>
              <a:rPr lang="en-US" sz="1200" b="0" i="0" kern="1200" dirty="0">
                <a:solidFill>
                  <a:schemeClr val="tx1"/>
                </a:solidFill>
                <a:effectLst/>
                <a:latin typeface="+mn-lt"/>
                <a:ea typeface="+mn-ea"/>
                <a:cs typeface="+mn-cs"/>
              </a:rPr>
              <a:t>) are used to represent a word. As shown in Figure, each word is represented by the sum of it’s n-gram vectors.</a:t>
            </a:r>
          </a:p>
          <a:p>
            <a:endParaRPr lang="en-US" sz="1200" b="0" i="0" kern="1200" dirty="0">
              <a:solidFill>
                <a:schemeClr val="tx1"/>
              </a:solidFill>
              <a:effectLst/>
              <a:latin typeface="+mn-lt"/>
              <a:ea typeface="+mn-ea"/>
              <a:cs typeface="+mn-cs"/>
            </a:endParaRP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7</a:t>
            </a:fld>
            <a:endParaRPr lang="en-GB" sz="1400" b="0" strike="noStrike" spc="-1">
              <a:latin typeface="Times New Roman"/>
            </a:endParaRPr>
          </a:p>
        </p:txBody>
      </p:sp>
    </p:spTree>
    <p:extLst>
      <p:ext uri="{BB962C8B-B14F-4D97-AF65-F5344CB8AC3E}">
        <p14:creationId xmlns:p14="http://schemas.microsoft.com/office/powerpoint/2010/main" val="406536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9</a:t>
            </a:fld>
            <a:endParaRPr lang="en-GB" sz="1400" b="0" strike="noStrike" spc="-1">
              <a:latin typeface="Times New Roman"/>
            </a:endParaRPr>
          </a:p>
        </p:txBody>
      </p:sp>
    </p:spTree>
    <p:extLst>
      <p:ext uri="{BB962C8B-B14F-4D97-AF65-F5344CB8AC3E}">
        <p14:creationId xmlns:p14="http://schemas.microsoft.com/office/powerpoint/2010/main" val="17242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err="1"/>
              <a:t>Sisg</a:t>
            </a:r>
            <a:r>
              <a:rPr lang="en-US" dirty="0"/>
              <a:t>- uses null vectors for unseen words, </a:t>
            </a:r>
            <a:r>
              <a:rPr lang="en-US" dirty="0" err="1"/>
              <a:t>sisg</a:t>
            </a:r>
            <a:r>
              <a:rPr lang="en-US" dirty="0"/>
              <a:t> creates feature vectors by summing n-gram vectors</a:t>
            </a:r>
          </a:p>
          <a:p>
            <a:endParaRPr lang="en-US" sz="1800" b="0" i="0" u="none" strike="noStrike" baseline="0" dirty="0">
              <a:latin typeface="NimbusRomNo9L-Regu"/>
            </a:endParaRPr>
          </a:p>
          <a:p>
            <a:r>
              <a:rPr lang="en-US" sz="1800" b="0" i="0" u="none" strike="noStrike" baseline="0" dirty="0">
                <a:latin typeface="NimbusRomNo9L-Regu"/>
              </a:rPr>
              <a:t>Poorer performance on WS353: This is due to the fact that words in the English WS353 dataset are common words for which good vectors can be obtained without exploiting </a:t>
            </a:r>
            <a:r>
              <a:rPr lang="en-US" sz="1800" b="0" i="0" u="none" strike="noStrike" baseline="0" dirty="0" err="1">
                <a:latin typeface="NimbusRomNo9L-Regu"/>
              </a:rPr>
              <a:t>subword</a:t>
            </a:r>
            <a:r>
              <a:rPr lang="en-US" sz="1800" b="0" i="0" u="none" strike="noStrike" baseline="0" dirty="0">
                <a:latin typeface="NimbusRomNo9L-Regu"/>
              </a:rPr>
              <a:t> information.</a:t>
            </a:r>
            <a:endParaRPr lang="en-US"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10</a:t>
            </a:fld>
            <a:endParaRPr lang="en-GB" sz="1400" b="0" strike="noStrike" spc="-1">
              <a:latin typeface="Times New Roman"/>
            </a:endParaRPr>
          </a:p>
        </p:txBody>
      </p:sp>
    </p:spTree>
    <p:extLst>
      <p:ext uri="{BB962C8B-B14F-4D97-AF65-F5344CB8AC3E}">
        <p14:creationId xmlns:p14="http://schemas.microsoft.com/office/powerpoint/2010/main" val="21655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t>"The task consists of analogies such as "Germany" : "Berlin" :: "France" : ?, which are solved by finding a vector x such that </a:t>
            </a:r>
            <a:r>
              <a:rPr lang="en-US" dirty="0" err="1"/>
              <a:t>vec</a:t>
            </a:r>
            <a:r>
              <a:rPr lang="en-US" dirty="0"/>
              <a:t>(x) is closest to </a:t>
            </a:r>
            <a:r>
              <a:rPr lang="en-US" dirty="0" err="1"/>
              <a:t>vec</a:t>
            </a:r>
            <a:r>
              <a:rPr lang="en-US" dirty="0"/>
              <a:t>("Berlin") - </a:t>
            </a:r>
            <a:r>
              <a:rPr lang="en-US" dirty="0" err="1"/>
              <a:t>vec</a:t>
            </a:r>
            <a:r>
              <a:rPr lang="en-US" dirty="0"/>
              <a:t>("Germany") + </a:t>
            </a:r>
            <a:r>
              <a:rPr lang="en-US" dirty="0" err="1"/>
              <a:t>vec</a:t>
            </a:r>
            <a:r>
              <a:rPr lang="en-US" dirty="0"/>
              <a:t>("France") according to the cosine distance (we discard the input words from the search). This specific example is considered to have been answered correctly if x is "Paris". The task has two broad categories: the syntactic analogies (such as "quick" : "quickly" :: "slow" : "slowly") and the semantic analogies, such as the country to capital city relationship.“</a:t>
            </a:r>
          </a:p>
          <a:p>
            <a:endParaRPr lang="en-US" dirty="0"/>
          </a:p>
          <a:p>
            <a:r>
              <a:rPr lang="en-US" dirty="0"/>
              <a:t>[</a:t>
            </a:r>
            <a:r>
              <a:rPr lang="en-US" dirty="0" err="1"/>
              <a:t>Mikolov</a:t>
            </a:r>
            <a:r>
              <a:rPr lang="en-US" dirty="0"/>
              <a:t> et al., Distributed Representations of Words and Phrases and their Compositionality: https://arxiv.org/abs/1310.4546]</a:t>
            </a:r>
          </a:p>
          <a:p>
            <a:endParaRPr lang="en-US" dirty="0"/>
          </a:p>
          <a:p>
            <a:endParaRPr lang="en-US" dirty="0"/>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11</a:t>
            </a:fld>
            <a:endParaRPr lang="en-GB" sz="1400" b="0" strike="noStrike" spc="-1">
              <a:latin typeface="Times New Roman"/>
            </a:endParaRPr>
          </a:p>
        </p:txBody>
      </p:sp>
    </p:spTree>
    <p:extLst>
      <p:ext uri="{BB962C8B-B14F-4D97-AF65-F5344CB8AC3E}">
        <p14:creationId xmlns:p14="http://schemas.microsoft.com/office/powerpoint/2010/main" val="24115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notice that for all datasets, and all sizes, the proposed approach (</a:t>
            </a:r>
            <a:r>
              <a:rPr lang="en-US" sz="1200" kern="1200" dirty="0" err="1">
                <a:solidFill>
                  <a:schemeClr val="tx1"/>
                </a:solidFill>
                <a:effectLst/>
                <a:latin typeface="+mn-lt"/>
                <a:ea typeface="+mn-ea"/>
                <a:cs typeface="+mn-cs"/>
              </a:rPr>
              <a:t>sisg</a:t>
            </a:r>
            <a:r>
              <a:rPr lang="en-US" sz="1200" kern="1200" dirty="0">
                <a:solidFill>
                  <a:schemeClr val="tx1"/>
                </a:solidFill>
                <a:effectLst/>
                <a:latin typeface="+mn-lt"/>
                <a:ea typeface="+mn-ea"/>
                <a:cs typeface="+mn-cs"/>
              </a:rPr>
              <a:t>) performs better than </a:t>
            </a:r>
            <a:endParaRPr lang="en-US" dirty="0"/>
          </a:p>
          <a:p>
            <a:endParaRPr lang="en-CO" dirty="0"/>
          </a:p>
          <a:p>
            <a:r>
              <a:rPr lang="en-US" sz="1200" kern="1200" dirty="0">
                <a:solidFill>
                  <a:schemeClr val="tx1"/>
                </a:solidFill>
                <a:effectLst/>
                <a:latin typeface="+mn-lt"/>
                <a:ea typeface="+mn-ea"/>
                <a:cs typeface="+mn-cs"/>
              </a:rPr>
              <a:t>the baseline. However, the performance of the base- line </a:t>
            </a:r>
            <a:r>
              <a:rPr lang="en-US" sz="1200" kern="1200" dirty="0" err="1">
                <a:solidFill>
                  <a:schemeClr val="tx1"/>
                </a:solidFill>
                <a:effectLst/>
                <a:latin typeface="+mn-lt"/>
                <a:ea typeface="+mn-ea"/>
                <a:cs typeface="+mn-cs"/>
              </a:rPr>
              <a:t>cbow</a:t>
            </a:r>
            <a:r>
              <a:rPr lang="en-US" sz="1200" kern="1200" dirty="0">
                <a:solidFill>
                  <a:schemeClr val="tx1"/>
                </a:solidFill>
                <a:effectLst/>
                <a:latin typeface="+mn-lt"/>
                <a:ea typeface="+mn-ea"/>
                <a:cs typeface="+mn-cs"/>
              </a:rPr>
              <a:t> model gets better as more and more data is available. Our model, on the other hand, seems to quickly saturate and adding more data does not always lead to improved results. </a:t>
            </a:r>
            <a:endParaRPr lang="en-US" dirty="0"/>
          </a:p>
          <a:p>
            <a:r>
              <a:rPr lang="en-US" sz="1200" kern="1200" dirty="0">
                <a:solidFill>
                  <a:schemeClr val="tx1"/>
                </a:solidFill>
                <a:effectLst/>
                <a:latin typeface="+mn-lt"/>
                <a:ea typeface="+mn-ea"/>
                <a:cs typeface="+mn-cs"/>
              </a:rPr>
              <a:t>Second, and most importantly, we notice that the proposed approach provides very good word vectors even when using very small training datasets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12</a:t>
            </a:fld>
            <a:endParaRPr lang="en-GB" sz="1400" b="0" strike="noStrike" spc="-1">
              <a:latin typeface="Times New Roman"/>
            </a:endParaRPr>
          </a:p>
        </p:txBody>
      </p:sp>
    </p:spTree>
    <p:extLst>
      <p:ext uri="{BB962C8B-B14F-4D97-AF65-F5344CB8AC3E}">
        <p14:creationId xmlns:p14="http://schemas.microsoft.com/office/powerpoint/2010/main" val="175091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1607.01759"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hyperlink" Target="https://arxiv.org/abs/1810.04805" TargetMode="External"/><Relationship Id="rId4" Type="http://schemas.openxmlformats.org/officeDocument/2006/relationships/hyperlink" Target="https://arxiv.org/abs/1612.0365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kavita-ganesan.com/comparison-between-cbow-skipgram-subword/#.XvHfR5P7RDU" TargetMode="External"/><Relationship Id="rId2" Type="http://schemas.openxmlformats.org/officeDocument/2006/relationships/hyperlink" Target="https://towardsdatascience.com/skip-gram-nlp-context-words-prediction-algorithm-5bbf34f84e0c" TargetMode="External"/><Relationship Id="rId1" Type="http://schemas.openxmlformats.org/officeDocument/2006/relationships/slideLayout" Target="../slideLayouts/slideLayout14.xml"/><Relationship Id="rId4" Type="http://schemas.openxmlformats.org/officeDocument/2006/relationships/hyperlink" Target="https://stackabuse.com/python-for-nlp-working-with-facebook-fasttext-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Analysis of </a:t>
            </a:r>
            <a:br>
              <a:rPr lang="en-GB" sz="2800" b="0" spc="-1" dirty="0"/>
            </a:br>
            <a:r>
              <a:rPr lang="en-GB" sz="2400" b="0" spc="-1" dirty="0"/>
              <a:t>“</a:t>
            </a:r>
            <a:r>
              <a:rPr lang="en-GB" sz="2400" b="0" i="1" spc="-1" dirty="0"/>
              <a:t>Enriching Word Vectors With </a:t>
            </a:r>
            <a:r>
              <a:rPr lang="en-GB" sz="2400" b="0" i="1" spc="-1" dirty="0" err="1"/>
              <a:t>Subword</a:t>
            </a:r>
            <a:r>
              <a:rPr lang="en-GB" sz="2400" b="0" i="1" spc="-1" dirty="0"/>
              <a:t> Information</a:t>
            </a:r>
            <a:r>
              <a:rPr lang="en-GB" sz="2400" b="0" spc="-1" dirty="0"/>
              <a:t>”</a:t>
            </a:r>
            <a:r>
              <a:rPr lang="en-GB" sz="2400" b="0" spc="-1" baseline="30000" dirty="0"/>
              <a:t>[1]</a:t>
            </a:r>
            <a:endParaRPr lang="en-GB" sz="2800" b="0" spc="-1" dirty="0"/>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91373644-2D8B-4C0D-81AF-425F46E75314}"/>
              </a:ext>
            </a:extLst>
          </p:cNvPr>
          <p:cNvSpPr txBox="1"/>
          <p:nvPr/>
        </p:nvSpPr>
        <p:spPr>
          <a:xfrm>
            <a:off x="428324" y="6596390"/>
            <a:ext cx="8614611" cy="261610"/>
          </a:xfrm>
          <a:prstGeom prst="rect">
            <a:avLst/>
          </a:prstGeom>
          <a:noFill/>
        </p:spPr>
        <p:txBody>
          <a:bodyPr wrap="square" rtlCol="0">
            <a:spAutoFit/>
          </a:bodyPr>
          <a:lstStyle/>
          <a:p>
            <a:pPr algn="l"/>
            <a:r>
              <a:rPr lang="en-US" sz="1050" baseline="30000" dirty="0">
                <a:solidFill>
                  <a:srgbClr val="FF0000"/>
                </a:solidFill>
                <a:latin typeface="ArialNarrow"/>
              </a:rPr>
              <a:t>[1]</a:t>
            </a:r>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Subword Information: https://arxiv.org/pdf/1607.04606.pdf</a:t>
            </a:r>
            <a:endParaRPr lang="en-US" sz="1050" dirty="0">
              <a:solidFill>
                <a:srgbClr val="FF0000"/>
              </a:solidFill>
            </a:endParaRPr>
          </a:p>
        </p:txBody>
      </p:sp>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Word Similarity</a:t>
            </a:r>
          </a:p>
        </p:txBody>
      </p:sp>
      <p:pic>
        <p:nvPicPr>
          <p:cNvPr id="4" name="Picture 3">
            <a:extLst>
              <a:ext uri="{FF2B5EF4-FFF2-40B4-BE49-F238E27FC236}">
                <a16:creationId xmlns:a16="http://schemas.microsoft.com/office/drawing/2014/main" id="{E4BA3647-B9EA-D646-B255-C9CFE697A4A9}"/>
              </a:ext>
            </a:extLst>
          </p:cNvPr>
          <p:cNvPicPr>
            <a:picLocks noChangeAspect="1"/>
          </p:cNvPicPr>
          <p:nvPr/>
        </p:nvPicPr>
        <p:blipFill>
          <a:blip r:embed="rId3"/>
          <a:stretch>
            <a:fillRect/>
          </a:stretch>
        </p:blipFill>
        <p:spPr>
          <a:xfrm>
            <a:off x="1893363" y="1507371"/>
            <a:ext cx="5357274" cy="4829092"/>
          </a:xfrm>
          <a:prstGeom prst="rect">
            <a:avLst/>
          </a:prstGeom>
        </p:spPr>
      </p:pic>
    </p:spTree>
    <p:extLst>
      <p:ext uri="{BB962C8B-B14F-4D97-AF65-F5344CB8AC3E}">
        <p14:creationId xmlns:p14="http://schemas.microsoft.com/office/powerpoint/2010/main" val="40868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Analogies</a:t>
            </a:r>
          </a:p>
        </p:txBody>
      </p:sp>
      <p:pic>
        <p:nvPicPr>
          <p:cNvPr id="2" name="Picture 1">
            <a:extLst>
              <a:ext uri="{FF2B5EF4-FFF2-40B4-BE49-F238E27FC236}">
                <a16:creationId xmlns:a16="http://schemas.microsoft.com/office/drawing/2014/main" id="{908A6A32-63A1-424D-8C03-2793AA4B578F}"/>
              </a:ext>
            </a:extLst>
          </p:cNvPr>
          <p:cNvPicPr>
            <a:picLocks noChangeAspect="1"/>
          </p:cNvPicPr>
          <p:nvPr/>
        </p:nvPicPr>
        <p:blipFill>
          <a:blip r:embed="rId3"/>
          <a:stretch>
            <a:fillRect/>
          </a:stretch>
        </p:blipFill>
        <p:spPr>
          <a:xfrm>
            <a:off x="1540788" y="1507371"/>
            <a:ext cx="6062423" cy="4763332"/>
          </a:xfrm>
          <a:prstGeom prst="rect">
            <a:avLst/>
          </a:prstGeom>
        </p:spPr>
      </p:pic>
    </p:spTree>
    <p:extLst>
      <p:ext uri="{BB962C8B-B14F-4D97-AF65-F5344CB8AC3E}">
        <p14:creationId xmlns:p14="http://schemas.microsoft.com/office/powerpoint/2010/main" val="5965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Training Set Sizes</a:t>
            </a:r>
          </a:p>
        </p:txBody>
      </p:sp>
      <p:pic>
        <p:nvPicPr>
          <p:cNvPr id="4" name="Picture 3">
            <a:extLst>
              <a:ext uri="{FF2B5EF4-FFF2-40B4-BE49-F238E27FC236}">
                <a16:creationId xmlns:a16="http://schemas.microsoft.com/office/drawing/2014/main" id="{33718779-B529-450F-8C1D-BA13D3B83BF3}"/>
              </a:ext>
            </a:extLst>
          </p:cNvPr>
          <p:cNvPicPr>
            <a:picLocks noChangeAspect="1"/>
          </p:cNvPicPr>
          <p:nvPr/>
        </p:nvPicPr>
        <p:blipFill>
          <a:blip r:embed="rId3"/>
          <a:stretch>
            <a:fillRect/>
          </a:stretch>
        </p:blipFill>
        <p:spPr>
          <a:xfrm>
            <a:off x="611204" y="1914401"/>
            <a:ext cx="7921592" cy="3029197"/>
          </a:xfrm>
          <a:prstGeom prst="rect">
            <a:avLst/>
          </a:prstGeom>
        </p:spPr>
      </p:pic>
    </p:spTree>
    <p:extLst>
      <p:ext uri="{BB962C8B-B14F-4D97-AF65-F5344CB8AC3E}">
        <p14:creationId xmlns:p14="http://schemas.microsoft.com/office/powerpoint/2010/main" val="106993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Main Contributions</a:t>
            </a:r>
          </a:p>
        </p:txBody>
      </p:sp>
      <p:sp>
        <p:nvSpPr>
          <p:cNvPr id="5" name="TextBox 4">
            <a:extLst>
              <a:ext uri="{FF2B5EF4-FFF2-40B4-BE49-F238E27FC236}">
                <a16:creationId xmlns:a16="http://schemas.microsoft.com/office/drawing/2014/main" id="{FDDF4FAA-8667-5842-B3BE-641E7444F752}"/>
              </a:ext>
            </a:extLst>
          </p:cNvPr>
          <p:cNvSpPr txBox="1"/>
          <p:nvPr/>
        </p:nvSpPr>
        <p:spPr>
          <a:xfrm>
            <a:off x="338664" y="1666369"/>
            <a:ext cx="846667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Works well for rare/OOV words and for morphologically rich languages (like German).</a:t>
            </a:r>
          </a:p>
          <a:p>
            <a:endParaRPr lang="en-US" dirty="0"/>
          </a:p>
          <a:p>
            <a:pPr marL="285750" indent="-285750">
              <a:buFont typeface="Arial" panose="020B0604020202020204" pitchFamily="34" charset="0"/>
              <a:buChar char="•"/>
            </a:pPr>
            <a:r>
              <a:rPr lang="en-US" dirty="0"/>
              <a:t>Works well for syntactic analogies and does not degrade semantic analogies much.</a:t>
            </a:r>
          </a:p>
          <a:p>
            <a:endParaRPr lang="en-US" dirty="0"/>
          </a:p>
          <a:p>
            <a:pPr marL="285750" indent="-285750">
              <a:buFont typeface="Arial" panose="020B0604020202020204" pitchFamily="34" charset="0"/>
              <a:buChar char="•"/>
            </a:pPr>
            <a:r>
              <a:rPr lang="en-US" dirty="0"/>
              <a:t>Good word representation with smaller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06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Shortcomings/Cheats</a:t>
            </a:r>
          </a:p>
        </p:txBody>
      </p:sp>
      <p:sp>
        <p:nvSpPr>
          <p:cNvPr id="8" name="TextBox 7">
            <a:extLst>
              <a:ext uri="{FF2B5EF4-FFF2-40B4-BE49-F238E27FC236}">
                <a16:creationId xmlns:a16="http://schemas.microsoft.com/office/drawing/2014/main" id="{49F58E37-BDB4-C843-A8E4-C18648B6744E}"/>
              </a:ext>
            </a:extLst>
          </p:cNvPr>
          <p:cNvSpPr txBox="1"/>
          <p:nvPr/>
        </p:nvSpPr>
        <p:spPr>
          <a:xfrm>
            <a:off x="480960" y="1838611"/>
            <a:ext cx="846667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paper lacks an error analysis.</a:t>
            </a:r>
          </a:p>
          <a:p>
            <a:pPr marL="742950" lvl="1" indent="-285750">
              <a:buFont typeface="Arial" panose="020B0604020202020204" pitchFamily="34" charset="0"/>
              <a:buChar char="•"/>
            </a:pPr>
            <a:r>
              <a:rPr lang="en-US" dirty="0"/>
              <a:t>An investigation into the errors made during the word similarity task would be helpful to identify systemic gaps in the performance of the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hand-picked OOV examples presented at the end of the paper seem to be a weak argument for the effectiveness of the new model. </a:t>
            </a:r>
          </a:p>
          <a:p>
            <a:pPr marL="742950" lvl="1" indent="-285750">
              <a:buFont typeface="Arial" panose="020B0604020202020204" pitchFamily="34" charset="0"/>
              <a:buChar char="•"/>
            </a:pPr>
            <a:r>
              <a:rPr lang="en-US" dirty="0"/>
              <a:t>A more comprehensive analysis of the English Rare Words dataset would be more informative.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40FD741A-6EBD-C142-B0BB-BC271EE7DD2F}"/>
              </a:ext>
            </a:extLst>
          </p:cNvPr>
          <p:cNvPicPr>
            <a:picLocks noChangeAspect="1"/>
          </p:cNvPicPr>
          <p:nvPr/>
        </p:nvPicPr>
        <p:blipFill>
          <a:blip r:embed="rId3"/>
          <a:stretch>
            <a:fillRect/>
          </a:stretch>
        </p:blipFill>
        <p:spPr>
          <a:xfrm>
            <a:off x="1726243" y="4124280"/>
            <a:ext cx="5691513" cy="2276605"/>
          </a:xfrm>
          <a:prstGeom prst="rect">
            <a:avLst/>
          </a:prstGeom>
        </p:spPr>
      </p:pic>
    </p:spTree>
    <p:extLst>
      <p:ext uri="{BB962C8B-B14F-4D97-AF65-F5344CB8AC3E}">
        <p14:creationId xmlns:p14="http://schemas.microsoft.com/office/powerpoint/2010/main" val="66875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610503" y="1507371"/>
            <a:ext cx="7474718" cy="3693319"/>
          </a:xfrm>
          <a:prstGeom prst="rect">
            <a:avLst/>
          </a:prstGeom>
        </p:spPr>
        <p:txBody>
          <a:bodyPr wrap="square">
            <a:spAutoFit/>
          </a:bodyPr>
          <a:lstStyle/>
          <a:p>
            <a:pPr marL="285750" indent="-285750" algn="just">
              <a:buFont typeface="Arial" panose="020B0604020202020204" pitchFamily="34" charset="0"/>
              <a:buChar char="•"/>
            </a:pPr>
            <a:r>
              <a:rPr lang="en-US" dirty="0"/>
              <a:t>This paper, as well as the others listed below, were combined into one library called </a:t>
            </a:r>
            <a:r>
              <a:rPr lang="en-US" dirty="0" err="1"/>
              <a:t>FastText</a:t>
            </a:r>
            <a:r>
              <a:rPr lang="en-US" dirty="0"/>
              <a:t>, this is a unified framework for Word Representation and Text Classification.</a:t>
            </a:r>
          </a:p>
          <a:p>
            <a:pPr marL="742950" lvl="1" indent="-285750" algn="just">
              <a:buFont typeface="Arial" panose="020B0604020202020204" pitchFamily="34" charset="0"/>
              <a:buChar char="•"/>
            </a:pPr>
            <a:r>
              <a:rPr lang="en-US" dirty="0"/>
              <a:t>A. </a:t>
            </a:r>
            <a:r>
              <a:rPr lang="en-US" dirty="0" err="1"/>
              <a:t>Joulin</a:t>
            </a:r>
            <a:r>
              <a:rPr lang="en-US" dirty="0"/>
              <a:t>, E. Grave, P. Bojanowski, T. </a:t>
            </a:r>
            <a:r>
              <a:rPr lang="en-US" dirty="0" err="1"/>
              <a:t>Mikolov</a:t>
            </a:r>
            <a:r>
              <a:rPr lang="en-US" dirty="0"/>
              <a:t>, </a:t>
            </a:r>
            <a:r>
              <a:rPr lang="en-US" i="1" dirty="0">
                <a:hlinkClick r:id="rId3"/>
              </a:rPr>
              <a:t>Bag of Tricks for Efficient Text Classification</a:t>
            </a:r>
            <a:endParaRPr lang="en-US" i="1" dirty="0"/>
          </a:p>
          <a:p>
            <a:pPr marL="742950" lvl="1" indent="-285750" algn="just">
              <a:buFont typeface="Arial" panose="020B0604020202020204" pitchFamily="34" charset="0"/>
              <a:buChar char="•"/>
            </a:pPr>
            <a:r>
              <a:rPr lang="en-US" dirty="0"/>
              <a:t>A. </a:t>
            </a:r>
            <a:r>
              <a:rPr lang="en-US" dirty="0" err="1"/>
              <a:t>Joulin</a:t>
            </a:r>
            <a:r>
              <a:rPr lang="en-US" dirty="0"/>
              <a:t>, E. Grave, P. Bojanowski, M. </a:t>
            </a:r>
            <a:r>
              <a:rPr lang="en-US" dirty="0" err="1"/>
              <a:t>Douze</a:t>
            </a:r>
            <a:r>
              <a:rPr lang="en-US" dirty="0"/>
              <a:t>, H. </a:t>
            </a:r>
            <a:r>
              <a:rPr lang="en-US" dirty="0" err="1"/>
              <a:t>Jégou</a:t>
            </a:r>
            <a:r>
              <a:rPr lang="en-US" dirty="0"/>
              <a:t>, T. </a:t>
            </a:r>
            <a:r>
              <a:rPr lang="en-US" dirty="0" err="1"/>
              <a:t>Mikolov</a:t>
            </a:r>
            <a:r>
              <a:rPr lang="en-US" dirty="0"/>
              <a:t>, </a:t>
            </a:r>
            <a:r>
              <a:rPr lang="en-US" i="1" dirty="0">
                <a:hlinkClick r:id="rId4"/>
              </a:rPr>
              <a:t>FastText.zip: Compressing text classification models</a:t>
            </a:r>
            <a:endParaRPr lang="en-US" dirty="0"/>
          </a:p>
          <a:p>
            <a:pPr marL="742950" lvl="1" indent="-285750" algn="just">
              <a:buFont typeface="Arial" panose="020B0604020202020204" pitchFamily="34" charset="0"/>
              <a:buChar char="•"/>
            </a:pPr>
            <a:endParaRPr lang="en-US" dirty="0"/>
          </a:p>
          <a:p>
            <a:pPr algn="just"/>
            <a:r>
              <a:rPr lang="en-US" dirty="0"/>
              <a:t> </a:t>
            </a:r>
          </a:p>
          <a:p>
            <a:pPr marL="285750" indent="-285750">
              <a:buFont typeface="Arial" panose="020B0604020202020204" pitchFamily="34" charset="0"/>
              <a:buChar char="•"/>
            </a:pPr>
            <a:r>
              <a:rPr lang="en-US" dirty="0"/>
              <a:t>Jacob Devlin, Ming-Wei Chang, Kenton Lee, Kristina Toutanova, </a:t>
            </a:r>
            <a:r>
              <a:rPr lang="en-US" i="1" dirty="0">
                <a:hlinkClick r:id="rId5"/>
              </a:rPr>
              <a:t>BERT: Pre-training of Deep Bidirectional Transformers for Language Understanding</a:t>
            </a:r>
            <a:endParaRPr lang="en-US" i="1" dirty="0"/>
          </a:p>
          <a:p>
            <a:pPr algn="just"/>
            <a:endParaRPr lang="en-US" dirty="0"/>
          </a:p>
        </p:txBody>
      </p:sp>
      <p:sp>
        <p:nvSpPr>
          <p:cNvPr id="5" name="CustomShape 2">
            <a:extLst>
              <a:ext uri="{FF2B5EF4-FFF2-40B4-BE49-F238E27FC236}">
                <a16:creationId xmlns:a16="http://schemas.microsoft.com/office/drawing/2014/main" id="{F3A7DBB1-6B5C-4408-AAAD-039229286976}"/>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Next Steps</a:t>
            </a:r>
          </a:p>
        </p:txBody>
      </p:sp>
    </p:spTree>
    <p:extLst>
      <p:ext uri="{BB962C8B-B14F-4D97-AF65-F5344CB8AC3E}">
        <p14:creationId xmlns:p14="http://schemas.microsoft.com/office/powerpoint/2010/main" val="151524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A9FC667C-057C-354C-BAFE-9B145289CA1B}"/>
              </a:ext>
            </a:extLst>
          </p:cNvPr>
          <p:cNvPicPr>
            <a:picLocks noChangeAspect="1"/>
          </p:cNvPicPr>
          <p:nvPr/>
        </p:nvPicPr>
        <p:blipFill>
          <a:blip r:embed="rId3"/>
          <a:stretch>
            <a:fillRect/>
          </a:stretch>
        </p:blipFill>
        <p:spPr>
          <a:xfrm>
            <a:off x="4030245" y="1535484"/>
            <a:ext cx="4252393" cy="2975737"/>
          </a:xfrm>
          <a:prstGeom prst="rect">
            <a:avLst/>
          </a:prstGeom>
        </p:spPr>
      </p:pic>
      <p:pic>
        <p:nvPicPr>
          <p:cNvPr id="5" name="Picture 4">
            <a:extLst>
              <a:ext uri="{FF2B5EF4-FFF2-40B4-BE49-F238E27FC236}">
                <a16:creationId xmlns:a16="http://schemas.microsoft.com/office/drawing/2014/main" id="{07A54D51-0488-EC4F-8BD4-FD2A2DBA041D}"/>
              </a:ext>
            </a:extLst>
          </p:cNvPr>
          <p:cNvPicPr>
            <a:picLocks noChangeAspect="1"/>
          </p:cNvPicPr>
          <p:nvPr/>
        </p:nvPicPr>
        <p:blipFill>
          <a:blip r:embed="rId4"/>
          <a:stretch>
            <a:fillRect/>
          </a:stretch>
        </p:blipFill>
        <p:spPr>
          <a:xfrm>
            <a:off x="3601135" y="4456898"/>
            <a:ext cx="5013193" cy="1934102"/>
          </a:xfrm>
          <a:prstGeom prst="rect">
            <a:avLst/>
          </a:prstGeom>
        </p:spPr>
      </p:pic>
      <p:sp>
        <p:nvSpPr>
          <p:cNvPr id="3" name="TextBox 2">
            <a:extLst>
              <a:ext uri="{FF2B5EF4-FFF2-40B4-BE49-F238E27FC236}">
                <a16:creationId xmlns:a16="http://schemas.microsoft.com/office/drawing/2014/main" id="{A2617137-BC90-4FA1-8A4D-E764B4E19BB7}"/>
              </a:ext>
            </a:extLst>
          </p:cNvPr>
          <p:cNvSpPr txBox="1"/>
          <p:nvPr/>
        </p:nvSpPr>
        <p:spPr>
          <a:xfrm>
            <a:off x="870156" y="6251117"/>
            <a:ext cx="7744172" cy="253916"/>
          </a:xfrm>
          <a:prstGeom prst="rect">
            <a:avLst/>
          </a:prstGeom>
          <a:noFill/>
        </p:spPr>
        <p:txBody>
          <a:bodyPr wrap="square" rtlCol="0">
            <a:spAutoFit/>
          </a:bodyPr>
          <a:lstStyle/>
          <a:p>
            <a:pPr algn="l"/>
            <a:r>
              <a:rPr lang="en-US" sz="1050" dirty="0">
                <a:solidFill>
                  <a:srgbClr val="FF0000"/>
                </a:solidFill>
              </a:rPr>
              <a:t>https://github.com/facebookresearch/fastText</a:t>
            </a:r>
          </a:p>
        </p:txBody>
      </p:sp>
      <p:sp>
        <p:nvSpPr>
          <p:cNvPr id="10" name="CustomShape 2">
            <a:extLst>
              <a:ext uri="{FF2B5EF4-FFF2-40B4-BE49-F238E27FC236}">
                <a16:creationId xmlns:a16="http://schemas.microsoft.com/office/drawing/2014/main" id="{E2E34B7F-2CD3-6B47-BCDC-B83138D7242E}"/>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6" name="Rectangle 5">
            <a:extLst>
              <a:ext uri="{FF2B5EF4-FFF2-40B4-BE49-F238E27FC236}">
                <a16:creationId xmlns:a16="http://schemas.microsoft.com/office/drawing/2014/main" id="{52B3CB69-BF24-744B-BB50-DB06256DAD9B}"/>
              </a:ext>
            </a:extLst>
          </p:cNvPr>
          <p:cNvSpPr/>
          <p:nvPr/>
        </p:nvSpPr>
        <p:spPr>
          <a:xfrm>
            <a:off x="576197" y="180107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Importing Libraries</a:t>
            </a:r>
          </a:p>
        </p:txBody>
      </p:sp>
      <p:cxnSp>
        <p:nvCxnSpPr>
          <p:cNvPr id="11" name="Straight Arrow Connector 10">
            <a:extLst>
              <a:ext uri="{FF2B5EF4-FFF2-40B4-BE49-F238E27FC236}">
                <a16:creationId xmlns:a16="http://schemas.microsoft.com/office/drawing/2014/main" id="{43F81E85-0161-B24F-A533-D6170E669198}"/>
              </a:ext>
            </a:extLst>
          </p:cNvPr>
          <p:cNvCxnSpPr/>
          <p:nvPr/>
        </p:nvCxnSpPr>
        <p:spPr>
          <a:xfrm>
            <a:off x="1878904" y="253338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135B1B-B19A-E645-969C-EA3D68E7C734}"/>
              </a:ext>
            </a:extLst>
          </p:cNvPr>
          <p:cNvSpPr/>
          <p:nvPr/>
        </p:nvSpPr>
        <p:spPr>
          <a:xfrm>
            <a:off x="576197" y="3315272"/>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a:t>
            </a:r>
            <a:r>
              <a:rPr lang="en-US" dirty="0"/>
              <a:t>a</a:t>
            </a:r>
            <a:r>
              <a:rPr lang="en-CO" dirty="0"/>
              <a:t>ding Data</a:t>
            </a:r>
          </a:p>
        </p:txBody>
      </p:sp>
      <p:cxnSp>
        <p:nvCxnSpPr>
          <p:cNvPr id="15" name="Straight Arrow Connector 14">
            <a:extLst>
              <a:ext uri="{FF2B5EF4-FFF2-40B4-BE49-F238E27FC236}">
                <a16:creationId xmlns:a16="http://schemas.microsoft.com/office/drawing/2014/main" id="{6D6DF9E1-94C3-B549-A3E0-AA78293832F1}"/>
              </a:ext>
            </a:extLst>
          </p:cNvPr>
          <p:cNvCxnSpPr/>
          <p:nvPr/>
        </p:nvCxnSpPr>
        <p:spPr>
          <a:xfrm>
            <a:off x="1878904" y="3995391"/>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7B7616-310C-BA40-A62B-A3786E006550}"/>
              </a:ext>
            </a:extLst>
          </p:cNvPr>
          <p:cNvSpPr/>
          <p:nvPr/>
        </p:nvSpPr>
        <p:spPr>
          <a:xfrm>
            <a:off x="576197" y="478319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PreProcessing Data</a:t>
            </a:r>
          </a:p>
        </p:txBody>
      </p:sp>
      <p:cxnSp>
        <p:nvCxnSpPr>
          <p:cNvPr id="17" name="Straight Arrow Connector 16">
            <a:extLst>
              <a:ext uri="{FF2B5EF4-FFF2-40B4-BE49-F238E27FC236}">
                <a16:creationId xmlns:a16="http://schemas.microsoft.com/office/drawing/2014/main" id="{C6E4AD05-EAE6-FA48-85C1-45B8ECC1B65B}"/>
              </a:ext>
            </a:extLst>
          </p:cNvPr>
          <p:cNvCxnSpPr/>
          <p:nvPr/>
        </p:nvCxnSpPr>
        <p:spPr>
          <a:xfrm>
            <a:off x="1878904" y="542394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6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6" name="Picture 5">
            <a:extLst>
              <a:ext uri="{FF2B5EF4-FFF2-40B4-BE49-F238E27FC236}">
                <a16:creationId xmlns:a16="http://schemas.microsoft.com/office/drawing/2014/main" id="{C5BF4776-FCC8-434A-9922-46A7EF0CBB39}"/>
              </a:ext>
            </a:extLst>
          </p:cNvPr>
          <p:cNvPicPr>
            <a:picLocks noChangeAspect="1"/>
          </p:cNvPicPr>
          <p:nvPr/>
        </p:nvPicPr>
        <p:blipFill>
          <a:blip r:embed="rId3"/>
          <a:stretch>
            <a:fillRect/>
          </a:stretch>
        </p:blipFill>
        <p:spPr>
          <a:xfrm>
            <a:off x="3033072" y="1507371"/>
            <a:ext cx="5711868" cy="4737331"/>
          </a:xfrm>
          <a:prstGeom prst="rect">
            <a:avLst/>
          </a:prstGeom>
        </p:spPr>
      </p:pic>
      <p:sp>
        <p:nvSpPr>
          <p:cNvPr id="7" name="CustomShape 2">
            <a:extLst>
              <a:ext uri="{FF2B5EF4-FFF2-40B4-BE49-F238E27FC236}">
                <a16:creationId xmlns:a16="http://schemas.microsoft.com/office/drawing/2014/main" id="{D693BAFA-0739-BD4B-843F-3EFC0C44F149}"/>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8" name="Rectangle 7">
            <a:extLst>
              <a:ext uri="{FF2B5EF4-FFF2-40B4-BE49-F238E27FC236}">
                <a16:creationId xmlns:a16="http://schemas.microsoft.com/office/drawing/2014/main" id="{DD124A6C-06D0-D24D-A2A4-9C1AFE769048}"/>
              </a:ext>
            </a:extLst>
          </p:cNvPr>
          <p:cNvSpPr/>
          <p:nvPr/>
        </p:nvSpPr>
        <p:spPr>
          <a:xfrm>
            <a:off x="251164" y="265573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Model</a:t>
            </a:r>
          </a:p>
        </p:txBody>
      </p:sp>
      <p:cxnSp>
        <p:nvCxnSpPr>
          <p:cNvPr id="9" name="Straight Arrow Connector 8">
            <a:extLst>
              <a:ext uri="{FF2B5EF4-FFF2-40B4-BE49-F238E27FC236}">
                <a16:creationId xmlns:a16="http://schemas.microsoft.com/office/drawing/2014/main" id="{416385CF-FD18-9848-B670-2A036F65E2CD}"/>
              </a:ext>
            </a:extLst>
          </p:cNvPr>
          <p:cNvCxnSpPr/>
          <p:nvPr/>
        </p:nvCxnSpPr>
        <p:spPr>
          <a:xfrm>
            <a:off x="1553871" y="3429000"/>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937C54-94AB-E645-8790-0A96C2787A88}"/>
              </a:ext>
            </a:extLst>
          </p:cNvPr>
          <p:cNvSpPr/>
          <p:nvPr/>
        </p:nvSpPr>
        <p:spPr>
          <a:xfrm>
            <a:off x="251164" y="437345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Results</a:t>
            </a:r>
          </a:p>
        </p:txBody>
      </p:sp>
      <p:cxnSp>
        <p:nvCxnSpPr>
          <p:cNvPr id="11" name="Straight Arrow Connector 10">
            <a:extLst>
              <a:ext uri="{FF2B5EF4-FFF2-40B4-BE49-F238E27FC236}">
                <a16:creationId xmlns:a16="http://schemas.microsoft.com/office/drawing/2014/main" id="{990EC13A-8352-C943-8B85-6BE908AE0426}"/>
              </a:ext>
            </a:extLst>
          </p:cNvPr>
          <p:cNvCxnSpPr/>
          <p:nvPr/>
        </p:nvCxnSpPr>
        <p:spPr>
          <a:xfrm>
            <a:off x="1553871" y="168996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1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7" name="Picture 6">
            <a:extLst>
              <a:ext uri="{FF2B5EF4-FFF2-40B4-BE49-F238E27FC236}">
                <a16:creationId xmlns:a16="http://schemas.microsoft.com/office/drawing/2014/main" id="{637194A9-52C4-AB43-A10D-A77D4725DFAC}"/>
              </a:ext>
            </a:extLst>
          </p:cNvPr>
          <p:cNvPicPr>
            <a:picLocks noChangeAspect="1"/>
          </p:cNvPicPr>
          <p:nvPr/>
        </p:nvPicPr>
        <p:blipFill>
          <a:blip r:embed="rId3"/>
          <a:stretch>
            <a:fillRect/>
          </a:stretch>
        </p:blipFill>
        <p:spPr>
          <a:xfrm>
            <a:off x="101016" y="1558094"/>
            <a:ext cx="8941967" cy="2918009"/>
          </a:xfrm>
          <a:prstGeom prst="rect">
            <a:avLst/>
          </a:prstGeom>
        </p:spPr>
      </p:pic>
      <p:sp>
        <p:nvSpPr>
          <p:cNvPr id="3" name="Rectangle 2">
            <a:extLst>
              <a:ext uri="{FF2B5EF4-FFF2-40B4-BE49-F238E27FC236}">
                <a16:creationId xmlns:a16="http://schemas.microsoft.com/office/drawing/2014/main" id="{12D889AA-BB83-1147-AB38-7464756732D9}"/>
              </a:ext>
            </a:extLst>
          </p:cNvPr>
          <p:cNvSpPr/>
          <p:nvPr/>
        </p:nvSpPr>
        <p:spPr>
          <a:xfrm>
            <a:off x="213264" y="4758288"/>
            <a:ext cx="8717472" cy="369332"/>
          </a:xfrm>
          <a:prstGeom prst="rect">
            <a:avLst/>
          </a:prstGeom>
        </p:spPr>
        <p:txBody>
          <a:bodyPr wrap="square">
            <a:spAutoFit/>
          </a:bodyPr>
          <a:lstStyle/>
          <a:p>
            <a:r>
              <a:rPr lang="en-US" dirty="0"/>
              <a:t>The value ranges from 0 and 1. A higher value means higher similarity.</a:t>
            </a:r>
            <a:endParaRPr lang="en-CO" dirty="0"/>
          </a:p>
        </p:txBody>
      </p:sp>
      <p:sp>
        <p:nvSpPr>
          <p:cNvPr id="8" name="CustomShape 2">
            <a:extLst>
              <a:ext uri="{FF2B5EF4-FFF2-40B4-BE49-F238E27FC236}">
                <a16:creationId xmlns:a16="http://schemas.microsoft.com/office/drawing/2014/main" id="{EA7BD951-62FD-C543-908B-B6C3496396F7}"/>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Tree>
    <p:extLst>
      <p:ext uri="{BB962C8B-B14F-4D97-AF65-F5344CB8AC3E}">
        <p14:creationId xmlns:p14="http://schemas.microsoft.com/office/powerpoint/2010/main" val="154388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66BEA0CC-CC00-2D42-90E9-3FBC65E6B495}"/>
              </a:ext>
            </a:extLst>
          </p:cNvPr>
          <p:cNvPicPr>
            <a:picLocks noChangeAspect="1"/>
          </p:cNvPicPr>
          <p:nvPr/>
        </p:nvPicPr>
        <p:blipFill>
          <a:blip r:embed="rId3"/>
          <a:stretch>
            <a:fillRect/>
          </a:stretch>
        </p:blipFill>
        <p:spPr>
          <a:xfrm>
            <a:off x="-26021" y="2200419"/>
            <a:ext cx="9142553" cy="2457161"/>
          </a:xfrm>
          <a:prstGeom prst="rect">
            <a:avLst/>
          </a:prstGeom>
        </p:spPr>
      </p:pic>
      <p:pic>
        <p:nvPicPr>
          <p:cNvPr id="5" name="Picture 4">
            <a:extLst>
              <a:ext uri="{FF2B5EF4-FFF2-40B4-BE49-F238E27FC236}">
                <a16:creationId xmlns:a16="http://schemas.microsoft.com/office/drawing/2014/main" id="{6CB44050-5797-C34E-AFC6-2C0E77D934B4}"/>
              </a:ext>
            </a:extLst>
          </p:cNvPr>
          <p:cNvPicPr>
            <a:picLocks noChangeAspect="1"/>
          </p:cNvPicPr>
          <p:nvPr/>
        </p:nvPicPr>
        <p:blipFill>
          <a:blip r:embed="rId4"/>
          <a:stretch>
            <a:fillRect/>
          </a:stretch>
        </p:blipFill>
        <p:spPr>
          <a:xfrm>
            <a:off x="0" y="5028726"/>
            <a:ext cx="9144000" cy="747423"/>
          </a:xfrm>
          <a:prstGeom prst="rect">
            <a:avLst/>
          </a:prstGeom>
        </p:spPr>
      </p:pic>
      <p:sp>
        <p:nvSpPr>
          <p:cNvPr id="8" name="CustomShape 2">
            <a:extLst>
              <a:ext uri="{FF2B5EF4-FFF2-40B4-BE49-F238E27FC236}">
                <a16:creationId xmlns:a16="http://schemas.microsoft.com/office/drawing/2014/main" id="{6BAF6BDA-EAC1-454A-9675-CE9E7FE210DF}"/>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Command Line Example</a:t>
            </a:r>
            <a:endParaRPr lang="en-GB" sz="2000" b="0" strike="noStrike" spc="-1" dirty="0">
              <a:latin typeface="Arial"/>
            </a:endParaRPr>
          </a:p>
        </p:txBody>
      </p:sp>
      <p:sp>
        <p:nvSpPr>
          <p:cNvPr id="9" name="Rectangle 8">
            <a:extLst>
              <a:ext uri="{FF2B5EF4-FFF2-40B4-BE49-F238E27FC236}">
                <a16:creationId xmlns:a16="http://schemas.microsoft.com/office/drawing/2014/main" id="{9B7895F4-B047-2E4A-9839-413710F76349}"/>
              </a:ext>
            </a:extLst>
          </p:cNvPr>
          <p:cNvSpPr/>
          <p:nvPr/>
        </p:nvSpPr>
        <p:spPr>
          <a:xfrm>
            <a:off x="399060" y="1727611"/>
            <a:ext cx="8717472" cy="369332"/>
          </a:xfrm>
          <a:prstGeom prst="rect">
            <a:avLst/>
          </a:prstGeom>
        </p:spPr>
        <p:txBody>
          <a:bodyPr wrap="square">
            <a:spAutoFit/>
          </a:bodyPr>
          <a:lstStyle/>
          <a:p>
            <a:r>
              <a:rPr lang="en-US" dirty="0"/>
              <a:t>A second example using </a:t>
            </a:r>
            <a:r>
              <a:rPr lang="en-US" dirty="0" err="1"/>
              <a:t>FastText</a:t>
            </a:r>
            <a:r>
              <a:rPr lang="en-US" dirty="0"/>
              <a:t> command line utility.</a:t>
            </a:r>
            <a:endParaRPr lang="en-CO" dirty="0"/>
          </a:p>
        </p:txBody>
      </p:sp>
    </p:spTree>
    <p:extLst>
      <p:ext uri="{BB962C8B-B14F-4D97-AF65-F5344CB8AC3E}">
        <p14:creationId xmlns:p14="http://schemas.microsoft.com/office/powerpoint/2010/main" val="395718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5" name="CustomShape 2">
            <a:extLst>
              <a:ext uri="{FF2B5EF4-FFF2-40B4-BE49-F238E27FC236}">
                <a16:creationId xmlns:a16="http://schemas.microsoft.com/office/drawing/2014/main" id="{05D8CAE7-F086-A045-AB24-574D0A317FE0}"/>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rPr>
              <a:t>Agenda</a:t>
            </a:r>
            <a:endParaRPr lang="en-GB" sz="2000" b="0" strike="noStrike" spc="-1" dirty="0">
              <a:latin typeface="Arial"/>
            </a:endParaRPr>
          </a:p>
        </p:txBody>
      </p:sp>
      <p:sp>
        <p:nvSpPr>
          <p:cNvPr id="6" name="Text Placeholder 3">
            <a:extLst>
              <a:ext uri="{FF2B5EF4-FFF2-40B4-BE49-F238E27FC236}">
                <a16:creationId xmlns:a16="http://schemas.microsoft.com/office/drawing/2014/main" id="{7940CF88-A2EC-4C4E-89AC-A2A827479F75}"/>
              </a:ext>
            </a:extLst>
          </p:cNvPr>
          <p:cNvSpPr txBox="1">
            <a:spLocks/>
          </p:cNvSpPr>
          <p:nvPr/>
        </p:nvSpPr>
        <p:spPr>
          <a:xfrm>
            <a:off x="985838" y="1843465"/>
            <a:ext cx="6929437" cy="42715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b="1" spc="-1" dirty="0">
                <a:solidFill>
                  <a:srgbClr val="0098A1"/>
                </a:solidFill>
              </a:rPr>
              <a:t>Introduction</a:t>
            </a:r>
          </a:p>
          <a:p>
            <a:pPr marL="342900" indent="-342900">
              <a:buFont typeface="+mj-lt"/>
              <a:buAutoNum type="arabicPeriod"/>
            </a:pPr>
            <a:r>
              <a:rPr lang="en-US" sz="1600" b="1" spc="-1" dirty="0">
                <a:solidFill>
                  <a:srgbClr val="0098A1"/>
                </a:solidFill>
              </a:rPr>
              <a:t>Background</a:t>
            </a:r>
          </a:p>
          <a:p>
            <a:pPr marL="342900" indent="-342900">
              <a:buFont typeface="+mj-lt"/>
              <a:buAutoNum type="arabicPeriod"/>
            </a:pPr>
            <a:r>
              <a:rPr lang="en-US" sz="1600" b="1" spc="-1" dirty="0">
                <a:solidFill>
                  <a:srgbClr val="0098A1"/>
                </a:solidFill>
              </a:rPr>
              <a:t>New Model with Subword Information</a:t>
            </a:r>
          </a:p>
          <a:p>
            <a:pPr marL="342900" indent="-342900">
              <a:buFont typeface="+mj-lt"/>
              <a:buAutoNum type="arabicPeriod"/>
            </a:pPr>
            <a:r>
              <a:rPr lang="en-US" sz="1600" b="1" spc="-1" dirty="0">
                <a:solidFill>
                  <a:srgbClr val="0098A1"/>
                </a:solidFill>
              </a:rPr>
              <a:t>Advantages</a:t>
            </a:r>
          </a:p>
          <a:p>
            <a:pPr marL="342900" indent="-342900">
              <a:buFont typeface="+mj-lt"/>
              <a:buAutoNum type="arabicPeriod"/>
            </a:pPr>
            <a:r>
              <a:rPr lang="en-US" sz="1600" b="1" spc="-1" dirty="0">
                <a:solidFill>
                  <a:srgbClr val="0098A1"/>
                </a:solidFill>
              </a:rPr>
              <a:t>Datasets</a:t>
            </a:r>
          </a:p>
          <a:p>
            <a:pPr marL="342900" indent="-342900">
              <a:buFont typeface="+mj-lt"/>
              <a:buAutoNum type="arabicPeriod"/>
            </a:pPr>
            <a:r>
              <a:rPr lang="en-US" sz="1600" b="1" spc="-1" dirty="0">
                <a:solidFill>
                  <a:srgbClr val="0098A1"/>
                </a:solidFill>
              </a:rPr>
              <a:t>Results</a:t>
            </a:r>
          </a:p>
          <a:p>
            <a:pPr marL="342900" indent="-342900">
              <a:buFont typeface="+mj-lt"/>
              <a:buAutoNum type="arabicPeriod"/>
            </a:pPr>
            <a:r>
              <a:rPr lang="en-US" sz="1600" b="1" spc="-1" dirty="0">
                <a:solidFill>
                  <a:srgbClr val="0098A1"/>
                </a:solidFill>
              </a:rPr>
              <a:t>Main Contributions</a:t>
            </a:r>
          </a:p>
          <a:p>
            <a:pPr marL="342900" indent="-342900">
              <a:buFont typeface="+mj-lt"/>
              <a:buAutoNum type="arabicPeriod"/>
            </a:pPr>
            <a:r>
              <a:rPr lang="en-US" sz="1600" b="1" spc="-1" dirty="0">
                <a:solidFill>
                  <a:srgbClr val="0098A1"/>
                </a:solidFill>
              </a:rPr>
              <a:t>Shortcomings / Cheats</a:t>
            </a:r>
          </a:p>
          <a:p>
            <a:pPr marL="342900" indent="-342900">
              <a:buFont typeface="+mj-lt"/>
              <a:buAutoNum type="arabicPeriod"/>
            </a:pPr>
            <a:r>
              <a:rPr lang="en-US" sz="1600" b="1" spc="-1" dirty="0">
                <a:solidFill>
                  <a:srgbClr val="0098A1"/>
                </a:solidFill>
              </a:rPr>
              <a:t>Next Steps</a:t>
            </a:r>
          </a:p>
          <a:p>
            <a:pPr marL="342900" indent="-342900">
              <a:buFont typeface="+mj-lt"/>
              <a:buAutoNum type="arabicPeriod"/>
            </a:pPr>
            <a:r>
              <a:rPr lang="en-US" sz="1600" b="1" spc="-1" dirty="0">
                <a:solidFill>
                  <a:srgbClr val="0098A1"/>
                </a:solidFill>
              </a:rPr>
              <a:t>Examples</a:t>
            </a:r>
          </a:p>
          <a:p>
            <a:pPr marL="342900" indent="-342900">
              <a:buFont typeface="+mj-lt"/>
              <a:buAutoNum type="arabicPeriod"/>
            </a:pPr>
            <a:r>
              <a:rPr lang="en-US" sz="1600" b="1" spc="-1" dirty="0">
                <a:solidFill>
                  <a:srgbClr val="0098A1"/>
                </a:solidFill>
              </a:rPr>
              <a:t>References</a:t>
            </a:r>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pPr marL="0" indent="0">
              <a:buNone/>
            </a:pPr>
            <a:endParaRPr lang="en-US" sz="1600" spc="-1" dirty="0">
              <a:solidFill>
                <a:srgbClr val="0098A1"/>
              </a:solidFill>
            </a:endParaRPr>
          </a:p>
          <a:p>
            <a:endParaRPr lang="en-US" sz="1600" spc="-1" dirty="0">
              <a:solidFill>
                <a:srgbClr val="0098A1"/>
              </a:solidFill>
            </a:endParaRPr>
          </a:p>
          <a:p>
            <a:endParaRPr lang="en-US" dirty="0"/>
          </a:p>
        </p:txBody>
      </p:sp>
    </p:spTree>
    <p:extLst>
      <p:ext uri="{BB962C8B-B14F-4D97-AF65-F5344CB8AC3E}">
        <p14:creationId xmlns:p14="http://schemas.microsoft.com/office/powerpoint/2010/main" val="395373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
        <p:nvSpPr>
          <p:cNvPr id="2" name="Rectangle 1">
            <a:extLst>
              <a:ext uri="{FF2B5EF4-FFF2-40B4-BE49-F238E27FC236}">
                <a16:creationId xmlns:a16="http://schemas.microsoft.com/office/drawing/2014/main" id="{46C90519-01BD-FC40-80D2-7791AC76650F}"/>
              </a:ext>
            </a:extLst>
          </p:cNvPr>
          <p:cNvSpPr/>
          <p:nvPr/>
        </p:nvSpPr>
        <p:spPr>
          <a:xfrm>
            <a:off x="375839" y="1401582"/>
            <a:ext cx="8345879" cy="4524315"/>
          </a:xfrm>
          <a:prstGeom prst="rect">
            <a:avLst/>
          </a:prstGeom>
        </p:spPr>
        <p:txBody>
          <a:bodyPr wrap="square">
            <a:spAutoFit/>
          </a:bodyPr>
          <a:lstStyle/>
          <a:p>
            <a:r>
              <a:rPr lang="en-US" dirty="0">
                <a:hlinkClick r:id="rId2"/>
              </a:rPr>
              <a:t>https://towardsdatascience.com/skip-gram-nlp-context-words-prediction-algorithm-5bbf34f84e0c</a:t>
            </a:r>
            <a:endParaRPr lang="en-US" dirty="0"/>
          </a:p>
          <a:p>
            <a:endParaRPr lang="en-US" dirty="0"/>
          </a:p>
          <a:p>
            <a:r>
              <a:rPr lang="en-US" dirty="0">
                <a:hlinkClick r:id="rId3"/>
              </a:rPr>
              <a:t>https://kavita-ganesan.com/comparison-between-cbow-skipgram-subword/#.XvHfR5P7RDU</a:t>
            </a:r>
            <a:endParaRPr lang="en-US" dirty="0"/>
          </a:p>
          <a:p>
            <a:endParaRPr lang="en-US" dirty="0"/>
          </a:p>
          <a:p>
            <a:r>
              <a:rPr lang="en-US" dirty="0">
                <a:hlinkClick r:id="rId4"/>
              </a:rPr>
              <a:t>https://stackabuse.com/python-for-nlp-working-with-facebook-fasttext-library/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O" dirty="0"/>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3654891" y="927019"/>
            <a:ext cx="1834221" cy="430887"/>
          </a:xfrm>
          <a:prstGeom prst="rect">
            <a:avLst/>
          </a:prstGeom>
        </p:spPr>
        <p:txBody>
          <a:bodyPr wrap="none">
            <a:spAutoFit/>
          </a:bodyPr>
          <a:lstStyle/>
          <a:p>
            <a:pPr algn="ctr">
              <a:spcBef>
                <a:spcPts val="660"/>
              </a:spcBef>
            </a:pPr>
            <a:r>
              <a:rPr lang="en-US" sz="2200" b="1" spc="-1" dirty="0">
                <a:solidFill>
                  <a:srgbClr val="EF181E"/>
                </a:solidFill>
                <a:latin typeface="Arial"/>
              </a:rPr>
              <a:t>Introduction</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B9C335A1-7BF8-41D1-B442-B792D78BA297}"/>
              </a:ext>
            </a:extLst>
          </p:cNvPr>
          <p:cNvSpPr txBox="1"/>
          <p:nvPr/>
        </p:nvSpPr>
        <p:spPr>
          <a:xfrm>
            <a:off x="338664" y="1545452"/>
            <a:ext cx="8466671" cy="3462486"/>
          </a:xfrm>
          <a:prstGeom prst="rect">
            <a:avLst/>
          </a:prstGeom>
          <a:noFill/>
        </p:spPr>
        <p:txBody>
          <a:bodyPr wrap="square" rtlCol="0">
            <a:spAutoFit/>
          </a:bodyPr>
          <a:lstStyle/>
          <a:p>
            <a:pPr algn="ctr">
              <a:lnSpc>
                <a:spcPct val="150000"/>
              </a:lnSpc>
              <a:spcBef>
                <a:spcPts val="1000"/>
              </a:spcBef>
            </a:pPr>
            <a:r>
              <a:rPr lang="en-US" dirty="0"/>
              <a:t>“Enriching Word Vectors with Subword Information” </a:t>
            </a:r>
          </a:p>
          <a:p>
            <a:pPr marL="285750" indent="-285750" algn="just">
              <a:lnSpc>
                <a:spcPct val="150000"/>
              </a:lnSpc>
              <a:spcBef>
                <a:spcPts val="1000"/>
              </a:spcBef>
              <a:buFont typeface="Arial" panose="020B0604020202020204" pitchFamily="34" charset="0"/>
              <a:buChar char="•"/>
            </a:pPr>
            <a:r>
              <a:rPr lang="en-US" dirty="0"/>
              <a:t>Written by Piotr Bojanowski, Edouard Grave, Armand </a:t>
            </a:r>
            <a:r>
              <a:rPr lang="en-US" dirty="0" err="1"/>
              <a:t>Joulin</a:t>
            </a:r>
            <a:r>
              <a:rPr lang="en-US" dirty="0"/>
              <a:t>, and Tomas </a:t>
            </a:r>
            <a:r>
              <a:rPr lang="en-US" dirty="0" err="1"/>
              <a:t>Mikolov</a:t>
            </a:r>
            <a:r>
              <a:rPr lang="en-US" dirty="0"/>
              <a:t> (all employees of Facebook at the time of writing)</a:t>
            </a:r>
          </a:p>
          <a:p>
            <a:pPr marL="285750" indent="-285750" algn="just">
              <a:lnSpc>
                <a:spcPct val="150000"/>
              </a:lnSpc>
              <a:spcBef>
                <a:spcPts val="1000"/>
              </a:spcBef>
              <a:buFont typeface="Arial" panose="020B0604020202020204" pitchFamily="34" charset="0"/>
              <a:buChar char="•"/>
            </a:pPr>
            <a:r>
              <a:rPr lang="en-US" dirty="0"/>
              <a:t>Published in 2017</a:t>
            </a:r>
          </a:p>
          <a:p>
            <a:pPr marL="285750" indent="-285750" algn="just">
              <a:lnSpc>
                <a:spcPct val="150000"/>
              </a:lnSpc>
              <a:spcBef>
                <a:spcPts val="1000"/>
              </a:spcBef>
              <a:buFont typeface="Arial" panose="020B0604020202020204" pitchFamily="34" charset="0"/>
              <a:buChar char="•"/>
            </a:pPr>
            <a:r>
              <a:rPr lang="en-US" dirty="0"/>
              <a:t>Presents a novel approach for word representation based on the Skip-gram model</a:t>
            </a:r>
          </a:p>
          <a:p>
            <a:pPr algn="just">
              <a:lnSpc>
                <a:spcPct val="150000"/>
              </a:lnSpc>
              <a:spcBef>
                <a:spcPts val="1000"/>
              </a:spcBef>
            </a:pPr>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356702" y="1035553"/>
            <a:ext cx="6430607" cy="430887"/>
          </a:xfrm>
          <a:prstGeom prst="rect">
            <a:avLst/>
          </a:prstGeom>
        </p:spPr>
        <p:txBody>
          <a:bodyPr wrap="none">
            <a:spAutoFit/>
          </a:bodyPr>
          <a:lstStyle/>
          <a:p>
            <a:pPr algn="ctr">
              <a:spcBef>
                <a:spcPts val="660"/>
              </a:spcBef>
            </a:pPr>
            <a:r>
              <a:rPr lang="en-US" sz="2200" b="1" spc="-1" dirty="0">
                <a:solidFill>
                  <a:srgbClr val="EF181E"/>
                </a:solidFill>
                <a:latin typeface="Arial"/>
              </a:rPr>
              <a:t>Background (Neural Probabilistic Model, 2003)</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870155" y="6251117"/>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Bengio</a:t>
            </a:r>
            <a:r>
              <a:rPr lang="en-US" sz="1050" b="0" i="0" u="none" strike="noStrike" baseline="0" dirty="0">
                <a:solidFill>
                  <a:srgbClr val="FF0000"/>
                </a:solidFill>
                <a:latin typeface="ArialNarrow"/>
              </a:rPr>
              <a:t> et al., A Neural Probabilistic Language Model: http://www.jmlr.org/papers/volume3/bengio03a/bengio03a.pdf</a:t>
            </a:r>
            <a:endParaRPr lang="en-US" sz="1050" dirty="0">
              <a:solidFill>
                <a:srgbClr val="FF0000"/>
              </a:solidFill>
            </a:endParaRPr>
          </a:p>
        </p:txBody>
      </p:sp>
      <p:pic>
        <p:nvPicPr>
          <p:cNvPr id="8" name="Picture 7">
            <a:extLst>
              <a:ext uri="{FF2B5EF4-FFF2-40B4-BE49-F238E27FC236}">
                <a16:creationId xmlns:a16="http://schemas.microsoft.com/office/drawing/2014/main" id="{9079CE34-56BB-402F-A981-95D7947149FA}"/>
              </a:ext>
            </a:extLst>
          </p:cNvPr>
          <p:cNvPicPr>
            <a:picLocks noChangeAspect="1"/>
          </p:cNvPicPr>
          <p:nvPr/>
        </p:nvPicPr>
        <p:blipFill>
          <a:blip r:embed="rId3"/>
          <a:stretch>
            <a:fillRect/>
          </a:stretch>
        </p:blipFill>
        <p:spPr>
          <a:xfrm>
            <a:off x="1854577" y="1494553"/>
            <a:ext cx="5434846" cy="4563386"/>
          </a:xfrm>
          <a:prstGeom prst="rect">
            <a:avLst/>
          </a:prstGeom>
        </p:spPr>
      </p:pic>
    </p:spTree>
    <p:extLst>
      <p:ext uri="{BB962C8B-B14F-4D97-AF65-F5344CB8AC3E}">
        <p14:creationId xmlns:p14="http://schemas.microsoft.com/office/powerpoint/2010/main" val="349673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CBOW</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4" name="Picture 3">
            <a:extLst>
              <a:ext uri="{FF2B5EF4-FFF2-40B4-BE49-F238E27FC236}">
                <a16:creationId xmlns:a16="http://schemas.microsoft.com/office/drawing/2014/main" id="{69C30D97-9A2C-4046-9C44-29177467BE08}"/>
              </a:ext>
            </a:extLst>
          </p:cNvPr>
          <p:cNvPicPr>
            <a:picLocks noChangeAspect="1"/>
          </p:cNvPicPr>
          <p:nvPr/>
        </p:nvPicPr>
        <p:blipFill>
          <a:blip r:embed="rId3"/>
          <a:stretch>
            <a:fillRect/>
          </a:stretch>
        </p:blipFill>
        <p:spPr>
          <a:xfrm>
            <a:off x="2702690" y="1516973"/>
            <a:ext cx="3038828" cy="3503252"/>
          </a:xfrm>
          <a:prstGeom prst="rect">
            <a:avLst/>
          </a:prstGeom>
        </p:spPr>
      </p:pic>
      <p:pic>
        <p:nvPicPr>
          <p:cNvPr id="8" name="Picture 7">
            <a:extLst>
              <a:ext uri="{FF2B5EF4-FFF2-40B4-BE49-F238E27FC236}">
                <a16:creationId xmlns:a16="http://schemas.microsoft.com/office/drawing/2014/main" id="{3F0FBC75-15E7-427F-8BB8-C1BFC5AD630C}"/>
              </a:ext>
            </a:extLst>
          </p:cNvPr>
          <p:cNvPicPr>
            <a:picLocks noChangeAspect="1"/>
          </p:cNvPicPr>
          <p:nvPr/>
        </p:nvPicPr>
        <p:blipFill>
          <a:blip r:embed="rId4"/>
          <a:stretch>
            <a:fillRect/>
          </a:stretch>
        </p:blipFill>
        <p:spPr>
          <a:xfrm>
            <a:off x="3557288" y="5736396"/>
            <a:ext cx="251861" cy="195506"/>
          </a:xfrm>
          <a:prstGeom prst="rect">
            <a:avLst/>
          </a:prstGeom>
        </p:spPr>
      </p:pic>
      <p:sp>
        <p:nvSpPr>
          <p:cNvPr id="10" name="TextBox 9">
            <a:extLst>
              <a:ext uri="{FF2B5EF4-FFF2-40B4-BE49-F238E27FC236}">
                <a16:creationId xmlns:a16="http://schemas.microsoft.com/office/drawing/2014/main" id="{17305CC4-C7D4-4F2E-95C5-9C20BC933C06}"/>
              </a:ext>
            </a:extLst>
          </p:cNvPr>
          <p:cNvSpPr txBox="1"/>
          <p:nvPr/>
        </p:nvSpPr>
        <p:spPr>
          <a:xfrm>
            <a:off x="1370619" y="5237548"/>
            <a:ext cx="651140" cy="461665"/>
          </a:xfrm>
          <a:prstGeom prst="rect">
            <a:avLst/>
          </a:prstGeom>
          <a:noFill/>
        </p:spPr>
        <p:txBody>
          <a:bodyPr wrap="none" rtlCol="0">
            <a:spAutoFit/>
          </a:bodyPr>
          <a:lstStyle/>
          <a:p>
            <a:r>
              <a:rPr lang="en-US" sz="2400" dirty="0"/>
              <a:t>The</a:t>
            </a:r>
          </a:p>
        </p:txBody>
      </p:sp>
      <p:sp>
        <p:nvSpPr>
          <p:cNvPr id="12" name="TextBox 11">
            <a:extLst>
              <a:ext uri="{FF2B5EF4-FFF2-40B4-BE49-F238E27FC236}">
                <a16:creationId xmlns:a16="http://schemas.microsoft.com/office/drawing/2014/main" id="{6EA7F764-DA90-4E07-B2AD-35B409295A71}"/>
              </a:ext>
            </a:extLst>
          </p:cNvPr>
          <p:cNvSpPr txBox="1"/>
          <p:nvPr/>
        </p:nvSpPr>
        <p:spPr>
          <a:xfrm>
            <a:off x="2085708" y="5237548"/>
            <a:ext cx="1045927" cy="461665"/>
          </a:xfrm>
          <a:prstGeom prst="rect">
            <a:avLst/>
          </a:prstGeom>
          <a:noFill/>
        </p:spPr>
        <p:txBody>
          <a:bodyPr wrap="none" rtlCol="0">
            <a:spAutoFit/>
          </a:bodyPr>
          <a:lstStyle/>
          <a:p>
            <a:r>
              <a:rPr lang="en-US" sz="2400" dirty="0"/>
              <a:t>mighty</a:t>
            </a:r>
          </a:p>
        </p:txBody>
      </p:sp>
      <p:sp>
        <p:nvSpPr>
          <p:cNvPr id="14" name="TextBox 13">
            <a:extLst>
              <a:ext uri="{FF2B5EF4-FFF2-40B4-BE49-F238E27FC236}">
                <a16:creationId xmlns:a16="http://schemas.microsoft.com/office/drawing/2014/main" id="{29D3AFB2-71BE-4BC3-AB62-034F8525986E}"/>
              </a:ext>
            </a:extLst>
          </p:cNvPr>
          <p:cNvSpPr txBox="1"/>
          <p:nvPr/>
        </p:nvSpPr>
        <p:spPr>
          <a:xfrm>
            <a:off x="3195584" y="5237548"/>
            <a:ext cx="962571" cy="461665"/>
          </a:xfrm>
          <a:prstGeom prst="rect">
            <a:avLst/>
          </a:prstGeom>
          <a:noFill/>
        </p:spPr>
        <p:txBody>
          <a:bodyPr wrap="none" rtlCol="0">
            <a:spAutoFit/>
          </a:bodyPr>
          <a:lstStyle/>
          <a:p>
            <a:r>
              <a:rPr lang="en-US" sz="2400" dirty="0">
                <a:solidFill>
                  <a:srgbClr val="6D84B4"/>
                </a:solidFill>
              </a:rPr>
              <a:t>knight</a:t>
            </a:r>
          </a:p>
        </p:txBody>
      </p:sp>
      <p:sp>
        <p:nvSpPr>
          <p:cNvPr id="16" name="TextBox 15">
            <a:extLst>
              <a:ext uri="{FF2B5EF4-FFF2-40B4-BE49-F238E27FC236}">
                <a16:creationId xmlns:a16="http://schemas.microsoft.com/office/drawing/2014/main" id="{724597A0-5F0D-4C62-8142-1C4D73577337}"/>
              </a:ext>
            </a:extLst>
          </p:cNvPr>
          <p:cNvSpPr txBox="1"/>
          <p:nvPr/>
        </p:nvSpPr>
        <p:spPr>
          <a:xfrm>
            <a:off x="4222104" y="5237548"/>
            <a:ext cx="1242648" cy="461665"/>
          </a:xfrm>
          <a:prstGeom prst="rect">
            <a:avLst/>
          </a:prstGeom>
          <a:noFill/>
        </p:spPr>
        <p:txBody>
          <a:bodyPr wrap="none" rtlCol="0">
            <a:spAutoFit/>
          </a:bodyPr>
          <a:lstStyle/>
          <a:p>
            <a:r>
              <a:rPr lang="en-US" sz="2400" dirty="0"/>
              <a:t>Lancelot</a:t>
            </a:r>
          </a:p>
        </p:txBody>
      </p:sp>
      <p:sp>
        <p:nvSpPr>
          <p:cNvPr id="18" name="TextBox 17">
            <a:extLst>
              <a:ext uri="{FF2B5EF4-FFF2-40B4-BE49-F238E27FC236}">
                <a16:creationId xmlns:a16="http://schemas.microsoft.com/office/drawing/2014/main" id="{0C05CC24-4C69-4FB5-85D6-20193295BBE3}"/>
              </a:ext>
            </a:extLst>
          </p:cNvPr>
          <p:cNvSpPr txBox="1"/>
          <p:nvPr/>
        </p:nvSpPr>
        <p:spPr>
          <a:xfrm>
            <a:off x="5528701" y="5237548"/>
            <a:ext cx="1002903" cy="461665"/>
          </a:xfrm>
          <a:prstGeom prst="rect">
            <a:avLst/>
          </a:prstGeom>
          <a:noFill/>
        </p:spPr>
        <p:txBody>
          <a:bodyPr wrap="none" rtlCol="0">
            <a:spAutoFit/>
          </a:bodyPr>
          <a:lstStyle/>
          <a:p>
            <a:r>
              <a:rPr lang="en-US" sz="2400" dirty="0"/>
              <a:t>fought</a:t>
            </a:r>
          </a:p>
        </p:txBody>
      </p:sp>
      <p:sp>
        <p:nvSpPr>
          <p:cNvPr id="20" name="TextBox 19">
            <a:extLst>
              <a:ext uri="{FF2B5EF4-FFF2-40B4-BE49-F238E27FC236}">
                <a16:creationId xmlns:a16="http://schemas.microsoft.com/office/drawing/2014/main" id="{ECBD03D8-AF44-430F-BAA4-70248B0EF27B}"/>
              </a:ext>
            </a:extLst>
          </p:cNvPr>
          <p:cNvSpPr txBox="1"/>
          <p:nvPr/>
        </p:nvSpPr>
        <p:spPr>
          <a:xfrm>
            <a:off x="6595555" y="5237548"/>
            <a:ext cx="1147878" cy="461665"/>
          </a:xfrm>
          <a:prstGeom prst="rect">
            <a:avLst/>
          </a:prstGeom>
          <a:noFill/>
        </p:spPr>
        <p:txBody>
          <a:bodyPr wrap="none" rtlCol="0">
            <a:spAutoFit/>
          </a:bodyPr>
          <a:lstStyle/>
          <a:p>
            <a:r>
              <a:rPr lang="en-US" sz="2400" dirty="0"/>
              <a:t>bravely.</a:t>
            </a:r>
          </a:p>
        </p:txBody>
      </p:sp>
      <p:cxnSp>
        <p:nvCxnSpPr>
          <p:cNvPr id="22" name="Curved Connector 27">
            <a:extLst>
              <a:ext uri="{FF2B5EF4-FFF2-40B4-BE49-F238E27FC236}">
                <a16:creationId xmlns:a16="http://schemas.microsoft.com/office/drawing/2014/main" id="{0E6240A0-2193-48F6-A4E8-A32115722DB3}"/>
              </a:ext>
            </a:extLst>
          </p:cNvPr>
          <p:cNvCxnSpPr>
            <a:cxnSpLocks/>
            <a:stCxn id="10" idx="0"/>
            <a:endCxn id="14" idx="0"/>
          </p:cNvCxnSpPr>
          <p:nvPr/>
        </p:nvCxnSpPr>
        <p:spPr>
          <a:xfrm rot="5400000" flipH="1" flipV="1">
            <a:off x="2686529" y="4247208"/>
            <a:ext cx="12700" cy="1980681"/>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8">
            <a:extLst>
              <a:ext uri="{FF2B5EF4-FFF2-40B4-BE49-F238E27FC236}">
                <a16:creationId xmlns:a16="http://schemas.microsoft.com/office/drawing/2014/main" id="{06538F7F-73D1-41C8-9B54-19E185E3A29C}"/>
              </a:ext>
            </a:extLst>
          </p:cNvPr>
          <p:cNvCxnSpPr>
            <a:cxnSpLocks/>
            <a:stCxn id="12" idx="0"/>
            <a:endCxn id="14" idx="0"/>
          </p:cNvCxnSpPr>
          <p:nvPr/>
        </p:nvCxnSpPr>
        <p:spPr>
          <a:xfrm rot="5400000" flipH="1" flipV="1">
            <a:off x="3142771" y="4703449"/>
            <a:ext cx="12700" cy="106819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9">
            <a:extLst>
              <a:ext uri="{FF2B5EF4-FFF2-40B4-BE49-F238E27FC236}">
                <a16:creationId xmlns:a16="http://schemas.microsoft.com/office/drawing/2014/main" id="{D6676576-5465-49B8-88A9-B3D63A7A7337}"/>
              </a:ext>
            </a:extLst>
          </p:cNvPr>
          <p:cNvCxnSpPr>
            <a:cxnSpLocks/>
            <a:stCxn id="16" idx="0"/>
            <a:endCxn id="14" idx="0"/>
          </p:cNvCxnSpPr>
          <p:nvPr/>
        </p:nvCxnSpPr>
        <p:spPr>
          <a:xfrm rot="16200000" flipV="1">
            <a:off x="4260149" y="4654269"/>
            <a:ext cx="12700" cy="116655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30">
            <a:extLst>
              <a:ext uri="{FF2B5EF4-FFF2-40B4-BE49-F238E27FC236}">
                <a16:creationId xmlns:a16="http://schemas.microsoft.com/office/drawing/2014/main" id="{DEE80D01-36CE-4ABE-B1E3-CEFB862FFF58}"/>
              </a:ext>
            </a:extLst>
          </p:cNvPr>
          <p:cNvCxnSpPr>
            <a:cxnSpLocks/>
            <a:stCxn id="18" idx="0"/>
            <a:endCxn id="14" idx="0"/>
          </p:cNvCxnSpPr>
          <p:nvPr/>
        </p:nvCxnSpPr>
        <p:spPr>
          <a:xfrm rot="16200000" flipV="1">
            <a:off x="4853512" y="4060906"/>
            <a:ext cx="12700" cy="2353283"/>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31">
            <a:extLst>
              <a:ext uri="{FF2B5EF4-FFF2-40B4-BE49-F238E27FC236}">
                <a16:creationId xmlns:a16="http://schemas.microsoft.com/office/drawing/2014/main" id="{BC27F54A-3E8F-452D-A222-D6BBF72E82C1}"/>
              </a:ext>
            </a:extLst>
          </p:cNvPr>
          <p:cNvCxnSpPr>
            <a:cxnSpLocks/>
            <a:stCxn id="20" idx="0"/>
            <a:endCxn id="14" idx="0"/>
          </p:cNvCxnSpPr>
          <p:nvPr/>
        </p:nvCxnSpPr>
        <p:spPr>
          <a:xfrm rot="16200000" flipV="1">
            <a:off x="5423182" y="3491236"/>
            <a:ext cx="12700" cy="3492624"/>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8" name="Picture 7">
            <a:extLst>
              <a:ext uri="{FF2B5EF4-FFF2-40B4-BE49-F238E27FC236}">
                <a16:creationId xmlns:a16="http://schemas.microsoft.com/office/drawing/2014/main" id="{3A385689-403D-1441-A132-B3F914884765}"/>
              </a:ext>
            </a:extLst>
          </p:cNvPr>
          <p:cNvPicPr>
            <a:picLocks noChangeAspect="1"/>
          </p:cNvPicPr>
          <p:nvPr/>
        </p:nvPicPr>
        <p:blipFill>
          <a:blip r:embed="rId3"/>
          <a:stretch>
            <a:fillRect/>
          </a:stretch>
        </p:blipFill>
        <p:spPr>
          <a:xfrm>
            <a:off x="3507993" y="6040190"/>
            <a:ext cx="251861" cy="195506"/>
          </a:xfrm>
          <a:prstGeom prst="rect">
            <a:avLst/>
          </a:prstGeom>
        </p:spPr>
      </p:pic>
      <p:sp>
        <p:nvSpPr>
          <p:cNvPr id="9" name="TextBox 8">
            <a:extLst>
              <a:ext uri="{FF2B5EF4-FFF2-40B4-BE49-F238E27FC236}">
                <a16:creationId xmlns:a16="http://schemas.microsoft.com/office/drawing/2014/main" id="{4AE55DEA-9590-B44F-B6B3-7382F8E3B006}"/>
              </a:ext>
            </a:extLst>
          </p:cNvPr>
          <p:cNvSpPr txBox="1"/>
          <p:nvPr/>
        </p:nvSpPr>
        <p:spPr>
          <a:xfrm>
            <a:off x="1321324" y="5541342"/>
            <a:ext cx="651140" cy="461665"/>
          </a:xfrm>
          <a:prstGeom prst="rect">
            <a:avLst/>
          </a:prstGeom>
          <a:noFill/>
        </p:spPr>
        <p:txBody>
          <a:bodyPr wrap="none" rtlCol="0">
            <a:spAutoFit/>
          </a:bodyPr>
          <a:lstStyle/>
          <a:p>
            <a:r>
              <a:rPr lang="en-US" sz="2400" dirty="0"/>
              <a:t>The</a:t>
            </a:r>
          </a:p>
        </p:txBody>
      </p:sp>
      <p:sp>
        <p:nvSpPr>
          <p:cNvPr id="10" name="TextBox 9">
            <a:extLst>
              <a:ext uri="{FF2B5EF4-FFF2-40B4-BE49-F238E27FC236}">
                <a16:creationId xmlns:a16="http://schemas.microsoft.com/office/drawing/2014/main" id="{D269BEC2-F8C4-274B-BF4E-14A595E8833B}"/>
              </a:ext>
            </a:extLst>
          </p:cNvPr>
          <p:cNvSpPr txBox="1"/>
          <p:nvPr/>
        </p:nvSpPr>
        <p:spPr>
          <a:xfrm>
            <a:off x="2036413" y="5541342"/>
            <a:ext cx="1045927" cy="461665"/>
          </a:xfrm>
          <a:prstGeom prst="rect">
            <a:avLst/>
          </a:prstGeom>
          <a:noFill/>
        </p:spPr>
        <p:txBody>
          <a:bodyPr wrap="none" rtlCol="0">
            <a:spAutoFit/>
          </a:bodyPr>
          <a:lstStyle/>
          <a:p>
            <a:r>
              <a:rPr lang="en-US" sz="2400" dirty="0"/>
              <a:t>mighty</a:t>
            </a:r>
          </a:p>
        </p:txBody>
      </p:sp>
      <p:sp>
        <p:nvSpPr>
          <p:cNvPr id="11" name="TextBox 10">
            <a:extLst>
              <a:ext uri="{FF2B5EF4-FFF2-40B4-BE49-F238E27FC236}">
                <a16:creationId xmlns:a16="http://schemas.microsoft.com/office/drawing/2014/main" id="{CB5D74AE-A888-3C4D-9856-0E3097A62D1F}"/>
              </a:ext>
            </a:extLst>
          </p:cNvPr>
          <p:cNvSpPr txBox="1"/>
          <p:nvPr/>
        </p:nvSpPr>
        <p:spPr>
          <a:xfrm>
            <a:off x="3146289" y="5541342"/>
            <a:ext cx="962571" cy="461665"/>
          </a:xfrm>
          <a:prstGeom prst="rect">
            <a:avLst/>
          </a:prstGeom>
          <a:noFill/>
        </p:spPr>
        <p:txBody>
          <a:bodyPr wrap="none" rtlCol="0">
            <a:spAutoFit/>
          </a:bodyPr>
          <a:lstStyle/>
          <a:p>
            <a:r>
              <a:rPr lang="en-US" sz="2400" dirty="0">
                <a:solidFill>
                  <a:srgbClr val="6D84B4"/>
                </a:solidFill>
              </a:rPr>
              <a:t>knight</a:t>
            </a:r>
          </a:p>
        </p:txBody>
      </p:sp>
      <p:sp>
        <p:nvSpPr>
          <p:cNvPr id="12" name="TextBox 11">
            <a:extLst>
              <a:ext uri="{FF2B5EF4-FFF2-40B4-BE49-F238E27FC236}">
                <a16:creationId xmlns:a16="http://schemas.microsoft.com/office/drawing/2014/main" id="{24DB65D4-0908-3349-9E48-6A8D56581CC1}"/>
              </a:ext>
            </a:extLst>
          </p:cNvPr>
          <p:cNvSpPr txBox="1"/>
          <p:nvPr/>
        </p:nvSpPr>
        <p:spPr>
          <a:xfrm>
            <a:off x="4172809" y="5541342"/>
            <a:ext cx="1242648" cy="461665"/>
          </a:xfrm>
          <a:prstGeom prst="rect">
            <a:avLst/>
          </a:prstGeom>
          <a:noFill/>
        </p:spPr>
        <p:txBody>
          <a:bodyPr wrap="none" rtlCol="0">
            <a:spAutoFit/>
          </a:bodyPr>
          <a:lstStyle/>
          <a:p>
            <a:r>
              <a:rPr lang="en-US" sz="2400" dirty="0"/>
              <a:t>Lancelot</a:t>
            </a:r>
          </a:p>
        </p:txBody>
      </p:sp>
      <p:sp>
        <p:nvSpPr>
          <p:cNvPr id="13" name="TextBox 12">
            <a:extLst>
              <a:ext uri="{FF2B5EF4-FFF2-40B4-BE49-F238E27FC236}">
                <a16:creationId xmlns:a16="http://schemas.microsoft.com/office/drawing/2014/main" id="{7CF69130-9EB8-8541-9C4F-0D25DDEB86A2}"/>
              </a:ext>
            </a:extLst>
          </p:cNvPr>
          <p:cNvSpPr txBox="1"/>
          <p:nvPr/>
        </p:nvSpPr>
        <p:spPr>
          <a:xfrm>
            <a:off x="5479406" y="5541342"/>
            <a:ext cx="1002903" cy="461665"/>
          </a:xfrm>
          <a:prstGeom prst="rect">
            <a:avLst/>
          </a:prstGeom>
          <a:noFill/>
        </p:spPr>
        <p:txBody>
          <a:bodyPr wrap="none" rtlCol="0">
            <a:spAutoFit/>
          </a:bodyPr>
          <a:lstStyle/>
          <a:p>
            <a:r>
              <a:rPr lang="en-US" sz="2400" dirty="0"/>
              <a:t>fought</a:t>
            </a:r>
          </a:p>
        </p:txBody>
      </p:sp>
      <p:sp>
        <p:nvSpPr>
          <p:cNvPr id="14" name="TextBox 13">
            <a:extLst>
              <a:ext uri="{FF2B5EF4-FFF2-40B4-BE49-F238E27FC236}">
                <a16:creationId xmlns:a16="http://schemas.microsoft.com/office/drawing/2014/main" id="{A56DF2F3-4C17-734F-B497-D43DB694815F}"/>
              </a:ext>
            </a:extLst>
          </p:cNvPr>
          <p:cNvSpPr txBox="1"/>
          <p:nvPr/>
        </p:nvSpPr>
        <p:spPr>
          <a:xfrm>
            <a:off x="6546260" y="5541342"/>
            <a:ext cx="1147878" cy="461665"/>
          </a:xfrm>
          <a:prstGeom prst="rect">
            <a:avLst/>
          </a:prstGeom>
          <a:noFill/>
        </p:spPr>
        <p:txBody>
          <a:bodyPr wrap="none" rtlCol="0">
            <a:spAutoFit/>
          </a:bodyPr>
          <a:lstStyle/>
          <a:p>
            <a:r>
              <a:rPr lang="en-US" sz="2400" dirty="0"/>
              <a:t>bravely.</a:t>
            </a:r>
          </a:p>
        </p:txBody>
      </p:sp>
      <p:cxnSp>
        <p:nvCxnSpPr>
          <p:cNvPr id="15" name="Curved Connector 14">
            <a:extLst>
              <a:ext uri="{FF2B5EF4-FFF2-40B4-BE49-F238E27FC236}">
                <a16:creationId xmlns:a16="http://schemas.microsoft.com/office/drawing/2014/main" id="{D1DC8451-B830-7E4E-BDA0-31E929AB3F16}"/>
              </a:ext>
            </a:extLst>
          </p:cNvPr>
          <p:cNvCxnSpPr>
            <a:stCxn id="11" idx="0"/>
            <a:endCxn id="12" idx="0"/>
          </p:cNvCxnSpPr>
          <p:nvPr/>
        </p:nvCxnSpPr>
        <p:spPr>
          <a:xfrm rot="5400000" flipH="1" flipV="1">
            <a:off x="4210854" y="4958063"/>
            <a:ext cx="12700" cy="1166558"/>
          </a:xfrm>
          <a:prstGeom prst="curvedConnector3">
            <a:avLst>
              <a:gd name="adj1" fmla="val 2234488"/>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22B444B0-1ECF-5344-9B32-EF4230C6349F}"/>
              </a:ext>
            </a:extLst>
          </p:cNvPr>
          <p:cNvCxnSpPr>
            <a:stCxn id="11" idx="0"/>
            <a:endCxn id="13" idx="0"/>
          </p:cNvCxnSpPr>
          <p:nvPr/>
        </p:nvCxnSpPr>
        <p:spPr>
          <a:xfrm rot="5400000" flipH="1" flipV="1">
            <a:off x="4804216" y="4364701"/>
            <a:ext cx="12700" cy="2353283"/>
          </a:xfrm>
          <a:prstGeom prst="curvedConnector3">
            <a:avLst>
              <a:gd name="adj1" fmla="val 3662071"/>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6935B42-4D5A-C846-A9B3-4CB4E40A5EFD}"/>
              </a:ext>
            </a:extLst>
          </p:cNvPr>
          <p:cNvCxnSpPr>
            <a:stCxn id="11" idx="0"/>
            <a:endCxn id="14" idx="0"/>
          </p:cNvCxnSpPr>
          <p:nvPr/>
        </p:nvCxnSpPr>
        <p:spPr>
          <a:xfrm rot="5400000" flipH="1" flipV="1">
            <a:off x="5373887" y="3795030"/>
            <a:ext cx="12700" cy="3492624"/>
          </a:xfrm>
          <a:prstGeom prst="curvedConnector3">
            <a:avLst>
              <a:gd name="adj1" fmla="val 54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C01D0E9-36AC-1340-80C1-9AD61F07B180}"/>
              </a:ext>
            </a:extLst>
          </p:cNvPr>
          <p:cNvCxnSpPr>
            <a:stCxn id="11" idx="0"/>
            <a:endCxn id="10" idx="0"/>
          </p:cNvCxnSpPr>
          <p:nvPr/>
        </p:nvCxnSpPr>
        <p:spPr>
          <a:xfrm rot="16200000" flipV="1">
            <a:off x="3093476" y="5007243"/>
            <a:ext cx="12700" cy="1068198"/>
          </a:xfrm>
          <a:prstGeom prst="curvedConnector3">
            <a:avLst>
              <a:gd name="adj1" fmla="val 2048276"/>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CDBB7A0-A4BE-514D-A218-69284A269176}"/>
              </a:ext>
            </a:extLst>
          </p:cNvPr>
          <p:cNvCxnSpPr>
            <a:stCxn id="11" idx="0"/>
            <a:endCxn id="9" idx="0"/>
          </p:cNvCxnSpPr>
          <p:nvPr/>
        </p:nvCxnSpPr>
        <p:spPr>
          <a:xfrm rot="16200000" flipV="1">
            <a:off x="2637235" y="4551001"/>
            <a:ext cx="12700" cy="1980681"/>
          </a:xfrm>
          <a:prstGeom prst="curvedConnector3">
            <a:avLst>
              <a:gd name="adj1" fmla="val 3662055"/>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EC1ACE83-1F5D-47AD-B0F2-7E6610EEC6EB}"/>
              </a:ext>
            </a:extLst>
          </p:cNvPr>
          <p:cNvPicPr>
            <a:picLocks noChangeAspect="1"/>
          </p:cNvPicPr>
          <p:nvPr/>
        </p:nvPicPr>
        <p:blipFill>
          <a:blip r:embed="rId4"/>
          <a:stretch>
            <a:fillRect/>
          </a:stretch>
        </p:blipFill>
        <p:spPr>
          <a:xfrm>
            <a:off x="3263531" y="1450724"/>
            <a:ext cx="2616936" cy="3126930"/>
          </a:xfrm>
          <a:prstGeom prst="rect">
            <a:avLst/>
          </a:prstGeom>
        </p:spPr>
      </p:pic>
      <p:sp>
        <p:nvSpPr>
          <p:cNvPr id="37" name="Rectangle 36">
            <a:extLst>
              <a:ext uri="{FF2B5EF4-FFF2-40B4-BE49-F238E27FC236}">
                <a16:creationId xmlns:a16="http://schemas.microsoft.com/office/drawing/2014/main" id="{E8E3B3C9-AACA-45C7-A339-17970D2261FF}"/>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Skip-gram</a:t>
            </a:r>
            <a:endParaRPr lang="en-CO" sz="2200" b="1" spc="-1" dirty="0">
              <a:solidFill>
                <a:srgbClr val="EF181E"/>
              </a:solidFill>
              <a:latin typeface="Arial"/>
            </a:endParaRPr>
          </a:p>
        </p:txBody>
      </p:sp>
    </p:spTree>
    <p:extLst>
      <p:ext uri="{BB962C8B-B14F-4D97-AF65-F5344CB8AC3E}">
        <p14:creationId xmlns:p14="http://schemas.microsoft.com/office/powerpoint/2010/main" val="40582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113971" y="926525"/>
            <a:ext cx="6916060" cy="430887"/>
          </a:xfrm>
          <a:prstGeom prst="rect">
            <a:avLst/>
          </a:prstGeom>
        </p:spPr>
        <p:txBody>
          <a:bodyPr wrap="none">
            <a:spAutoFit/>
          </a:bodyPr>
          <a:lstStyle/>
          <a:p>
            <a:pPr algn="ctr">
              <a:spcBef>
                <a:spcPts val="660"/>
              </a:spcBef>
            </a:pPr>
            <a:r>
              <a:rPr lang="en-US" sz="2200" b="1" spc="-1" dirty="0">
                <a:solidFill>
                  <a:srgbClr val="EF181E"/>
                </a:solidFill>
                <a:latin typeface="Arial"/>
              </a:rPr>
              <a:t>Skip-gram Model with Subword Information (2017)</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416E3B53-2C28-4A98-8D6D-D6907B0D845B}"/>
              </a:ext>
            </a:extLst>
          </p:cNvPr>
          <p:cNvSpPr txBox="1"/>
          <p:nvPr/>
        </p:nvSpPr>
        <p:spPr>
          <a:xfrm>
            <a:off x="264694" y="6183740"/>
            <a:ext cx="8614611" cy="261610"/>
          </a:xfrm>
          <a:prstGeom prst="rect">
            <a:avLst/>
          </a:prstGeom>
          <a:noFill/>
        </p:spPr>
        <p:txBody>
          <a:bodyPr wrap="square" rtlCol="0">
            <a:spAutoFit/>
          </a:bodyPr>
          <a:lstStyle/>
          <a:p>
            <a:pPr algn="l"/>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Subword Information: https://arxiv.org/pdf/1607.04606.pdf</a:t>
            </a:r>
            <a:endParaRPr lang="en-US" sz="1050" dirty="0">
              <a:solidFill>
                <a:srgbClr val="FF0000"/>
              </a:solidFill>
            </a:endParaRPr>
          </a:p>
        </p:txBody>
      </p:sp>
      <p:sp>
        <p:nvSpPr>
          <p:cNvPr id="5" name="Rectangle 4">
            <a:extLst>
              <a:ext uri="{FF2B5EF4-FFF2-40B4-BE49-F238E27FC236}">
                <a16:creationId xmlns:a16="http://schemas.microsoft.com/office/drawing/2014/main" id="{7A067BB0-B744-4AB9-8198-C821F1D61C89}"/>
              </a:ext>
            </a:extLst>
          </p:cNvPr>
          <p:cNvSpPr/>
          <p:nvPr/>
        </p:nvSpPr>
        <p:spPr>
          <a:xfrm>
            <a:off x="2167355" y="2948566"/>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6" name="Rectangle 5">
            <a:extLst>
              <a:ext uri="{FF2B5EF4-FFF2-40B4-BE49-F238E27FC236}">
                <a16:creationId xmlns:a16="http://schemas.microsoft.com/office/drawing/2014/main" id="{C64E57EB-B527-4686-89FC-B093B001214D}"/>
              </a:ext>
            </a:extLst>
          </p:cNvPr>
          <p:cNvSpPr/>
          <p:nvPr/>
        </p:nvSpPr>
        <p:spPr>
          <a:xfrm>
            <a:off x="3003565" y="2948565"/>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7" name="Rectangle 6">
            <a:extLst>
              <a:ext uri="{FF2B5EF4-FFF2-40B4-BE49-F238E27FC236}">
                <a16:creationId xmlns:a16="http://schemas.microsoft.com/office/drawing/2014/main" id="{2C9EEB89-CBC2-4A2C-8455-0DE42AE9D60C}"/>
              </a:ext>
            </a:extLst>
          </p:cNvPr>
          <p:cNvSpPr/>
          <p:nvPr/>
        </p:nvSpPr>
        <p:spPr>
          <a:xfrm>
            <a:off x="3839775" y="2948564"/>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25" name="Rectangle 24">
            <a:extLst>
              <a:ext uri="{FF2B5EF4-FFF2-40B4-BE49-F238E27FC236}">
                <a16:creationId xmlns:a16="http://schemas.microsoft.com/office/drawing/2014/main" id="{9D23D18D-7233-41ED-9604-726D4FE658B3}"/>
              </a:ext>
            </a:extLst>
          </p:cNvPr>
          <p:cNvSpPr/>
          <p:nvPr/>
        </p:nvSpPr>
        <p:spPr>
          <a:xfrm>
            <a:off x="4675985" y="2948563"/>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27" name="Rectangle 26">
            <a:extLst>
              <a:ext uri="{FF2B5EF4-FFF2-40B4-BE49-F238E27FC236}">
                <a16:creationId xmlns:a16="http://schemas.microsoft.com/office/drawing/2014/main" id="{1C31E376-20C9-4C87-8123-BB1A6A34E49C}"/>
              </a:ext>
            </a:extLst>
          </p:cNvPr>
          <p:cNvSpPr/>
          <p:nvPr/>
        </p:nvSpPr>
        <p:spPr>
          <a:xfrm>
            <a:off x="5512195" y="294801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ual</a:t>
            </a:r>
            <a:endParaRPr lang="en-US" dirty="0"/>
          </a:p>
        </p:txBody>
      </p:sp>
      <p:sp>
        <p:nvSpPr>
          <p:cNvPr id="29" name="Rectangle 28">
            <a:extLst>
              <a:ext uri="{FF2B5EF4-FFF2-40B4-BE49-F238E27FC236}">
                <a16:creationId xmlns:a16="http://schemas.microsoft.com/office/drawing/2014/main" id="{5E6EABB2-A5FA-4328-8176-8812FC388F41}"/>
              </a:ext>
            </a:extLst>
          </p:cNvPr>
          <p:cNvSpPr/>
          <p:nvPr/>
        </p:nvSpPr>
        <p:spPr>
          <a:xfrm>
            <a:off x="634840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al&gt;</a:t>
            </a:r>
          </a:p>
        </p:txBody>
      </p:sp>
      <p:sp>
        <p:nvSpPr>
          <p:cNvPr id="35" name="Rectangle 34">
            <a:extLst>
              <a:ext uri="{FF2B5EF4-FFF2-40B4-BE49-F238E27FC236}">
                <a16:creationId xmlns:a16="http://schemas.microsoft.com/office/drawing/2014/main" id="{F69EC6E1-F712-4082-A846-61F84FED67A0}"/>
              </a:ext>
            </a:extLst>
          </p:cNvPr>
          <p:cNvSpPr/>
          <p:nvPr/>
        </p:nvSpPr>
        <p:spPr>
          <a:xfrm>
            <a:off x="2167355" y="294714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36" name="Rectangle 35">
            <a:extLst>
              <a:ext uri="{FF2B5EF4-FFF2-40B4-BE49-F238E27FC236}">
                <a16:creationId xmlns:a16="http://schemas.microsoft.com/office/drawing/2014/main" id="{2E2C133C-3DB4-482C-972B-D6CCBA5CC84B}"/>
              </a:ext>
            </a:extLst>
          </p:cNvPr>
          <p:cNvSpPr/>
          <p:nvPr/>
        </p:nvSpPr>
        <p:spPr>
          <a:xfrm>
            <a:off x="3003565" y="2947146"/>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37" name="Rectangle 36">
            <a:extLst>
              <a:ext uri="{FF2B5EF4-FFF2-40B4-BE49-F238E27FC236}">
                <a16:creationId xmlns:a16="http://schemas.microsoft.com/office/drawing/2014/main" id="{753C0E42-01EE-46B7-9FDB-5DB000E765C4}"/>
              </a:ext>
            </a:extLst>
          </p:cNvPr>
          <p:cNvSpPr/>
          <p:nvPr/>
        </p:nvSpPr>
        <p:spPr>
          <a:xfrm>
            <a:off x="3839775" y="2947145"/>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38" name="Rectangle 37">
            <a:extLst>
              <a:ext uri="{FF2B5EF4-FFF2-40B4-BE49-F238E27FC236}">
                <a16:creationId xmlns:a16="http://schemas.microsoft.com/office/drawing/2014/main" id="{FCD0770B-4D44-4A61-B69A-7A1039E33D6D}"/>
              </a:ext>
            </a:extLst>
          </p:cNvPr>
          <p:cNvSpPr/>
          <p:nvPr/>
        </p:nvSpPr>
        <p:spPr>
          <a:xfrm>
            <a:off x="467598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33" name="Rectangle 32">
            <a:extLst>
              <a:ext uri="{FF2B5EF4-FFF2-40B4-BE49-F238E27FC236}">
                <a16:creationId xmlns:a16="http://schemas.microsoft.com/office/drawing/2014/main" id="{D18EF8AF-2A15-4782-B553-60DE54EC43E1}"/>
              </a:ext>
            </a:extLst>
          </p:cNvPr>
          <p:cNvSpPr/>
          <p:nvPr/>
        </p:nvSpPr>
        <p:spPr>
          <a:xfrm>
            <a:off x="2167355" y="3651177"/>
            <a:ext cx="4809290" cy="65525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one-hot encoded vectors for n-grams</a:t>
            </a:r>
          </a:p>
        </p:txBody>
      </p:sp>
      <p:sp>
        <p:nvSpPr>
          <p:cNvPr id="34" name="Rectangle 33">
            <a:extLst>
              <a:ext uri="{FF2B5EF4-FFF2-40B4-BE49-F238E27FC236}">
                <a16:creationId xmlns:a16="http://schemas.microsoft.com/office/drawing/2014/main" id="{5CD5FC06-0767-4429-86AE-05B78FD6413E}"/>
              </a:ext>
            </a:extLst>
          </p:cNvPr>
          <p:cNvSpPr/>
          <p:nvPr/>
        </p:nvSpPr>
        <p:spPr>
          <a:xfrm>
            <a:off x="2640693" y="4786809"/>
            <a:ext cx="3862612" cy="312968"/>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p>
        </p:txBody>
      </p:sp>
      <p:sp>
        <p:nvSpPr>
          <p:cNvPr id="40" name="Rectangle 39">
            <a:extLst>
              <a:ext uri="{FF2B5EF4-FFF2-40B4-BE49-F238E27FC236}">
                <a16:creationId xmlns:a16="http://schemas.microsoft.com/office/drawing/2014/main" id="{7F203DCC-5CC3-4D3E-AAFD-869799274B24}"/>
              </a:ext>
            </a:extLst>
          </p:cNvPr>
          <p:cNvSpPr/>
          <p:nvPr/>
        </p:nvSpPr>
        <p:spPr>
          <a:xfrm>
            <a:off x="3572512" y="1510785"/>
            <a:ext cx="1998973" cy="29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a:t>
            </a:r>
          </a:p>
        </p:txBody>
      </p:sp>
      <p:cxnSp>
        <p:nvCxnSpPr>
          <p:cNvPr id="42" name="Straight Arrow Connector 41">
            <a:extLst>
              <a:ext uri="{FF2B5EF4-FFF2-40B4-BE49-F238E27FC236}">
                <a16:creationId xmlns:a16="http://schemas.microsoft.com/office/drawing/2014/main" id="{54BDC582-9EB4-40E6-BA18-5D48A9643D0C}"/>
              </a:ext>
            </a:extLst>
          </p:cNvPr>
          <p:cNvCxnSpPr>
            <a:cxnSpLocks/>
            <a:stCxn id="40" idx="2"/>
            <a:endCxn id="35" idx="0"/>
          </p:cNvCxnSpPr>
          <p:nvPr/>
        </p:nvCxnSpPr>
        <p:spPr>
          <a:xfrm flipH="1">
            <a:off x="2481475" y="1808914"/>
            <a:ext cx="2090524" cy="11382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27FDAFC-8C81-4D5C-B692-05BEF8A6F404}"/>
              </a:ext>
            </a:extLst>
          </p:cNvPr>
          <p:cNvCxnSpPr>
            <a:cxnSpLocks/>
            <a:stCxn id="40" idx="2"/>
            <a:endCxn id="36" idx="0"/>
          </p:cNvCxnSpPr>
          <p:nvPr/>
        </p:nvCxnSpPr>
        <p:spPr>
          <a:xfrm flipH="1">
            <a:off x="3317685" y="1808914"/>
            <a:ext cx="1254314" cy="11382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49128FF8-982B-4C01-BC03-0D6D4053A1AC}"/>
              </a:ext>
            </a:extLst>
          </p:cNvPr>
          <p:cNvCxnSpPr>
            <a:cxnSpLocks/>
            <a:stCxn id="40" idx="2"/>
            <a:endCxn id="37" idx="0"/>
          </p:cNvCxnSpPr>
          <p:nvPr/>
        </p:nvCxnSpPr>
        <p:spPr>
          <a:xfrm flipH="1">
            <a:off x="4153895" y="1808914"/>
            <a:ext cx="418104" cy="11382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8D688CFB-942B-4D80-93F0-8190DAD3F519}"/>
              </a:ext>
            </a:extLst>
          </p:cNvPr>
          <p:cNvCxnSpPr>
            <a:cxnSpLocks/>
            <a:stCxn id="40" idx="2"/>
            <a:endCxn id="38" idx="0"/>
          </p:cNvCxnSpPr>
          <p:nvPr/>
        </p:nvCxnSpPr>
        <p:spPr>
          <a:xfrm>
            <a:off x="4571999" y="1808914"/>
            <a:ext cx="41810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8D140A95-BD10-4702-AD3A-41F99095272F}"/>
              </a:ext>
            </a:extLst>
          </p:cNvPr>
          <p:cNvCxnSpPr>
            <a:cxnSpLocks/>
            <a:stCxn id="40" idx="2"/>
            <a:endCxn id="27" idx="0"/>
          </p:cNvCxnSpPr>
          <p:nvPr/>
        </p:nvCxnSpPr>
        <p:spPr>
          <a:xfrm>
            <a:off x="4571999" y="1808914"/>
            <a:ext cx="1254316" cy="1139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C4E84F38-A3CA-4AB0-A412-13996E730711}"/>
              </a:ext>
            </a:extLst>
          </p:cNvPr>
          <p:cNvCxnSpPr>
            <a:cxnSpLocks/>
            <a:stCxn id="40" idx="2"/>
            <a:endCxn id="29" idx="0"/>
          </p:cNvCxnSpPr>
          <p:nvPr/>
        </p:nvCxnSpPr>
        <p:spPr>
          <a:xfrm>
            <a:off x="4571999" y="1808914"/>
            <a:ext cx="209052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9" name="Straight Arrow Connector 258">
            <a:extLst>
              <a:ext uri="{FF2B5EF4-FFF2-40B4-BE49-F238E27FC236}">
                <a16:creationId xmlns:a16="http://schemas.microsoft.com/office/drawing/2014/main" id="{79DA1ADA-0A81-4AC1-B07A-92187AB1A026}"/>
              </a:ext>
            </a:extLst>
          </p:cNvPr>
          <p:cNvCxnSpPr>
            <a:cxnSpLocks/>
            <a:stCxn id="35" idx="2"/>
          </p:cNvCxnSpPr>
          <p:nvPr/>
        </p:nvCxnSpPr>
        <p:spPr>
          <a:xfrm>
            <a:off x="2481475" y="3197080"/>
            <a:ext cx="12005" cy="4720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0" name="Straight Arrow Connector 259">
            <a:extLst>
              <a:ext uri="{FF2B5EF4-FFF2-40B4-BE49-F238E27FC236}">
                <a16:creationId xmlns:a16="http://schemas.microsoft.com/office/drawing/2014/main" id="{55194994-0D33-4969-98C0-FCD4BCDA6096}"/>
              </a:ext>
            </a:extLst>
          </p:cNvPr>
          <p:cNvCxnSpPr>
            <a:cxnSpLocks/>
          </p:cNvCxnSpPr>
          <p:nvPr/>
        </p:nvCxnSpPr>
        <p:spPr>
          <a:xfrm>
            <a:off x="3297805"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1" name="Straight Arrow Connector 260">
            <a:extLst>
              <a:ext uri="{FF2B5EF4-FFF2-40B4-BE49-F238E27FC236}">
                <a16:creationId xmlns:a16="http://schemas.microsoft.com/office/drawing/2014/main" id="{0E51B9A8-0000-496D-87B6-A149F5666024}"/>
              </a:ext>
            </a:extLst>
          </p:cNvPr>
          <p:cNvCxnSpPr>
            <a:cxnSpLocks/>
          </p:cNvCxnSpPr>
          <p:nvPr/>
        </p:nvCxnSpPr>
        <p:spPr>
          <a:xfrm>
            <a:off x="4142427"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2" name="Straight Arrow Connector 261">
            <a:extLst>
              <a:ext uri="{FF2B5EF4-FFF2-40B4-BE49-F238E27FC236}">
                <a16:creationId xmlns:a16="http://schemas.microsoft.com/office/drawing/2014/main" id="{F74613EC-175E-4D3F-8F28-CD3D03A0936A}"/>
              </a:ext>
            </a:extLst>
          </p:cNvPr>
          <p:cNvCxnSpPr>
            <a:cxnSpLocks/>
          </p:cNvCxnSpPr>
          <p:nvPr/>
        </p:nvCxnSpPr>
        <p:spPr>
          <a:xfrm>
            <a:off x="4981315" y="3211549"/>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3" name="Straight Arrow Connector 262">
            <a:extLst>
              <a:ext uri="{FF2B5EF4-FFF2-40B4-BE49-F238E27FC236}">
                <a16:creationId xmlns:a16="http://schemas.microsoft.com/office/drawing/2014/main" id="{B29E71F3-B33F-48CA-B154-D3BA3C49A173}"/>
              </a:ext>
            </a:extLst>
          </p:cNvPr>
          <p:cNvCxnSpPr>
            <a:cxnSpLocks/>
          </p:cNvCxnSpPr>
          <p:nvPr/>
        </p:nvCxnSpPr>
        <p:spPr>
          <a:xfrm>
            <a:off x="5803379"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4" name="Straight Arrow Connector 263">
            <a:extLst>
              <a:ext uri="{FF2B5EF4-FFF2-40B4-BE49-F238E27FC236}">
                <a16:creationId xmlns:a16="http://schemas.microsoft.com/office/drawing/2014/main" id="{2FEEE5EC-A28C-477E-A7E2-60DA2484CB86}"/>
              </a:ext>
            </a:extLst>
          </p:cNvPr>
          <p:cNvCxnSpPr>
            <a:cxnSpLocks/>
          </p:cNvCxnSpPr>
          <p:nvPr/>
        </p:nvCxnSpPr>
        <p:spPr>
          <a:xfrm>
            <a:off x="6647166" y="321820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2" name="Straight Arrow Connector 271">
            <a:extLst>
              <a:ext uri="{FF2B5EF4-FFF2-40B4-BE49-F238E27FC236}">
                <a16:creationId xmlns:a16="http://schemas.microsoft.com/office/drawing/2014/main" id="{520A60C2-3686-4050-97C2-5537C7B651F0}"/>
              </a:ext>
            </a:extLst>
          </p:cNvPr>
          <p:cNvCxnSpPr/>
          <p:nvPr/>
        </p:nvCxnSpPr>
        <p:spPr>
          <a:xfrm>
            <a:off x="1424539" y="44757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6615C19-7A7F-4C00-9EF0-7E6A5A596356}"/>
              </a:ext>
            </a:extLst>
          </p:cNvPr>
          <p:cNvCxnSpPr>
            <a:cxnSpLocks/>
          </p:cNvCxnSpPr>
          <p:nvPr/>
        </p:nvCxnSpPr>
        <p:spPr>
          <a:xfrm>
            <a:off x="3131037" y="431489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4" name="Straight Arrow Connector 273">
            <a:extLst>
              <a:ext uri="{FF2B5EF4-FFF2-40B4-BE49-F238E27FC236}">
                <a16:creationId xmlns:a16="http://schemas.microsoft.com/office/drawing/2014/main" id="{E0A37FB7-03D1-4F06-BE09-7C10ED963457}"/>
              </a:ext>
            </a:extLst>
          </p:cNvPr>
          <p:cNvCxnSpPr>
            <a:cxnSpLocks/>
          </p:cNvCxnSpPr>
          <p:nvPr/>
        </p:nvCxnSpPr>
        <p:spPr>
          <a:xfrm>
            <a:off x="3667966" y="4314897"/>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5" name="Straight Arrow Connector 274">
            <a:extLst>
              <a:ext uri="{FF2B5EF4-FFF2-40B4-BE49-F238E27FC236}">
                <a16:creationId xmlns:a16="http://schemas.microsoft.com/office/drawing/2014/main" id="{C22A6BFE-8102-4B30-A5F4-DC1A547E81A4}"/>
              </a:ext>
            </a:extLst>
          </p:cNvPr>
          <p:cNvCxnSpPr>
            <a:cxnSpLocks/>
          </p:cNvCxnSpPr>
          <p:nvPr/>
        </p:nvCxnSpPr>
        <p:spPr>
          <a:xfrm>
            <a:off x="4208266" y="4314896"/>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6" name="Straight Arrow Connector 275">
            <a:extLst>
              <a:ext uri="{FF2B5EF4-FFF2-40B4-BE49-F238E27FC236}">
                <a16:creationId xmlns:a16="http://schemas.microsoft.com/office/drawing/2014/main" id="{C555D77B-5BC2-4D4F-B711-6882FC6E6972}"/>
              </a:ext>
            </a:extLst>
          </p:cNvPr>
          <p:cNvCxnSpPr>
            <a:cxnSpLocks/>
          </p:cNvCxnSpPr>
          <p:nvPr/>
        </p:nvCxnSpPr>
        <p:spPr>
          <a:xfrm>
            <a:off x="4746723" y="4314895"/>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7" name="Straight Arrow Connector 276">
            <a:extLst>
              <a:ext uri="{FF2B5EF4-FFF2-40B4-BE49-F238E27FC236}">
                <a16:creationId xmlns:a16="http://schemas.microsoft.com/office/drawing/2014/main" id="{FFB022C1-3ACE-4585-A749-5B5B44C8BF6C}"/>
              </a:ext>
            </a:extLst>
          </p:cNvPr>
          <p:cNvCxnSpPr>
            <a:cxnSpLocks/>
          </p:cNvCxnSpPr>
          <p:nvPr/>
        </p:nvCxnSpPr>
        <p:spPr>
          <a:xfrm>
            <a:off x="5283652" y="4314894"/>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9" name="Straight Arrow Connector 278">
            <a:extLst>
              <a:ext uri="{FF2B5EF4-FFF2-40B4-BE49-F238E27FC236}">
                <a16:creationId xmlns:a16="http://schemas.microsoft.com/office/drawing/2014/main" id="{BE431524-72F3-43B5-89FF-218AF5213A01}"/>
              </a:ext>
            </a:extLst>
          </p:cNvPr>
          <p:cNvCxnSpPr>
            <a:cxnSpLocks/>
          </p:cNvCxnSpPr>
          <p:nvPr/>
        </p:nvCxnSpPr>
        <p:spPr>
          <a:xfrm>
            <a:off x="5820581" y="4314893"/>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2" name="Straight Arrow Connector 281">
            <a:extLst>
              <a:ext uri="{FF2B5EF4-FFF2-40B4-BE49-F238E27FC236}">
                <a16:creationId xmlns:a16="http://schemas.microsoft.com/office/drawing/2014/main" id="{E837F073-C655-449A-B0B4-2314A89A4303}"/>
              </a:ext>
            </a:extLst>
          </p:cNvPr>
          <p:cNvCxnSpPr>
            <a:stCxn id="34" idx="2"/>
          </p:cNvCxnSpPr>
          <p:nvPr/>
        </p:nvCxnSpPr>
        <p:spPr>
          <a:xfrm flipH="1">
            <a:off x="4571998" y="5099777"/>
            <a:ext cx="1" cy="4058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3" name="Rectangle 282">
            <a:extLst>
              <a:ext uri="{FF2B5EF4-FFF2-40B4-BE49-F238E27FC236}">
                <a16:creationId xmlns:a16="http://schemas.microsoft.com/office/drawing/2014/main" id="{EFD38C7C-31ED-465A-A0D8-94E86225EA0E}"/>
              </a:ext>
            </a:extLst>
          </p:cNvPr>
          <p:cNvSpPr/>
          <p:nvPr/>
        </p:nvSpPr>
        <p:spPr>
          <a:xfrm>
            <a:off x="2314876" y="5515277"/>
            <a:ext cx="4514243" cy="5825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Feature Vector for input to Skip-gram model</a:t>
            </a:r>
          </a:p>
        </p:txBody>
      </p:sp>
    </p:spTree>
    <p:extLst>
      <p:ext uri="{BB962C8B-B14F-4D97-AF65-F5344CB8AC3E}">
        <p14:creationId xmlns:p14="http://schemas.microsoft.com/office/powerpoint/2010/main" val="378532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3678807" y="1014752"/>
            <a:ext cx="1786386" cy="430887"/>
          </a:xfrm>
          <a:prstGeom prst="rect">
            <a:avLst/>
          </a:prstGeom>
        </p:spPr>
        <p:txBody>
          <a:bodyPr wrap="none">
            <a:spAutoFit/>
          </a:bodyPr>
          <a:lstStyle/>
          <a:p>
            <a:r>
              <a:rPr lang="en-US" sz="2200" b="1" spc="-1" dirty="0">
                <a:solidFill>
                  <a:srgbClr val="EF181E"/>
                </a:solidFill>
                <a:latin typeface="Arial"/>
              </a:rPr>
              <a:t>Advantages</a:t>
            </a:r>
            <a:endParaRPr lang="en-CO" sz="2200" b="1" spc="-1" dirty="0">
              <a:solidFill>
                <a:srgbClr val="EF181E"/>
              </a:solidFill>
              <a:latin typeface="Arial"/>
            </a:endParaRPr>
          </a:p>
        </p:txBody>
      </p:sp>
      <p:sp>
        <p:nvSpPr>
          <p:cNvPr id="6" name="TextBox 5">
            <a:extLst>
              <a:ext uri="{FF2B5EF4-FFF2-40B4-BE49-F238E27FC236}">
                <a16:creationId xmlns:a16="http://schemas.microsoft.com/office/drawing/2014/main" id="{F80F748B-234B-4F91-8B33-805F70F1E99C}"/>
              </a:ext>
            </a:extLst>
          </p:cNvPr>
          <p:cNvSpPr txBox="1"/>
          <p:nvPr/>
        </p:nvSpPr>
        <p:spPr>
          <a:xfrm>
            <a:off x="338664" y="1666369"/>
            <a:ext cx="846667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Grammatical variations in words have similar n-gram vectors</a:t>
            </a:r>
          </a:p>
          <a:p>
            <a:pPr marL="742950" lvl="1" indent="-285750">
              <a:buFont typeface="Arial" panose="020B0604020202020204" pitchFamily="34" charset="0"/>
              <a:buChar char="•"/>
            </a:pPr>
            <a:r>
              <a:rPr lang="en-US" dirty="0"/>
              <a:t>Examples: verb conjugation, plurals, declensions (accusative, nominative, etc.)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Out-of-Vocabulary Word features</a:t>
            </a:r>
          </a:p>
          <a:p>
            <a:pPr marL="742950" lvl="1" indent="-285750">
              <a:buFont typeface="Arial" panose="020B0604020202020204" pitchFamily="34" charset="0"/>
              <a:buChar char="•"/>
            </a:pPr>
            <a:r>
              <a:rPr lang="en-US" dirty="0"/>
              <a:t>N-gram feature vectors can be built for words that were not present in training</a:t>
            </a:r>
          </a:p>
          <a:p>
            <a:pPr marL="742950" lvl="1" indent="-285750">
              <a:buFont typeface="Arial" panose="020B0604020202020204" pitchFamily="34" charset="0"/>
              <a:buChar char="•"/>
            </a:pPr>
            <a:r>
              <a:rPr lang="en-US" dirty="0"/>
              <a:t>These words will have similar n-gram feature vectors to similar words used in training</a:t>
            </a:r>
            <a:endParaRPr lang="en-CO" dirty="0"/>
          </a:p>
          <a:p>
            <a:endParaRPr lang="en-US" dirty="0"/>
          </a:p>
          <a:p>
            <a:endParaRPr lang="en-US" dirty="0"/>
          </a:p>
        </p:txBody>
      </p:sp>
      <p:graphicFrame>
        <p:nvGraphicFramePr>
          <p:cNvPr id="13" name="Table 12">
            <a:extLst>
              <a:ext uri="{FF2B5EF4-FFF2-40B4-BE49-F238E27FC236}">
                <a16:creationId xmlns:a16="http://schemas.microsoft.com/office/drawing/2014/main" id="{4E58CC31-E2B7-4B5D-8AB0-635543FF07B9}"/>
              </a:ext>
            </a:extLst>
          </p:cNvPr>
          <p:cNvGraphicFramePr>
            <a:graphicFrameLocks noGrp="1"/>
          </p:cNvGraphicFramePr>
          <p:nvPr>
            <p:extLst>
              <p:ext uri="{D42A27DB-BD31-4B8C-83A1-F6EECF244321}">
                <p14:modId xmlns:p14="http://schemas.microsoft.com/office/powerpoint/2010/main" val="1677461867"/>
              </p:ext>
            </p:extLst>
          </p:nvPr>
        </p:nvGraphicFramePr>
        <p:xfrm>
          <a:off x="984381" y="2672628"/>
          <a:ext cx="6702798" cy="1931925"/>
        </p:xfrm>
        <a:graphic>
          <a:graphicData uri="http://schemas.openxmlformats.org/drawingml/2006/table">
            <a:tbl>
              <a:tblPr/>
              <a:tblGrid>
                <a:gridCol w="2234266">
                  <a:extLst>
                    <a:ext uri="{9D8B030D-6E8A-4147-A177-3AD203B41FA5}">
                      <a16:colId xmlns:a16="http://schemas.microsoft.com/office/drawing/2014/main" val="20000"/>
                    </a:ext>
                  </a:extLst>
                </a:gridCol>
                <a:gridCol w="2234266">
                  <a:extLst>
                    <a:ext uri="{9D8B030D-6E8A-4147-A177-3AD203B41FA5}">
                      <a16:colId xmlns:a16="http://schemas.microsoft.com/office/drawing/2014/main" val="20001"/>
                    </a:ext>
                  </a:extLst>
                </a:gridCol>
                <a:gridCol w="2234266">
                  <a:extLst>
                    <a:ext uri="{9D8B030D-6E8A-4147-A177-3AD203B41FA5}">
                      <a16:colId xmlns:a16="http://schemas.microsoft.com/office/drawing/2014/main" val="20002"/>
                    </a:ext>
                  </a:extLst>
                </a:gridCol>
              </a:tblGrid>
              <a:tr h="251701">
                <a:tc>
                  <a:txBody>
                    <a:bodyPr/>
                    <a:lstStyle/>
                    <a:p>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Singular</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Plural</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0032">
                <a:tc>
                  <a:txBody>
                    <a:bodyPr/>
                    <a:lstStyle/>
                    <a:p>
                      <a:r>
                        <a:rPr lang="en-US" sz="1400" dirty="0"/>
                        <a:t>Nominative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0032">
                <a:tc>
                  <a:txBody>
                    <a:bodyPr/>
                    <a:lstStyle/>
                    <a:p>
                      <a:r>
                        <a:rPr lang="en-US" sz="1400" dirty="0"/>
                        <a:t>Genetive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uniwersytetu</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uniwersytetów</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0032">
                <a:tc>
                  <a:txBody>
                    <a:bodyPr/>
                    <a:lstStyle/>
                    <a:p>
                      <a:r>
                        <a:rPr lang="en-US" sz="1400" dirty="0"/>
                        <a:t>Dative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uniwersytetowi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0032">
                <a:tc>
                  <a:txBody>
                    <a:bodyPr/>
                    <a:lstStyle/>
                    <a:p>
                      <a:r>
                        <a:rPr lang="en-US" sz="1400" dirty="0"/>
                        <a:t>Accusative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0032">
                <a:tc>
                  <a:txBody>
                    <a:bodyPr/>
                    <a:lstStyle/>
                    <a:p>
                      <a:r>
                        <a:rPr lang="en-US" sz="1400" dirty="0"/>
                        <a:t>Instrumental</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uniwersytetem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uniwersytetami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0032">
                <a:tc>
                  <a:txBody>
                    <a:bodyPr/>
                    <a:lstStyle/>
                    <a:p>
                      <a:r>
                        <a:rPr lang="en-US" sz="1400" dirty="0"/>
                        <a:t>Locative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uniwersytetach</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0032">
                <a:tc>
                  <a:txBody>
                    <a:bodyPr/>
                    <a:lstStyle/>
                    <a:p>
                      <a:r>
                        <a:rPr lang="en-US" sz="1400" dirty="0"/>
                        <a:t>Vocative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 name="TextBox 13">
            <a:extLst>
              <a:ext uri="{FF2B5EF4-FFF2-40B4-BE49-F238E27FC236}">
                <a16:creationId xmlns:a16="http://schemas.microsoft.com/office/drawing/2014/main" id="{F1F2C764-FE09-4B0E-9D7B-D40F3AC4C8C1}"/>
              </a:ext>
            </a:extLst>
          </p:cNvPr>
          <p:cNvSpPr txBox="1"/>
          <p:nvPr/>
        </p:nvSpPr>
        <p:spPr>
          <a:xfrm rot="3010699">
            <a:off x="6525820" y="3213560"/>
            <a:ext cx="1968057" cy="36933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Polish declension</a:t>
            </a:r>
          </a:p>
        </p:txBody>
      </p:sp>
      <p:sp>
        <p:nvSpPr>
          <p:cNvPr id="8" name="TextBox 7">
            <a:extLst>
              <a:ext uri="{FF2B5EF4-FFF2-40B4-BE49-F238E27FC236}">
                <a16:creationId xmlns:a16="http://schemas.microsoft.com/office/drawing/2014/main" id="{0D4410A8-8E71-4167-9DCD-E339E054C6F7}"/>
              </a:ext>
            </a:extLst>
          </p:cNvPr>
          <p:cNvSpPr txBox="1"/>
          <p:nvPr/>
        </p:nvSpPr>
        <p:spPr>
          <a:xfrm>
            <a:off x="132345" y="6109953"/>
            <a:ext cx="8879307" cy="430887"/>
          </a:xfrm>
          <a:prstGeom prst="rect">
            <a:avLst/>
          </a:prstGeom>
          <a:noFill/>
        </p:spPr>
        <p:txBody>
          <a:bodyPr wrap="square" rtlCol="0">
            <a:spAutoFit/>
          </a:bodyPr>
          <a:lstStyle/>
          <a:p>
            <a:pPr algn="l"/>
            <a:r>
              <a:rPr lang="en-US" sz="1050" b="0" i="0" u="none" strike="noStrike" baseline="0" dirty="0">
                <a:solidFill>
                  <a:srgbClr val="FF0000"/>
                </a:solidFill>
                <a:latin typeface="ArialNarrow"/>
              </a:rPr>
              <a:t>Piotr Bojanowski, </a:t>
            </a:r>
            <a:r>
              <a:rPr lang="en-US" sz="1050" b="0" i="0" u="none" strike="noStrike" baseline="0" dirty="0" err="1">
                <a:solidFill>
                  <a:srgbClr val="FF0000"/>
                </a:solidFill>
                <a:latin typeface="ArialNarrow"/>
              </a:rPr>
              <a:t>fastText</a:t>
            </a:r>
            <a:r>
              <a:rPr lang="en-US" sz="1050" b="0" i="0" u="none" strike="noStrike" baseline="0" dirty="0">
                <a:solidFill>
                  <a:srgbClr val="FF0000"/>
                </a:solidFill>
                <a:latin typeface="ArialNarrow"/>
              </a:rPr>
              <a:t> - a library for efficient text classification and word representation: https://nlpparis.files.wordpress.com/2016/11/fasttext-nlpmeetup-23112016.pptx</a:t>
            </a:r>
            <a:endParaRPr lang="en-US" sz="600" dirty="0">
              <a:solidFill>
                <a:srgbClr val="FF0000"/>
              </a:solidFill>
            </a:endParaRPr>
          </a:p>
        </p:txBody>
      </p:sp>
    </p:spTree>
    <p:extLst>
      <p:ext uri="{BB962C8B-B14F-4D97-AF65-F5344CB8AC3E}">
        <p14:creationId xmlns:p14="http://schemas.microsoft.com/office/powerpoint/2010/main" val="27941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336143A9-226A-8243-BCC0-40C5FFB66D35}"/>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Datasets</a:t>
            </a:r>
          </a:p>
        </p:txBody>
      </p:sp>
      <p:sp>
        <p:nvSpPr>
          <p:cNvPr id="8" name="TextBox 7">
            <a:extLst>
              <a:ext uri="{FF2B5EF4-FFF2-40B4-BE49-F238E27FC236}">
                <a16:creationId xmlns:a16="http://schemas.microsoft.com/office/drawing/2014/main" id="{5B273AB8-B125-5F49-8324-5C81DAE872BE}"/>
              </a:ext>
            </a:extLst>
          </p:cNvPr>
          <p:cNvSpPr txBox="1"/>
          <p:nvPr/>
        </p:nvSpPr>
        <p:spPr>
          <a:xfrm>
            <a:off x="338664" y="1666369"/>
            <a:ext cx="846667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Training Datasets are Wikipedia dumps in different languages: Arabic, Czech, German, English, Spanish, French, Italian, Romanian, Russian.</a:t>
            </a:r>
          </a:p>
          <a:p>
            <a:endParaRPr lang="en-US" dirty="0"/>
          </a:p>
          <a:p>
            <a:pPr marL="285750" indent="-285750">
              <a:buFont typeface="Arial" panose="020B0604020202020204" pitchFamily="34" charset="0"/>
              <a:buChar char="•"/>
            </a:pPr>
            <a:r>
              <a:rPr lang="en-US" dirty="0"/>
              <a:t>Baselining Datasets</a:t>
            </a:r>
          </a:p>
          <a:p>
            <a:pPr marL="742950" lvl="1" indent="-285750">
              <a:buFont typeface="Arial" panose="020B0604020202020204" pitchFamily="34" charset="0"/>
              <a:buChar char="•"/>
            </a:pPr>
            <a:r>
              <a:rPr lang="en-US" dirty="0"/>
              <a:t>Given pairs of words, determine similarity and compare to human judgement of similarity</a:t>
            </a:r>
          </a:p>
          <a:p>
            <a:pPr lvl="1"/>
            <a:r>
              <a:rPr lang="en-US" dirty="0"/>
              <a:t>	Example:</a:t>
            </a:r>
          </a:p>
          <a:p>
            <a:pPr lvl="1"/>
            <a:endParaRPr lang="en-US" dirty="0"/>
          </a:p>
          <a:p>
            <a:pPr lvl="1"/>
            <a:endParaRPr lang="en-US" dirty="0"/>
          </a:p>
          <a:p>
            <a:pPr lvl="1"/>
            <a:endParaRPr lang="en-US" dirty="0"/>
          </a:p>
          <a:p>
            <a:pPr marL="742950" lvl="1" indent="-285750">
              <a:buFont typeface="Arial" panose="020B0604020202020204" pitchFamily="34" charset="0"/>
              <a:buChar char="•"/>
            </a:pPr>
            <a:r>
              <a:rPr lang="en-US" dirty="0"/>
              <a:t>Given triplets of words, predict the analogy</a:t>
            </a:r>
          </a:p>
          <a:p>
            <a:pPr lvl="1"/>
            <a:r>
              <a:rPr lang="en-US" dirty="0"/>
              <a:t>	Example: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403FFE9-45C8-7B4F-AC8A-E963D91B8668}"/>
              </a:ext>
            </a:extLst>
          </p:cNvPr>
          <p:cNvPicPr>
            <a:picLocks noChangeAspect="1"/>
          </p:cNvPicPr>
          <p:nvPr/>
        </p:nvPicPr>
        <p:blipFill>
          <a:blip r:embed="rId3"/>
          <a:stretch>
            <a:fillRect/>
          </a:stretch>
        </p:blipFill>
        <p:spPr>
          <a:xfrm>
            <a:off x="2623690" y="3510458"/>
            <a:ext cx="4112518" cy="824966"/>
          </a:xfrm>
          <a:prstGeom prst="rect">
            <a:avLst/>
          </a:prstGeom>
        </p:spPr>
      </p:pic>
      <p:pic>
        <p:nvPicPr>
          <p:cNvPr id="5" name="Picture 4">
            <a:extLst>
              <a:ext uri="{FF2B5EF4-FFF2-40B4-BE49-F238E27FC236}">
                <a16:creationId xmlns:a16="http://schemas.microsoft.com/office/drawing/2014/main" id="{69226896-E22F-BA4C-82F8-198B13253F33}"/>
              </a:ext>
            </a:extLst>
          </p:cNvPr>
          <p:cNvPicPr>
            <a:picLocks noChangeAspect="1"/>
          </p:cNvPicPr>
          <p:nvPr/>
        </p:nvPicPr>
        <p:blipFill>
          <a:blip r:embed="rId4"/>
          <a:stretch>
            <a:fillRect/>
          </a:stretch>
        </p:blipFill>
        <p:spPr>
          <a:xfrm>
            <a:off x="2623690" y="5105390"/>
            <a:ext cx="3896617" cy="983373"/>
          </a:xfrm>
          <a:prstGeom prst="rect">
            <a:avLst/>
          </a:prstGeom>
        </p:spPr>
      </p:pic>
    </p:spTree>
    <p:extLst>
      <p:ext uri="{BB962C8B-B14F-4D97-AF65-F5344CB8AC3E}">
        <p14:creationId xmlns:p14="http://schemas.microsoft.com/office/powerpoint/2010/main" val="836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0</TotalTime>
  <Words>1809</Words>
  <Application>Microsoft Office PowerPoint</Application>
  <PresentationFormat>On-screen Show (4:3)</PresentationFormat>
  <Paragraphs>276</Paragraphs>
  <Slides>20</Slides>
  <Notes>15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 Narrow</vt:lpstr>
      <vt:lpstr>ArialNarrow</vt:lpstr>
      <vt:lpstr>NimbusRomNo9L</vt:lpstr>
      <vt:lpstr>NimbusRomNo9L-Regu</vt:lpstr>
      <vt:lpstr>Symbol</vt:lpstr>
      <vt:lpstr>Times New Roman</vt:lpstr>
      <vt:lpstr>Wingdings</vt:lpstr>
      <vt:lpstr>Office Theme</vt:lpstr>
      <vt:lpstr>Office Theme</vt:lpstr>
      <vt:lpstr>Analysis of  “Enriching Word Vectors With Subword Information”[1]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Lucas.Whitmire@BeuthHochschule.onmicrosoft.com</cp:lastModifiedBy>
  <cp:revision>288</cp:revision>
  <cp:lastPrinted>2014-04-23T12:07:05Z</cp:lastPrinted>
  <dcterms:created xsi:type="dcterms:W3CDTF">2019-11-02T10:55:03Z</dcterms:created>
  <dcterms:modified xsi:type="dcterms:W3CDTF">2020-07-12T13:50:15Z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