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Lst>
  <p:notesMasterIdLst>
    <p:notesMasterId r:id="rId43"/>
  </p:notesMasterIdLst>
  <p:handoutMasterIdLst>
    <p:handoutMasterId r:id="rId44"/>
  </p:handoutMasterIdLst>
  <p:sldIdLst>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11" r:id="rId18"/>
    <p:sldId id="312" r:id="rId19"/>
    <p:sldId id="313" r:id="rId20"/>
    <p:sldId id="314" r:id="rId21"/>
    <p:sldId id="316" r:id="rId22"/>
    <p:sldId id="317" r:id="rId23"/>
    <p:sldId id="318" r:id="rId24"/>
    <p:sldId id="306"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07" r:id="rId39"/>
    <p:sldId id="308" r:id="rId40"/>
    <p:sldId id="309" r:id="rId41"/>
    <p:sldId id="310" r:id="rId4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1" autoAdjust="0"/>
  </p:normalViewPr>
  <p:slideViewPr>
    <p:cSldViewPr snapToGrid="0">
      <p:cViewPr varScale="1">
        <p:scale>
          <a:sx n="80" d="100"/>
          <a:sy n="80" d="100"/>
        </p:scale>
        <p:origin x="58" y="187"/>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9" d="100"/>
          <a:sy n="89" d="100"/>
        </p:scale>
        <p:origin x="301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46D571C-0F37-4D89-BD6D-C66E268328C2}" type="datetime1">
              <a:rPr lang="es-ES" smtClean="0"/>
              <a:t>03/04/2019</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37B0917-6D49-4525-A5F0-095AC65124A3}" type="datetime1">
              <a:rPr lang="es-ES" noProof="0" smtClean="0"/>
              <a:t>03/04/2019</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rtl="0"/>
            <a:fld id="{8530193B-564F-4854-8A52-728F3FB19C85}" type="slidenum">
              <a:rPr lang="es-ES" noProof="0" smtClean="0"/>
              <a:t>1</a:t>
            </a:fld>
            <a:endParaRPr lang="es-ES" noProof="0"/>
          </a:p>
        </p:txBody>
      </p:sp>
    </p:spTree>
    <p:extLst>
      <p:ext uri="{BB962C8B-B14F-4D97-AF65-F5344CB8AC3E}">
        <p14:creationId xmlns:p14="http://schemas.microsoft.com/office/powerpoint/2010/main" val="3747652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5" name="Subtítu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6" name="Marcador de número de diapositiva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
        <p:nvSpPr>
          <p:cNvPr id="7" name="Marcador de pie de página 6">
            <a:extLst>
              <a:ext uri="{FF2B5EF4-FFF2-40B4-BE49-F238E27FC236}">
                <a16:creationId xmlns:a16="http://schemas.microsoft.com/office/drawing/2014/main" id="{2ED798F6-1F12-46CE-9AFD-CC66555A191D}"/>
              </a:ext>
            </a:extLst>
          </p:cNvPr>
          <p:cNvSpPr>
            <a:spLocks noGrp="1"/>
          </p:cNvSpPr>
          <p:nvPr>
            <p:ph type="ftr" sz="quarter" idx="34"/>
          </p:nvPr>
        </p:nvSpPr>
        <p:spPr/>
        <p:txBody>
          <a:bodyPr rtlCol="0"/>
          <a:lstStyle/>
          <a:p>
            <a:pPr rtl="0"/>
            <a:r>
              <a:rPr lang="es-ES" noProof="0"/>
              <a:t>Agregue un pie de página</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a de agradecimiento">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Rectángulo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Marcador de posición de imagen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rtlCol="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una foto</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5000" b="1" spc="-300">
                <a:solidFill>
                  <a:schemeClr val="bg1">
                    <a:lumMod val="95000"/>
                  </a:schemeClr>
                </a:solidFill>
              </a:defRPr>
            </a:lvl1pPr>
          </a:lstStyle>
          <a:p>
            <a:pPr rtl="0"/>
            <a:r>
              <a:rPr lang="es-ES" noProof="0"/>
              <a:t>Gracias</a:t>
            </a:r>
          </a:p>
        </p:txBody>
      </p:sp>
      <p:sp>
        <p:nvSpPr>
          <p:cNvPr id="7" name="Marcador de texto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Nombre completo</a:t>
            </a:r>
          </a:p>
        </p:txBody>
      </p:sp>
      <p:sp>
        <p:nvSpPr>
          <p:cNvPr id="8" name="Marcador de texto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Número de teléfono</a:t>
            </a:r>
          </a:p>
        </p:txBody>
      </p:sp>
      <p:sp>
        <p:nvSpPr>
          <p:cNvPr id="9" name="Marcador de texto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Identificador de red social o correo electrónico</a:t>
            </a:r>
          </a:p>
        </p:txBody>
      </p:sp>
      <p:sp>
        <p:nvSpPr>
          <p:cNvPr id="10" name="Marcador de texto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Sitio web de la empresa</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7" name="Subtítu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7" name="Subtítu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texto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a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9" name="Subtítu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exto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s-ES" noProof="0"/>
              <a:t>Agregue un pie de página</a:t>
            </a:r>
          </a:p>
        </p:txBody>
      </p:sp>
      <p:sp>
        <p:nvSpPr>
          <p:cNvPr id="6" name="Marcador de número de diapositiva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a 5">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10" name="Subtítu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3" name="Marcador de texto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5" name="Marcador de texto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7" name="Marcador de texto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pie de página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s-ES" noProof="0"/>
              <a:t>Agregue un pie de página</a:t>
            </a:r>
          </a:p>
        </p:txBody>
      </p:sp>
      <p:sp>
        <p:nvSpPr>
          <p:cNvPr id="6" name="Marcador de número de diapositiva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s-ES" noProof="0"/>
              <a:t>Agregue un pie de página</a:t>
            </a:r>
          </a:p>
        </p:txBody>
      </p:sp>
      <p:sp>
        <p:nvSpPr>
          <p:cNvPr id="3" name="Marcador de número de diapositiva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a del título">
    <p:spTree>
      <p:nvGrpSpPr>
        <p:cNvPr id="1" name=""/>
        <p:cNvGrpSpPr/>
        <p:nvPr/>
      </p:nvGrpSpPr>
      <p:grpSpPr>
        <a:xfrm>
          <a:off x="0" y="0"/>
          <a:ext cx="0" cy="0"/>
          <a:chOff x="0" y="0"/>
          <a:chExt cx="0" cy="0"/>
        </a:xfrm>
      </p:grpSpPr>
      <p:sp>
        <p:nvSpPr>
          <p:cNvPr id="21" name="Marcador de posición de imagen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rtlCol="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 dirty="0"/>
              <a:t>Inserte o arrastre y coloque una foto</a:t>
            </a:r>
            <a:endParaRPr lang="en-ZA" dirty="0"/>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300"/>
              </a:lnSpc>
              <a:defRPr sz="4400" b="1" spc="-300">
                <a:solidFill>
                  <a:schemeClr val="bg1">
                    <a:lumMod val="95000"/>
                  </a:schemeClr>
                </a:solidFill>
              </a:defRPr>
            </a:lvl1pPr>
          </a:lstStyle>
          <a:p>
            <a:pPr rtl="0"/>
            <a:r>
              <a:rPr lang="es" dirty="0"/>
              <a:t>Haga clic para editar el título de la presentación</a:t>
            </a:r>
            <a:endParaRPr lang="en-ZA" dirty="0"/>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ivisoria 1">
    <p:spTree>
      <p:nvGrpSpPr>
        <p:cNvPr id="1" name=""/>
        <p:cNvGrpSpPr/>
        <p:nvPr/>
      </p:nvGrpSpPr>
      <p:grpSpPr>
        <a:xfrm>
          <a:off x="0" y="0"/>
          <a:ext cx="0" cy="0"/>
          <a:chOff x="0" y="0"/>
          <a:chExt cx="0" cy="0"/>
        </a:xfrm>
      </p:grpSpPr>
      <p:sp>
        <p:nvSpPr>
          <p:cNvPr id="11" name="Marcador de posición de imagen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una foto</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4400" b="1" spc="-300">
                <a:solidFill>
                  <a:schemeClr val="bg1">
                    <a:lumMod val="95000"/>
                  </a:schemeClr>
                </a:solidFill>
              </a:defRPr>
            </a:lvl1pPr>
          </a:lstStyle>
          <a:p>
            <a:pPr rtl="0"/>
            <a:r>
              <a:rPr lang="es-ES" noProof="0"/>
              <a:t>Haz clic para editar el título de la diapositiva divisoria</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607300" y="4386894"/>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pie de página 3">
            <a:extLst>
              <a:ext uri="{FF2B5EF4-FFF2-40B4-BE49-F238E27FC236}">
                <a16:creationId xmlns:a16="http://schemas.microsoft.com/office/drawing/2014/main" id="{734B1E83-6080-4D35-A216-8E5C399023B2}"/>
              </a:ext>
            </a:extLst>
          </p:cNvPr>
          <p:cNvSpPr>
            <a:spLocks noGrp="1"/>
          </p:cNvSpPr>
          <p:nvPr>
            <p:ph type="ftr" sz="quarter" idx="11"/>
          </p:nvPr>
        </p:nvSpPr>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divisoria 2">
    <p:spTree>
      <p:nvGrpSpPr>
        <p:cNvPr id="1" name=""/>
        <p:cNvGrpSpPr/>
        <p:nvPr/>
      </p:nvGrpSpPr>
      <p:grpSpPr>
        <a:xfrm>
          <a:off x="0" y="0"/>
          <a:ext cx="0" cy="0"/>
          <a:chOff x="0" y="0"/>
          <a:chExt cx="0" cy="0"/>
        </a:xfrm>
      </p:grpSpPr>
      <p:sp>
        <p:nvSpPr>
          <p:cNvPr id="12" name="Marcador de posición de imagen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rtlCol="0">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una foto</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4400" b="1" spc="-300">
                <a:solidFill>
                  <a:schemeClr val="bg1">
                    <a:lumMod val="95000"/>
                  </a:schemeClr>
                </a:solidFill>
              </a:defRPr>
            </a:lvl1pPr>
          </a:lstStyle>
          <a:p>
            <a:pPr rtl="0"/>
            <a:r>
              <a:rPr lang="es-ES" noProof="0"/>
              <a:t>Haz clic para editar el título de la diapositiva divisoria</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4048124" y="3795246"/>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pie de página 3">
            <a:extLst>
              <a:ext uri="{FF2B5EF4-FFF2-40B4-BE49-F238E27FC236}">
                <a16:creationId xmlns:a16="http://schemas.microsoft.com/office/drawing/2014/main" id="{734B1E83-6080-4D35-A216-8E5C399023B2}"/>
              </a:ext>
            </a:extLst>
          </p:cNvPr>
          <p:cNvSpPr>
            <a:spLocks noGrp="1"/>
          </p:cNvSpPr>
          <p:nvPr>
            <p:ph type="ftr" sz="quarter" idx="11"/>
          </p:nvPr>
        </p:nvSpPr>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de contenido 1">
    <p:spTree>
      <p:nvGrpSpPr>
        <p:cNvPr id="1" name=""/>
        <p:cNvGrpSpPr/>
        <p:nvPr/>
      </p:nvGrpSpPr>
      <p:grpSpPr>
        <a:xfrm>
          <a:off x="0" y="0"/>
          <a:ext cx="0" cy="0"/>
          <a:chOff x="0" y="0"/>
          <a:chExt cx="0" cy="0"/>
        </a:xfrm>
      </p:grpSpPr>
      <p:sp>
        <p:nvSpPr>
          <p:cNvPr id="11" name="Marcador de posición de imagen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rtlCol="0"/>
          <a:lstStyle>
            <a:lvl1pPr>
              <a:defRPr sz="2800">
                <a:solidFill>
                  <a:schemeClr val="tx1">
                    <a:lumMod val="75000"/>
                    <a:lumOff val="25000"/>
                  </a:schemeClr>
                </a:solidFill>
              </a:defRPr>
            </a:lvl1pPr>
          </a:lstStyle>
          <a:p>
            <a:pPr rtl="0"/>
            <a:r>
              <a:rPr lang="es-ES" noProof="0"/>
              <a:t>Haga clic para editar el título de la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1566"/>
            <a:ext cx="5472000" cy="468043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to de contenido 2">
    <p:spTree>
      <p:nvGrpSpPr>
        <p:cNvPr id="1" name=""/>
        <p:cNvGrpSpPr/>
        <p:nvPr/>
      </p:nvGrpSpPr>
      <p:grpSpPr>
        <a:xfrm>
          <a:off x="0" y="0"/>
          <a:ext cx="0" cy="0"/>
          <a:chOff x="0" y="0"/>
          <a:chExt cx="0" cy="0"/>
        </a:xfrm>
      </p:grpSpPr>
      <p:sp>
        <p:nvSpPr>
          <p:cNvPr id="13" name="Marcador de posición de imagen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una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1566"/>
            <a:ext cx="5472000" cy="468043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de contenido 3">
    <p:spTree>
      <p:nvGrpSpPr>
        <p:cNvPr id="1" name=""/>
        <p:cNvGrpSpPr/>
        <p:nvPr/>
      </p:nvGrpSpPr>
      <p:grpSpPr>
        <a:xfrm>
          <a:off x="0" y="0"/>
          <a:ext cx="0" cy="0"/>
          <a:chOff x="0" y="0"/>
          <a:chExt cx="0" cy="0"/>
        </a:xfrm>
      </p:grpSpPr>
      <p:sp>
        <p:nvSpPr>
          <p:cNvPr id="11" name="Marcador de posición de imagen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1566"/>
            <a:ext cx="5472000" cy="468043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
        <p:nvSpPr>
          <p:cNvPr id="8" name="Marcador de posición de imagen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9" name="Marcador de posición de imagen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10" name="Forma libre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s-ES" noProof="0"/>
          </a:p>
        </p:txBody>
      </p:sp>
      <p:sp>
        <p:nvSpPr>
          <p:cNvPr id="11" name="Forma libre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s-ES" noProof="0"/>
          </a:p>
        </p:txBody>
      </p:sp>
      <p:sp>
        <p:nvSpPr>
          <p:cNvPr id="13" name="Forma libre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s-ES" noProof="0"/>
          </a:p>
        </p:txBody>
      </p:sp>
      <p:sp>
        <p:nvSpPr>
          <p:cNvPr id="14" name="Forma libre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s-ES" noProof="0"/>
          </a:p>
        </p:txBody>
      </p:sp>
      <p:sp>
        <p:nvSpPr>
          <p:cNvPr id="15" name="Forma libre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s-ES" noProof="0"/>
          </a:p>
        </p:txBody>
      </p:sp>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es-ES" noProof="0"/>
              <a:t>Haga clic para editar el título de la página</a:t>
            </a:r>
          </a:p>
        </p:txBody>
      </p:sp>
      <p:sp>
        <p:nvSpPr>
          <p:cNvPr id="9" name="Subtítu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mparación izquierdo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comparación izquierdo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es-ES" noProof="0"/>
              <a:t>Editar estilos de texto del patrón</a:t>
            </a:r>
          </a:p>
        </p:txBody>
      </p:sp>
      <p:sp>
        <p:nvSpPr>
          <p:cNvPr id="8" name="Marcador de posición de texto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s-ES" noProof="0"/>
              <a:t>Agregue un pie de página</a:t>
            </a:r>
          </a:p>
        </p:txBody>
      </p:sp>
      <p:sp>
        <p:nvSpPr>
          <p:cNvPr id="6" name="Marcador de número de diapositiva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grafía grande">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s-ES" noProof="0"/>
              <a:t>Agregue un pie de página</a:t>
            </a:r>
          </a:p>
        </p:txBody>
      </p:sp>
      <p:sp>
        <p:nvSpPr>
          <p:cNvPr id="2" name="Marcador de número de diapositiva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es-ES" noProof="0" smtClean="0"/>
              <a:pPr rtl="0"/>
              <a:t>‹Nº›</a:t>
            </a:fld>
            <a:endParaRPr lang="es-ES" noProof="0"/>
          </a:p>
        </p:txBody>
      </p:sp>
      <p:sp>
        <p:nvSpPr>
          <p:cNvPr id="6" name="Título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rtlCol="0" anchor="t"/>
          <a:lstStyle>
            <a:lvl1pPr algn="l">
              <a:lnSpc>
                <a:spcPct val="100000"/>
              </a:lnSpc>
              <a:defRPr sz="1800" b="0" spc="0">
                <a:solidFill>
                  <a:schemeClr val="bg1">
                    <a:lumMod val="95000"/>
                  </a:schemeClr>
                </a:solidFill>
                <a:latin typeface="+mn-lt"/>
              </a:defRPr>
            </a:lvl1pPr>
          </a:lstStyle>
          <a:p>
            <a:pPr rtl="0"/>
            <a:r>
              <a:rPr lang="es-ES" noProof="0"/>
              <a:t>Escriba la leyenda</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Rectángulo: Esquinas redondeada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Rectángulo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título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es-ES" noProof="0"/>
              <a:t>Haga clic para editar el título de la página</a:t>
            </a:r>
          </a:p>
        </p:txBody>
      </p:sp>
      <p:sp>
        <p:nvSpPr>
          <p:cNvPr id="3" name="Marcador de tex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es-ES" noProof="0"/>
              <a:t>Agregue un pie de página</a:t>
            </a:r>
          </a:p>
        </p:txBody>
      </p:sp>
      <p:sp>
        <p:nvSpPr>
          <p:cNvPr id="6" name="Marcador de número de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pPr rtl="0"/>
            <a:fld id="{19B51A1E-902D-48AF-9020-955120F399B6}" type="slidenum">
              <a:rPr lang="es-ES" noProof="0" smtClean="0"/>
              <a:pPr rtl="0"/>
              <a:t>‹Nº›</a:t>
            </a:fld>
            <a:endParaRPr lang="es-ES"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0" r:id="rId11"/>
    <p:sldLayoutId id="2147483652" r:id="rId12"/>
    <p:sldLayoutId id="2147483656" r:id="rId13"/>
    <p:sldLayoutId id="2147483657" r:id="rId14"/>
    <p:sldLayoutId id="2147483655" r:id="rId15"/>
  </p:sldLayoutIdLst>
  <p:hf hdr="0" ftr="0" dt="0"/>
  <p:txStyles>
    <p:titleStyle>
      <a:lvl1pPr algn="l" defTabSz="914400" rtl="0" eaLnBrk="1" latinLnBrk="0" hangingPunct="1">
        <a:lnSpc>
          <a:spcPct val="90000"/>
        </a:lnSpc>
        <a:spcBef>
          <a:spcPct val="0"/>
        </a:spcBef>
        <a:buNone/>
        <a:defRPr sz="28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3.xml"/><Relationship Id="rId6" Type="http://schemas.microsoft.com/office/2007/relationships/hdphoto" Target="../media/hdphoto4.wdp"/><Relationship Id="rId5" Type="http://schemas.openxmlformats.org/officeDocument/2006/relationships/image" Target="../media/image11.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Marcador de posición de imagen 21" descr="Imagen que contiene exterior, edificio, suelo, gato&#10;&#10;Descripción generada automáticamente">
            <a:extLst>
              <a:ext uri="{FF2B5EF4-FFF2-40B4-BE49-F238E27FC236}">
                <a16:creationId xmlns:a16="http://schemas.microsoft.com/office/drawing/2014/main" id="{0CA8CD57-8EFD-4B4A-9C26-148532B59EFE}"/>
              </a:ext>
            </a:extLst>
          </p:cNvPr>
          <p:cNvPicPr>
            <a:picLocks noGrp="1" noChangeAspect="1"/>
          </p:cNvPicPr>
          <p:nvPr>
            <p:ph type="pic" sz="quarter" idx="13"/>
          </p:nvPr>
        </p:nvPicPr>
        <p:blipFill>
          <a:blip r:embed="rId3"/>
          <a:srcRect t="12939" b="12939"/>
          <a:stretch>
            <a:fillRect/>
          </a:stretch>
        </p:blipFill>
        <p:spPr>
          <a:xfrm>
            <a:off x="-1" y="20654"/>
            <a:ext cx="9223899" cy="6837347"/>
          </a:xfrm>
        </p:spPr>
      </p:pic>
      <p:sp>
        <p:nvSpPr>
          <p:cNvPr id="24" name="Cuadro de texto 23" descr="Elemento de énfasis en el cuadro del título">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rtl="0"/>
            <a:endParaRPr lang="es-ES"/>
          </a:p>
        </p:txBody>
      </p:sp>
      <p:sp>
        <p:nvSpPr>
          <p:cNvPr id="18" name="Triángulo isósceles 17" descr="Sombra en el cuadro del título">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Forma libre 5" descr="Bloque de énfasis">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s-ES"/>
          </a:p>
        </p:txBody>
      </p:sp>
      <p:sp>
        <p:nvSpPr>
          <p:cNvPr id="16" name="Forma libre 5" descr="Bloque de énfasis sin relleno">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0" y="2408157"/>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es-ES"/>
          </a:p>
        </p:txBody>
      </p:sp>
      <p:sp>
        <p:nvSpPr>
          <p:cNvPr id="5" name="Marcador de número de diapositiva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es-ES" smtClean="0"/>
              <a:pPr rtl="0"/>
              <a:t>1</a:t>
            </a:fld>
            <a:endParaRPr lang="es-ES"/>
          </a:p>
        </p:txBody>
      </p:sp>
      <p:pic>
        <p:nvPicPr>
          <p:cNvPr id="25" name="Imagen 24">
            <a:extLst>
              <a:ext uri="{FF2B5EF4-FFF2-40B4-BE49-F238E27FC236}">
                <a16:creationId xmlns:a16="http://schemas.microsoft.com/office/drawing/2014/main" id="{932BF03F-8E05-4D72-9164-9C417263919D}"/>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37600" y1="28200" x2="46600" y2="37000"/>
                        <a14:foregroundMark x1="35400" y1="43000" x2="45800" y2="53400"/>
                        <a14:foregroundMark x1="60800" y1="50400" x2="55400" y2="50000"/>
                        <a14:foregroundMark x1="41000" y1="46400" x2="44200" y2="45400"/>
                        <a14:foregroundMark x1="55400" y1="36600" x2="62800" y2="33400"/>
                        <a14:foregroundMark x1="60600" y1="41400" x2="53800" y2="35400"/>
                        <a14:foregroundMark x1="21800" y1="65600" x2="21800" y2="65600"/>
                        <a14:foregroundMark x1="26200" y1="66200" x2="26200" y2="66200"/>
                        <a14:foregroundMark x1="31200" y1="66600" x2="31200" y2="66600"/>
                        <a14:foregroundMark x1="37000" y1="67200" x2="37000" y2="67200"/>
                        <a14:foregroundMark x1="41600" y1="67000" x2="41600" y2="67000"/>
                        <a14:foregroundMark x1="54200" y1="67000" x2="54200" y2="67000"/>
                        <a14:foregroundMark x1="46200" y1="66800" x2="46200" y2="66800"/>
                        <a14:foregroundMark x1="46400" y1="66000" x2="46400" y2="66000"/>
                        <a14:backgroundMark x1="67453" y1="68202" x2="68600" y2="68400"/>
                        <a14:backgroundMark x1="68600" y1="68400" x2="69200" y2="68600"/>
                        <a14:backgroundMark x1="62600" y1="73200" x2="62000" y2="69400"/>
                        <a14:backgroundMark x1="61600" y1="69200" x2="61600" y2="69200"/>
                        <a14:backgroundMark x1="62600" y1="69400" x2="62600" y2="69400"/>
                        <a14:backgroundMark x1="62200" y1="68800" x2="62200" y2="68800"/>
                        <a14:backgroundMark x1="62400" y1="68800" x2="62400" y2="68800"/>
                        <a14:backgroundMark x1="62000" y1="68800" x2="62000" y2="68800"/>
                        <a14:backgroundMark x1="63400" y1="67800" x2="63400" y2="67800"/>
                        <a14:backgroundMark x1="63400" y1="66600" x2="63400" y2="66600"/>
                        <a14:backgroundMark x1="63200" y1="66000" x2="63200" y2="66000"/>
                        <a14:backgroundMark x1="63400" y1="66000" x2="63400" y2="66000"/>
                        <a14:backgroundMark x1="63200" y1="66000" x2="63200" y2="66000"/>
                        <a14:backgroundMark x1="63000" y1="66000" x2="63000" y2="66000"/>
                        <a14:backgroundMark x1="33600" y1="67000" x2="33600" y2="67000"/>
                        <a14:backgroundMark x1="37800" y1="66200" x2="37800" y2="66200"/>
                        <a14:backgroundMark x1="43000" y1="66200" x2="43000" y2="66200"/>
                        <a14:backgroundMark x1="46000" y1="66600" x2="46000" y2="66600"/>
                        <a14:backgroundMark x1="62600" y1="67600" x2="62600" y2="67600"/>
                        <a14:backgroundMark x1="63000" y1="67600" x2="63000" y2="67600"/>
                        <a14:backgroundMark x1="62400" y1="69200" x2="63000" y2="65000"/>
                        <a14:backgroundMark x1="63000" y1="65000" x2="65400" y2="68200"/>
                        <a14:backgroundMark x1="65400" y1="68200" x2="68800" y2="65800"/>
                        <a14:backgroundMark x1="68800" y1="65800" x2="72600" y2="67200"/>
                        <a14:backgroundMark x1="72600" y1="67200" x2="75600" y2="67400"/>
                        <a14:backgroundMark x1="77800" y1="65800" x2="76000" y2="67600"/>
                        <a14:backgroundMark x1="47200" y1="68200" x2="51400" y2="67200"/>
                        <a14:backgroundMark x1="51400" y1="67200" x2="51200" y2="67800"/>
                        <a14:backgroundMark x1="46578" y1="66000" x2="46400" y2="65600"/>
                        <a14:backgroundMark x1="46933" y1="66800" x2="46578" y2="66000"/>
                        <a14:backgroundMark x1="47200" y1="67400" x2="46933" y2="66800"/>
                        <a14:backgroundMark x1="46800" y1="67400" x2="46200" y2="68600"/>
                      </a14:backgroundRemoval>
                    </a14:imgEffect>
                  </a14:imgLayer>
                </a14:imgProps>
              </a:ext>
            </a:extLst>
          </a:blip>
          <a:srcRect l="20381" t="22106" r="19714" b="37774"/>
          <a:stretch/>
        </p:blipFill>
        <p:spPr>
          <a:xfrm>
            <a:off x="1007250" y="923278"/>
            <a:ext cx="5482300" cy="3671663"/>
          </a:xfrm>
          <a:prstGeom prst="rect">
            <a:avLst/>
          </a:prstGeom>
        </p:spPr>
      </p:pic>
      <p:sp>
        <p:nvSpPr>
          <p:cNvPr id="26" name="CuadroTexto 25">
            <a:extLst>
              <a:ext uri="{FF2B5EF4-FFF2-40B4-BE49-F238E27FC236}">
                <a16:creationId xmlns:a16="http://schemas.microsoft.com/office/drawing/2014/main" id="{2E3E89D6-C046-463F-ACED-77E4EB2AB237}"/>
              </a:ext>
            </a:extLst>
          </p:cNvPr>
          <p:cNvSpPr txBox="1"/>
          <p:nvPr/>
        </p:nvSpPr>
        <p:spPr>
          <a:xfrm>
            <a:off x="1592440" y="446608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
        <p:nvSpPr>
          <p:cNvPr id="4" name="Título 3">
            <a:extLst>
              <a:ext uri="{FF2B5EF4-FFF2-40B4-BE49-F238E27FC236}">
                <a16:creationId xmlns:a16="http://schemas.microsoft.com/office/drawing/2014/main" id="{7BE2F1B8-9989-40C0-90CC-5990A0A0F9CE}"/>
              </a:ext>
            </a:extLst>
          </p:cNvPr>
          <p:cNvSpPr>
            <a:spLocks noGrp="1"/>
          </p:cNvSpPr>
          <p:nvPr>
            <p:ph type="ctrTitle"/>
          </p:nvPr>
        </p:nvSpPr>
        <p:spPr/>
        <p:txBody>
          <a:bodyPr/>
          <a:lstStyle/>
          <a:p>
            <a:pPr algn="ctr"/>
            <a:r>
              <a:rPr lang="es-MX" sz="3200" dirty="0"/>
              <a:t>Integrantes:</a:t>
            </a:r>
            <a:br>
              <a:rPr lang="es-MX" sz="2800" dirty="0"/>
            </a:br>
            <a:r>
              <a:rPr lang="es-MX" sz="2800" dirty="0"/>
              <a:t>Burgos Quintero</a:t>
            </a:r>
            <a:br>
              <a:rPr lang="es-MX" sz="2800" dirty="0"/>
            </a:br>
            <a:r>
              <a:rPr lang="es-MX" sz="2800" dirty="0"/>
              <a:t>Pereda Guzmán Eduardo Alberto</a:t>
            </a:r>
            <a:br>
              <a:rPr lang="es-MX" sz="2800" dirty="0"/>
            </a:br>
            <a:r>
              <a:rPr lang="es-MX" sz="2800" dirty="0" err="1"/>
              <a:t>Angel</a:t>
            </a:r>
            <a:r>
              <a:rPr lang="es-MX" sz="2800" dirty="0"/>
              <a:t> y </a:t>
            </a:r>
            <a:r>
              <a:rPr lang="es-MX" sz="2800" dirty="0" err="1"/>
              <a:t>Migueliiiiiin</a:t>
            </a:r>
            <a:endParaRPr lang="es-MX" sz="2800" dirty="0"/>
          </a:p>
        </p:txBody>
      </p:sp>
    </p:spTree>
    <p:extLst>
      <p:ext uri="{BB962C8B-B14F-4D97-AF65-F5344CB8AC3E}">
        <p14:creationId xmlns:p14="http://schemas.microsoft.com/office/powerpoint/2010/main" val="4091674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Software</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10</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592229" y="3791758"/>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pic>
        <p:nvPicPr>
          <p:cNvPr id="4" name="Imagen 3">
            <a:extLst>
              <a:ext uri="{FF2B5EF4-FFF2-40B4-BE49-F238E27FC236}">
                <a16:creationId xmlns:a16="http://schemas.microsoft.com/office/drawing/2014/main" id="{19B26140-F113-413D-A9BD-BF38B2E8AB91}"/>
              </a:ext>
            </a:extLst>
          </p:cNvPr>
          <p:cNvPicPr>
            <a:picLocks noChangeAspect="1"/>
          </p:cNvPicPr>
          <p:nvPr/>
        </p:nvPicPr>
        <p:blipFill>
          <a:blip r:embed="rId3"/>
          <a:stretch>
            <a:fillRect/>
          </a:stretch>
        </p:blipFill>
        <p:spPr>
          <a:xfrm>
            <a:off x="6270868" y="-49363"/>
            <a:ext cx="5139277" cy="2436874"/>
          </a:xfrm>
          <a:prstGeom prst="rect">
            <a:avLst/>
          </a:prstGeom>
        </p:spPr>
      </p:pic>
      <p:pic>
        <p:nvPicPr>
          <p:cNvPr id="11" name="Imagen 10">
            <a:extLst>
              <a:ext uri="{FF2B5EF4-FFF2-40B4-BE49-F238E27FC236}">
                <a16:creationId xmlns:a16="http://schemas.microsoft.com/office/drawing/2014/main" id="{CE4FA770-B3C1-4911-BD56-AB611CF3E077}"/>
              </a:ext>
            </a:extLst>
          </p:cNvPr>
          <p:cNvPicPr>
            <a:picLocks noChangeAspect="1"/>
          </p:cNvPicPr>
          <p:nvPr/>
        </p:nvPicPr>
        <p:blipFill>
          <a:blip r:embed="rId4"/>
          <a:stretch>
            <a:fillRect/>
          </a:stretch>
        </p:blipFill>
        <p:spPr>
          <a:xfrm>
            <a:off x="1306405" y="3509229"/>
            <a:ext cx="5619750" cy="3276600"/>
          </a:xfrm>
          <a:prstGeom prst="rect">
            <a:avLst/>
          </a:prstGeom>
        </p:spPr>
      </p:pic>
      <p:pic>
        <p:nvPicPr>
          <p:cNvPr id="13" name="Imagen 12">
            <a:extLst>
              <a:ext uri="{FF2B5EF4-FFF2-40B4-BE49-F238E27FC236}">
                <a16:creationId xmlns:a16="http://schemas.microsoft.com/office/drawing/2014/main" id="{877964C0-E66F-4D0F-BFE2-EB6814F43A9E}"/>
              </a:ext>
            </a:extLst>
          </p:cNvPr>
          <p:cNvPicPr>
            <a:picLocks noChangeAspect="1"/>
          </p:cNvPicPr>
          <p:nvPr/>
        </p:nvPicPr>
        <p:blipFill>
          <a:blip r:embed="rId5"/>
          <a:stretch>
            <a:fillRect/>
          </a:stretch>
        </p:blipFill>
        <p:spPr>
          <a:xfrm>
            <a:off x="472757" y="591098"/>
            <a:ext cx="5515622" cy="2357272"/>
          </a:xfrm>
          <a:prstGeom prst="rect">
            <a:avLst/>
          </a:prstGeom>
        </p:spPr>
      </p:pic>
    </p:spTree>
    <p:extLst>
      <p:ext uri="{BB962C8B-B14F-4D97-AF65-F5344CB8AC3E}">
        <p14:creationId xmlns:p14="http://schemas.microsoft.com/office/powerpoint/2010/main" val="213110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Hardware</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11</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pic>
        <p:nvPicPr>
          <p:cNvPr id="4" name="Imagen 3" descr="Imagen que contiene electrónica, circuito&#10;&#10;Descripción generada automáticamente">
            <a:extLst>
              <a:ext uri="{FF2B5EF4-FFF2-40B4-BE49-F238E27FC236}">
                <a16:creationId xmlns:a16="http://schemas.microsoft.com/office/drawing/2014/main" id="{AFC98E9D-B0B0-4E48-A430-662C5368C31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4364" b="76727" l="3455" r="96545">
                        <a14:foregroundMark x1="7273" y1="54545" x2="14364" y2="61636"/>
                        <a14:foregroundMark x1="14364" y1="61636" x2="23636" y2="62182"/>
                        <a14:foregroundMark x1="23636" y1="62182" x2="28000" y2="60545"/>
                        <a14:foregroundMark x1="52182" y1="37818" x2="59636" y2="46182"/>
                        <a14:foregroundMark x1="54000" y1="24364" x2="46545" y2="26909"/>
                        <a14:foregroundMark x1="94545" y1="45455" x2="91091" y2="54000"/>
                        <a14:foregroundMark x1="91091" y1="54000" x2="68182" y2="55091"/>
                        <a14:foregroundMark x1="95091" y1="44545" x2="96909" y2="52909"/>
                        <a14:foregroundMark x1="74364" y1="38000" x2="73636" y2="33455"/>
                        <a14:foregroundMark x1="77091" y1="34909" x2="72182" y2="33091"/>
                        <a14:foregroundMark x1="72545" y1="32000" x2="78182" y2="32909"/>
                        <a14:foregroundMark x1="74364" y1="31818" x2="72364" y2="30364"/>
                        <a14:foregroundMark x1="73636" y1="30182" x2="77091" y2="31636"/>
                        <a14:foregroundMark x1="71091" y1="31455" x2="72727" y2="37273"/>
                        <a14:foregroundMark x1="71273" y1="37091" x2="71818" y2="30364"/>
                        <a14:foregroundMark x1="55455" y1="43273" x2="37273" y2="48545"/>
                        <a14:foregroundMark x1="37273" y1="48545" x2="37273" y2="48545"/>
                        <a14:foregroundMark x1="7273" y1="50364" x2="3455" y2="55636"/>
                        <a14:foregroundMark x1="5091" y1="51636" x2="5273" y2="50182"/>
                        <a14:foregroundMark x1="39636" y1="72727" x2="48182" y2="76727"/>
                        <a14:foregroundMark x1="48182" y1="76727" x2="54000" y2="72364"/>
                        <a14:foregroundMark x1="82545" y1="59455" x2="76909" y2="55091"/>
                      </a14:backgroundRemoval>
                    </a14:imgEffect>
                  </a14:imgLayer>
                </a14:imgProps>
              </a:ext>
            </a:extLst>
          </a:blip>
          <a:srcRect t="20980" b="18952"/>
          <a:stretch/>
        </p:blipFill>
        <p:spPr>
          <a:xfrm>
            <a:off x="1709613" y="127678"/>
            <a:ext cx="5238750" cy="3146839"/>
          </a:xfrm>
          <a:prstGeom prst="rect">
            <a:avLst/>
          </a:prstGeom>
        </p:spPr>
      </p:pic>
      <p:pic>
        <p:nvPicPr>
          <p:cNvPr id="9" name="Imagen 8">
            <a:extLst>
              <a:ext uri="{FF2B5EF4-FFF2-40B4-BE49-F238E27FC236}">
                <a16:creationId xmlns:a16="http://schemas.microsoft.com/office/drawing/2014/main" id="{0C58D4F3-588E-430B-9B02-5CA5C74530D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25094" b="87640" l="3252" r="96206">
                        <a14:foregroundMark x1="7588" y1="27341" x2="13008" y2="30337"/>
                        <a14:foregroundMark x1="4065" y1="27341" x2="7317" y2="25094"/>
                        <a14:foregroundMark x1="4607" y1="26592" x2="6233" y2="30337"/>
                        <a14:foregroundMark x1="88889" y1="49438" x2="91057" y2="59925"/>
                        <a14:foregroundMark x1="96206" y1="56929" x2="96206" y2="52060"/>
                        <a14:foregroundMark x1="68835" y1="85019" x2="76423" y2="87640"/>
                      </a14:backgroundRemoval>
                    </a14:imgEffect>
                  </a14:imgLayer>
                </a14:imgProps>
              </a:ext>
            </a:extLst>
          </a:blip>
          <a:srcRect t="20859" b="6329"/>
          <a:stretch/>
        </p:blipFill>
        <p:spPr>
          <a:xfrm>
            <a:off x="462224" y="3327408"/>
            <a:ext cx="6458905" cy="3402914"/>
          </a:xfrm>
          <a:prstGeom prst="rect">
            <a:avLst/>
          </a:prstGeom>
        </p:spPr>
      </p:pic>
    </p:spTree>
    <p:extLst>
      <p:ext uri="{BB962C8B-B14F-4D97-AF65-F5344CB8AC3E}">
        <p14:creationId xmlns:p14="http://schemas.microsoft.com/office/powerpoint/2010/main" val="52911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98112"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Sistema</a:t>
            </a:r>
            <a:br>
              <a:rPr lang="es-MX" sz="4800" dirty="0"/>
            </a:br>
            <a:r>
              <a:rPr lang="es-MX" sz="4800" dirty="0"/>
              <a:t>Operativo</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12</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pic>
        <p:nvPicPr>
          <p:cNvPr id="4" name="Imagen 3">
            <a:extLst>
              <a:ext uri="{FF2B5EF4-FFF2-40B4-BE49-F238E27FC236}">
                <a16:creationId xmlns:a16="http://schemas.microsoft.com/office/drawing/2014/main" id="{028B1819-D880-4BE7-943D-AC1F51D35DB0}"/>
              </a:ext>
            </a:extLst>
          </p:cNvPr>
          <p:cNvPicPr>
            <a:picLocks noChangeAspect="1"/>
          </p:cNvPicPr>
          <p:nvPr/>
        </p:nvPicPr>
        <p:blipFill>
          <a:blip r:embed="rId3"/>
          <a:stretch>
            <a:fillRect/>
          </a:stretch>
        </p:blipFill>
        <p:spPr>
          <a:xfrm>
            <a:off x="1674921" y="304060"/>
            <a:ext cx="3883357" cy="2915754"/>
          </a:xfrm>
          <a:prstGeom prst="rect">
            <a:avLst/>
          </a:prstGeom>
        </p:spPr>
      </p:pic>
      <p:pic>
        <p:nvPicPr>
          <p:cNvPr id="9" name="Marcador de posición de imagen 9">
            <a:extLst>
              <a:ext uri="{FF2B5EF4-FFF2-40B4-BE49-F238E27FC236}">
                <a16:creationId xmlns:a16="http://schemas.microsoft.com/office/drawing/2014/main" id="{759A5A99-AD32-464F-8B0F-007588EC64E3}"/>
              </a:ext>
            </a:extLst>
          </p:cNvPr>
          <p:cNvPicPr>
            <a:picLocks noChangeAspect="1"/>
          </p:cNvPicPr>
          <p:nvPr/>
        </p:nvPicPr>
        <p:blipFill>
          <a:blip r:embed="rId4"/>
          <a:srcRect l="12256" r="12256"/>
          <a:stretch>
            <a:fillRect/>
          </a:stretch>
        </p:blipFill>
        <p:spPr>
          <a:xfrm>
            <a:off x="1998782" y="3466359"/>
            <a:ext cx="3559496" cy="3145096"/>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p:spPr>
      </p:pic>
    </p:spTree>
    <p:extLst>
      <p:ext uri="{BB962C8B-B14F-4D97-AF65-F5344CB8AC3E}">
        <p14:creationId xmlns:p14="http://schemas.microsoft.com/office/powerpoint/2010/main" val="19471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Procesos</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13</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Tree>
    <p:extLst>
      <p:ext uri="{BB962C8B-B14F-4D97-AF65-F5344CB8AC3E}">
        <p14:creationId xmlns:p14="http://schemas.microsoft.com/office/powerpoint/2010/main" val="36555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ción de imagen 10" descr="Imagen que contiene pared, interior, mesa, suelo&#10;&#10;Descripción generada automáticamente">
            <a:extLst>
              <a:ext uri="{FF2B5EF4-FFF2-40B4-BE49-F238E27FC236}">
                <a16:creationId xmlns:a16="http://schemas.microsoft.com/office/drawing/2014/main" id="{37E82543-B1D3-4369-8BE7-4E2A68D4095D}"/>
              </a:ext>
            </a:extLst>
          </p:cNvPr>
          <p:cNvPicPr>
            <a:picLocks noGrp="1" noChangeAspect="1"/>
          </p:cNvPicPr>
          <p:nvPr>
            <p:ph type="pic" sz="quarter" idx="13"/>
          </p:nvPr>
        </p:nvPicPr>
        <p:blipFill>
          <a:blip r:embed="rId2"/>
          <a:srcRect t="20929" b="20929"/>
          <a:stretch>
            <a:fillRect/>
          </a:stretch>
        </p:blipFill>
        <p:spPr>
          <a:xfrm>
            <a:off x="0" y="0"/>
            <a:ext cx="11795125" cy="6858000"/>
          </a:xfrm>
        </p:spPr>
      </p:pic>
      <p:sp>
        <p:nvSpPr>
          <p:cNvPr id="6" name="Título 5">
            <a:extLst>
              <a:ext uri="{FF2B5EF4-FFF2-40B4-BE49-F238E27FC236}">
                <a16:creationId xmlns:a16="http://schemas.microsoft.com/office/drawing/2014/main" id="{44BA37C2-7320-4697-BE1E-BE76629F4411}"/>
              </a:ext>
            </a:extLst>
          </p:cNvPr>
          <p:cNvSpPr>
            <a:spLocks noGrp="1"/>
          </p:cNvSpPr>
          <p:nvPr>
            <p:ph type="ctrTitle"/>
          </p:nvPr>
        </p:nvSpPr>
        <p:spPr/>
        <p:txBody>
          <a:bodyPr/>
          <a:lstStyle/>
          <a:p>
            <a:pPr algn="ctr"/>
            <a:r>
              <a:rPr lang="es-MX" dirty="0"/>
              <a:t>Metodología </a:t>
            </a:r>
            <a:r>
              <a:rPr lang="es-MX" dirty="0" err="1"/>
              <a:t>Coad</a:t>
            </a:r>
            <a:r>
              <a:rPr lang="es-MX" dirty="0"/>
              <a:t> &amp;</a:t>
            </a:r>
            <a:r>
              <a:rPr lang="es-MX" dirty="0" err="1"/>
              <a:t>Yourdon</a:t>
            </a:r>
            <a:endParaRPr lang="es-MX" dirty="0"/>
          </a:p>
        </p:txBody>
      </p:sp>
      <p:sp>
        <p:nvSpPr>
          <p:cNvPr id="5" name="Marcador de número de diapositiva 4">
            <a:extLst>
              <a:ext uri="{FF2B5EF4-FFF2-40B4-BE49-F238E27FC236}">
                <a16:creationId xmlns:a16="http://schemas.microsoft.com/office/drawing/2014/main" id="{86184A06-571F-4AB2-AA06-EAD94E8E98EC}"/>
              </a:ext>
            </a:extLst>
          </p:cNvPr>
          <p:cNvSpPr>
            <a:spLocks noGrp="1"/>
          </p:cNvSpPr>
          <p:nvPr>
            <p:ph type="sldNum" sz="quarter" idx="12"/>
          </p:nvPr>
        </p:nvSpPr>
        <p:spPr/>
        <p:txBody>
          <a:bodyPr/>
          <a:lstStyle/>
          <a:p>
            <a:pPr rtl="0"/>
            <a:fld id="{19B51A1E-902D-48AF-9020-955120F399B6}" type="slidenum">
              <a:rPr lang="es-ES" noProof="0" smtClean="0"/>
              <a:pPr rtl="0"/>
              <a:t>14</a:t>
            </a:fld>
            <a:endParaRPr lang="es-ES" noProof="0"/>
          </a:p>
        </p:txBody>
      </p:sp>
      <p:sp>
        <p:nvSpPr>
          <p:cNvPr id="9" name="CuadroTexto 8">
            <a:extLst>
              <a:ext uri="{FF2B5EF4-FFF2-40B4-BE49-F238E27FC236}">
                <a16:creationId xmlns:a16="http://schemas.microsoft.com/office/drawing/2014/main" id="{84D0EF07-3515-4856-9E45-70D695AB056B}"/>
              </a:ext>
            </a:extLst>
          </p:cNvPr>
          <p:cNvSpPr txBox="1"/>
          <p:nvPr/>
        </p:nvSpPr>
        <p:spPr>
          <a:xfrm>
            <a:off x="4028286" y="3800256"/>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Tree>
    <p:extLst>
      <p:ext uri="{BB962C8B-B14F-4D97-AF65-F5344CB8AC3E}">
        <p14:creationId xmlns:p14="http://schemas.microsoft.com/office/powerpoint/2010/main" val="269462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9427183" y="0"/>
            <a:ext cx="2590139" cy="2279253"/>
          </a:xfrm>
        </p:spPr>
        <p:txBody>
          <a:bodyPr/>
          <a:lstStyle/>
          <a:p>
            <a:pPr algn="ctr"/>
            <a:r>
              <a:rPr lang="es-MX" sz="4800" dirty="0"/>
              <a:t>C&amp;Y</a:t>
            </a:r>
            <a:br>
              <a:rPr lang="es-MX" sz="4800" dirty="0"/>
            </a:br>
            <a:br>
              <a:rPr lang="es-MX" sz="4800" dirty="0"/>
            </a:br>
            <a:r>
              <a:rPr lang="es-MX" sz="4800" dirty="0"/>
              <a:t>Narrativa</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15</a:t>
            </a:fld>
            <a:endParaRPr lang="es-ES" noProof="0"/>
          </a:p>
        </p:txBody>
      </p:sp>
      <p:sp>
        <p:nvSpPr>
          <p:cNvPr id="7" name="CuadroTexto 6">
            <a:extLst>
              <a:ext uri="{FF2B5EF4-FFF2-40B4-BE49-F238E27FC236}">
                <a16:creationId xmlns:a16="http://schemas.microsoft.com/office/drawing/2014/main" id="{066411DF-FBC5-47E0-949A-90DC4358B874}"/>
              </a:ext>
            </a:extLst>
          </p:cNvPr>
          <p:cNvSpPr txBox="1"/>
          <p:nvPr/>
        </p:nvSpPr>
        <p:spPr>
          <a:xfrm>
            <a:off x="174678" y="175699"/>
            <a:ext cx="8970224" cy="6370975"/>
          </a:xfrm>
          <a:prstGeom prst="rect">
            <a:avLst/>
          </a:prstGeom>
          <a:solidFill>
            <a:schemeClr val="tx2">
              <a:lumMod val="75000"/>
            </a:schemeClr>
          </a:solidFill>
          <a:ln w="28575">
            <a:solidFill>
              <a:schemeClr val="tx1"/>
            </a:solidFill>
          </a:ln>
        </p:spPr>
        <p:txBody>
          <a:bodyPr wrap="square" rtlCol="0">
            <a:spAutoFit/>
          </a:bodyPr>
          <a:lstStyle/>
          <a:p>
            <a:pPr marL="285750" indent="-285750" fontAlgn="base">
              <a:buFont typeface="Arial" panose="020B0604020202020204" pitchFamily="34" charset="0"/>
              <a:buChar char="•"/>
            </a:pPr>
            <a:r>
              <a:rPr lang="es-ES" sz="2400" dirty="0">
                <a:solidFill>
                  <a:schemeClr val="bg1"/>
                </a:solidFill>
              </a:rPr>
              <a:t>En un inicio el usuario adquirirá un producto “Shopping Spot”, el cual incluirá una repisa con dos contenedores de fácil instalación, además esta repisa ya incluirá el Arduino, junto con los sensores necesarios para la gestión de los productos que se pondrán en los contenedores.</a:t>
            </a:r>
          </a:p>
          <a:p>
            <a:pPr marL="285750" indent="-285750" fontAlgn="base">
              <a:buFont typeface="Arial" panose="020B0604020202020204" pitchFamily="34" charset="0"/>
              <a:buChar char="•"/>
            </a:pPr>
            <a:r>
              <a:rPr lang="es-ES" sz="2400" dirty="0">
                <a:solidFill>
                  <a:schemeClr val="bg1"/>
                </a:solidFill>
              </a:rPr>
              <a:t>El usuario descargará la aplicación “Shopping Spot” para Android, con la cual realizará la configuración del producto “Shopping Spot” junto con la aplicación, estableciendo la conexión con el Arduino. La aplicación detectará cuando un alimento será puesto en la repisa y pedirá al usuario ingresar datos sobre este producto. La aplicación permitirá agregar más productos aunque estos no estén en las repisas, así como modificar información previamente ingresada o eliminarlos.</a:t>
            </a:r>
          </a:p>
          <a:p>
            <a:pPr marL="285750" indent="-285750" fontAlgn="base">
              <a:buFont typeface="Arial" panose="020B0604020202020204" pitchFamily="34" charset="0"/>
              <a:buChar char="•"/>
            </a:pPr>
            <a:r>
              <a:rPr lang="es-ES" sz="2400" dirty="0">
                <a:solidFill>
                  <a:schemeClr val="bg1"/>
                </a:solidFill>
              </a:rPr>
              <a:t>La aplicación contará con una sección de ayuda, una sección de monitoreo de los alimentos, una sección de gestión de los alimentos y una sección de ajustes.</a:t>
            </a:r>
          </a:p>
          <a:p>
            <a:pPr marL="285750" indent="-285750" fontAlgn="base">
              <a:buFont typeface="Arial" panose="020B0604020202020204" pitchFamily="34" charset="0"/>
              <a:buChar char="•"/>
            </a:pPr>
            <a:r>
              <a:rPr lang="es-ES" sz="2400" dirty="0">
                <a:solidFill>
                  <a:schemeClr val="bg1"/>
                </a:solidFill>
              </a:rPr>
              <a:t>El usuario tendrá a su disposición la información de los alimentos y el estado de estos desde la aplicación en cualquier momento.</a:t>
            </a:r>
          </a:p>
        </p:txBody>
      </p:sp>
    </p:spTree>
    <p:extLst>
      <p:ext uri="{BB962C8B-B14F-4D97-AF65-F5344CB8AC3E}">
        <p14:creationId xmlns:p14="http://schemas.microsoft.com/office/powerpoint/2010/main" val="4132127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6781801" y="1"/>
            <a:ext cx="5324474" cy="1981200"/>
          </a:xfrm>
        </p:spPr>
        <p:txBody>
          <a:bodyPr/>
          <a:lstStyle/>
          <a:p>
            <a:pPr algn="ctr"/>
            <a:r>
              <a:rPr lang="es-MX" sz="4800" dirty="0"/>
              <a:t>C&amp;Y</a:t>
            </a:r>
            <a:br>
              <a:rPr lang="es-MX" sz="4800" dirty="0"/>
            </a:br>
            <a:br>
              <a:rPr lang="es-MX" sz="4800" dirty="0"/>
            </a:br>
            <a:r>
              <a:rPr lang="es-MX" sz="4800" dirty="0"/>
              <a:t>Filtración de Objetos</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16</a:t>
            </a:fld>
            <a:endParaRPr lang="es-ES" noProof="0"/>
          </a:p>
        </p:txBody>
      </p:sp>
      <p:pic>
        <p:nvPicPr>
          <p:cNvPr id="2" name="Imagen 1">
            <a:extLst>
              <a:ext uri="{FF2B5EF4-FFF2-40B4-BE49-F238E27FC236}">
                <a16:creationId xmlns:a16="http://schemas.microsoft.com/office/drawing/2014/main" id="{EE31EFA0-C214-4758-BC05-02ABD6D7C028}"/>
              </a:ext>
            </a:extLst>
          </p:cNvPr>
          <p:cNvPicPr>
            <a:picLocks noChangeAspect="1"/>
          </p:cNvPicPr>
          <p:nvPr/>
        </p:nvPicPr>
        <p:blipFill>
          <a:blip r:embed="rId3"/>
          <a:stretch>
            <a:fillRect/>
          </a:stretch>
        </p:blipFill>
        <p:spPr>
          <a:xfrm>
            <a:off x="666404" y="2273505"/>
            <a:ext cx="10859191" cy="4403926"/>
          </a:xfrm>
          <a:prstGeom prst="rect">
            <a:avLst/>
          </a:prstGeom>
        </p:spPr>
      </p:pic>
    </p:spTree>
    <p:extLst>
      <p:ext uri="{BB962C8B-B14F-4D97-AF65-F5344CB8AC3E}">
        <p14:creationId xmlns:p14="http://schemas.microsoft.com/office/powerpoint/2010/main" val="3395368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6781801" y="1"/>
            <a:ext cx="5324474" cy="1981200"/>
          </a:xfrm>
        </p:spPr>
        <p:txBody>
          <a:bodyPr/>
          <a:lstStyle/>
          <a:p>
            <a:pPr algn="ctr"/>
            <a:r>
              <a:rPr lang="es-MX" sz="4800" dirty="0"/>
              <a:t>C&amp;Y</a:t>
            </a:r>
            <a:br>
              <a:rPr lang="es-MX" sz="4800" dirty="0"/>
            </a:br>
            <a:br>
              <a:rPr lang="es-MX" sz="4800" dirty="0"/>
            </a:br>
            <a:r>
              <a:rPr lang="es-MX" sz="4000" dirty="0"/>
              <a:t>Diagrama Clasificación</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17</a:t>
            </a:fld>
            <a:endParaRPr lang="es-ES" noProof="0"/>
          </a:p>
        </p:txBody>
      </p:sp>
      <p:pic>
        <p:nvPicPr>
          <p:cNvPr id="24578" name="Picture 2" descr="https://lh3.googleusercontent.com/1fAgiGtQO57BpsPD8X8rIA5V5RAokKXWXtOmL1sFj6sNjklSWgd0pE867-kaZeCw6-SOzZlnktuWz_AJzppvtcDMpXXivbk-ZQx7TrRSWY6QScXzkLIh1EfDsF0BjUWQMLNcrvz-EXijHr733A">
            <a:extLst>
              <a:ext uri="{FF2B5EF4-FFF2-40B4-BE49-F238E27FC236}">
                <a16:creationId xmlns:a16="http://schemas.microsoft.com/office/drawing/2014/main" id="{3CD0E6FA-FB40-4F0C-BFFB-602492C91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15" y="1233792"/>
            <a:ext cx="6573486" cy="504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133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7395411" y="1"/>
            <a:ext cx="4710864" cy="1981200"/>
          </a:xfrm>
        </p:spPr>
        <p:txBody>
          <a:bodyPr/>
          <a:lstStyle/>
          <a:p>
            <a:pPr algn="ctr"/>
            <a:r>
              <a:rPr lang="es-MX" sz="4800" dirty="0"/>
              <a:t>C&amp;Y</a:t>
            </a:r>
            <a:br>
              <a:rPr lang="es-MX" sz="4800" dirty="0"/>
            </a:br>
            <a:br>
              <a:rPr lang="es-MX" sz="4800" dirty="0"/>
            </a:br>
            <a:r>
              <a:rPr lang="es-MX" sz="4000" dirty="0"/>
              <a:t>Diagrama Ensamble</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18</a:t>
            </a:fld>
            <a:endParaRPr lang="es-ES" noProof="0"/>
          </a:p>
        </p:txBody>
      </p:sp>
      <p:pic>
        <p:nvPicPr>
          <p:cNvPr id="23554" name="Picture 2" descr="https://lh3.googleusercontent.com/1fAgiGtQO57BpsPD8X8rIA5V5RAokKXWXtOmL1sFj6sNjklSWgd0pE867-kaZeCw6-SOzZlnktuWz_AJzppvtcDMpXXivbk-ZQx7TrRSWY6QScXzkLIh1EfDsF0BjUWQMLNcrvz-EXijHr733A">
            <a:extLst>
              <a:ext uri="{FF2B5EF4-FFF2-40B4-BE49-F238E27FC236}">
                <a16:creationId xmlns:a16="http://schemas.microsoft.com/office/drawing/2014/main" id="{B7326759-7477-41BB-8BA5-6F0544A0E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81" y="1320646"/>
            <a:ext cx="6981877" cy="535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7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5885896" y="1"/>
            <a:ext cx="6220380" cy="1981200"/>
          </a:xfrm>
        </p:spPr>
        <p:txBody>
          <a:bodyPr/>
          <a:lstStyle/>
          <a:p>
            <a:pPr algn="ctr"/>
            <a:r>
              <a:rPr lang="es-MX" sz="4800" dirty="0"/>
              <a:t>C&amp;Y</a:t>
            </a:r>
            <a:br>
              <a:rPr lang="es-MX" sz="4800" dirty="0"/>
            </a:br>
            <a:br>
              <a:rPr lang="es-MX" sz="4800" dirty="0"/>
            </a:br>
            <a:r>
              <a:rPr lang="es-MX" sz="4000" dirty="0"/>
              <a:t>Diagrama Definición de Temas</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19</a:t>
            </a:fld>
            <a:endParaRPr lang="es-ES" noProof="0"/>
          </a:p>
        </p:txBody>
      </p:sp>
      <p:pic>
        <p:nvPicPr>
          <p:cNvPr id="21506" name="Picture 2" descr="https://lh5.googleusercontent.com/ucf8gbCku3Z05A798Y5fS_PPOC2IGDCJ8ruFqf0oEMltB-ULI9lgh9cJB9fK9ac3xmj9F_gtLyze6-2EQqOQuSM9_YLt6Kxx5t0Zk2ix9pMRhyUrOv3QN7sW6Xg_yFsskG3UFirDSh7RM-Ej7A">
            <a:extLst>
              <a:ext uri="{FF2B5EF4-FFF2-40B4-BE49-F238E27FC236}">
                <a16:creationId xmlns:a16="http://schemas.microsoft.com/office/drawing/2014/main" id="{4F19553A-10A5-493A-B6B1-7F3FA33BA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34" y="418373"/>
            <a:ext cx="4201891" cy="2613371"/>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https://lh6.googleusercontent.com/gYw135SLgD0rKf7ZIhSINI3rFW3NrYYIdS7n5amC6NjXYEOK-GfJPGKys0qs8Jkvo3kuAWRs-hAASVARQKravdGrj1yfWIp652gB7WGCNrlWSwNKGxDvGDcNInSL449CrCUGW0I5tvwdvlVVCg">
            <a:extLst>
              <a:ext uri="{FF2B5EF4-FFF2-40B4-BE49-F238E27FC236}">
                <a16:creationId xmlns:a16="http://schemas.microsoft.com/office/drawing/2014/main" id="{B8132CFC-BE2C-4F3C-A6AD-73ABBA38F5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57" y="3474769"/>
            <a:ext cx="3356388" cy="3048933"/>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s://lh3.googleusercontent.com/GKujRS7YV2AQy2gfNuMRsx5Pu9GazJF1tvjafLF6WQAiaKc06GHYKpa29jFEDdhNVoUxm44hOs_gvBQcePM8ClQnUOGVMOCZi5ypd_f0yGlvfWMr7_9u-kImeG5tqj07FixwXQm04Pzm4vLAZA">
            <a:extLst>
              <a:ext uri="{FF2B5EF4-FFF2-40B4-BE49-F238E27FC236}">
                <a16:creationId xmlns:a16="http://schemas.microsoft.com/office/drawing/2014/main" id="{078FDDEC-7AC7-4FD8-95B3-6BDD9667F3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3323" y="3321042"/>
            <a:ext cx="3305146" cy="3356389"/>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s://lh3.googleusercontent.com/f9dqaf2jZ68hg7kPvB0D8f5-ffKBaOKcOsXxnofNO-W3rj9WB56loZA6kZ5x3jvKJsvMcD3Hao15EcDy55hQUdytgrhCU3Iofx0M53-0GV1eewS1-Q9lBD3f3NRbmWV91yPXwe6GvPE0CV2Buw">
            <a:extLst>
              <a:ext uri="{FF2B5EF4-FFF2-40B4-BE49-F238E27FC236}">
                <a16:creationId xmlns:a16="http://schemas.microsoft.com/office/drawing/2014/main" id="{67B35D2D-5842-4C85-969B-5997E2E86C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4207" y="3633374"/>
            <a:ext cx="3484495" cy="284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130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13901"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Objetivo </a:t>
            </a:r>
            <a:r>
              <a:rPr lang="es-MX" sz="5400" dirty="0"/>
              <a:t>Principal</a:t>
            </a:r>
            <a:endParaRPr lang="es-MX" sz="4800" dirty="0"/>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2</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
        <p:nvSpPr>
          <p:cNvPr id="10" name="CuadroTexto 9">
            <a:extLst>
              <a:ext uri="{FF2B5EF4-FFF2-40B4-BE49-F238E27FC236}">
                <a16:creationId xmlns:a16="http://schemas.microsoft.com/office/drawing/2014/main" id="{F19C8F21-AEB2-44EA-835F-867ECDCF1EC3}"/>
              </a:ext>
            </a:extLst>
          </p:cNvPr>
          <p:cNvSpPr txBox="1"/>
          <p:nvPr/>
        </p:nvSpPr>
        <p:spPr>
          <a:xfrm>
            <a:off x="906128" y="476000"/>
            <a:ext cx="5189872" cy="2215991"/>
          </a:xfrm>
          <a:prstGeom prst="rect">
            <a:avLst/>
          </a:prstGeom>
          <a:solidFill>
            <a:schemeClr val="tx2">
              <a:lumMod val="75000"/>
            </a:schemeClr>
          </a:solidFill>
          <a:ln w="28575">
            <a:solidFill>
              <a:schemeClr val="tx1"/>
            </a:solidFill>
          </a:ln>
        </p:spPr>
        <p:txBody>
          <a:bodyPr wrap="square" rtlCol="0">
            <a:spAutoFit/>
          </a:bodyPr>
          <a:lstStyle/>
          <a:p>
            <a:pPr algn="just"/>
            <a:r>
              <a:rPr lang="es-ES" sz="2400" dirty="0">
                <a:solidFill>
                  <a:schemeClr val="bg1"/>
                </a:solidFill>
              </a:rPr>
              <a:t>Nuestro objetivo principal es desarrollar un sistema que su función principal es notificar al usuario cuando un producto está por agotarse o agotado, con el fin que pueda reponer dicho producto.</a:t>
            </a:r>
          </a:p>
          <a:p>
            <a:pPr algn="just"/>
            <a:endParaRPr lang="es-MX" dirty="0"/>
          </a:p>
        </p:txBody>
      </p:sp>
      <p:sp>
        <p:nvSpPr>
          <p:cNvPr id="12" name="CuadroTexto 11">
            <a:extLst>
              <a:ext uri="{FF2B5EF4-FFF2-40B4-BE49-F238E27FC236}">
                <a16:creationId xmlns:a16="http://schemas.microsoft.com/office/drawing/2014/main" id="{D3FF836F-214F-4E90-B790-4725C2D5591A}"/>
              </a:ext>
            </a:extLst>
          </p:cNvPr>
          <p:cNvSpPr txBox="1"/>
          <p:nvPr/>
        </p:nvSpPr>
        <p:spPr>
          <a:xfrm>
            <a:off x="906128" y="4281282"/>
            <a:ext cx="5189872" cy="2215991"/>
          </a:xfrm>
          <a:prstGeom prst="rect">
            <a:avLst/>
          </a:prstGeom>
          <a:solidFill>
            <a:schemeClr val="tx2">
              <a:lumMod val="75000"/>
            </a:schemeClr>
          </a:solidFill>
          <a:ln w="28575">
            <a:solidFill>
              <a:schemeClr val="tx1"/>
            </a:solidFill>
          </a:ln>
        </p:spPr>
        <p:txBody>
          <a:bodyPr wrap="square" rtlCol="0">
            <a:spAutoFit/>
          </a:bodyPr>
          <a:lstStyle/>
          <a:p>
            <a:pPr marL="285750" indent="-285750" algn="just">
              <a:buFont typeface="Arial" panose="020B0604020202020204" pitchFamily="34" charset="0"/>
              <a:buChar char="•"/>
            </a:pPr>
            <a:r>
              <a:rPr lang="es-ES" sz="2400" dirty="0">
                <a:solidFill>
                  <a:schemeClr val="bg1"/>
                </a:solidFill>
              </a:rPr>
              <a:t>Hogares de clase media, clase media-alta.</a:t>
            </a:r>
          </a:p>
          <a:p>
            <a:pPr marL="285750" indent="-285750" algn="just">
              <a:buFont typeface="Arial" panose="020B0604020202020204" pitchFamily="34" charset="0"/>
              <a:buChar char="•"/>
            </a:pPr>
            <a:r>
              <a:rPr lang="es-ES" sz="2400" dirty="0">
                <a:solidFill>
                  <a:schemeClr val="bg1"/>
                </a:solidFill>
              </a:rPr>
              <a:t>Oficinas o corporativos que cuenten con servicios de cafetería.</a:t>
            </a:r>
          </a:p>
          <a:p>
            <a:pPr marL="285750" indent="-285750" algn="just">
              <a:buFont typeface="Arial" panose="020B0604020202020204" pitchFamily="34" charset="0"/>
              <a:buChar char="•"/>
            </a:pPr>
            <a:r>
              <a:rPr lang="es-ES" sz="2400" dirty="0">
                <a:solidFill>
                  <a:schemeClr val="bg1"/>
                </a:solidFill>
              </a:rPr>
              <a:t>Restaurantes y comedores.</a:t>
            </a:r>
          </a:p>
          <a:p>
            <a:pPr algn="just"/>
            <a:endParaRPr lang="es-MX" dirty="0"/>
          </a:p>
        </p:txBody>
      </p:sp>
      <p:sp>
        <p:nvSpPr>
          <p:cNvPr id="11" name="Rectángulo 10">
            <a:extLst>
              <a:ext uri="{FF2B5EF4-FFF2-40B4-BE49-F238E27FC236}">
                <a16:creationId xmlns:a16="http://schemas.microsoft.com/office/drawing/2014/main" id="{28EBC7F1-DC91-42EE-B30A-1742F05281DE}"/>
              </a:ext>
            </a:extLst>
          </p:cNvPr>
          <p:cNvSpPr/>
          <p:nvPr/>
        </p:nvSpPr>
        <p:spPr>
          <a:xfrm>
            <a:off x="2348568" y="3176521"/>
            <a:ext cx="2304991" cy="923330"/>
          </a:xfrm>
          <a:prstGeom prst="rect">
            <a:avLst/>
          </a:prstGeom>
          <a:solidFill>
            <a:schemeClr val="bg1">
              <a:lumMod val="95000"/>
            </a:schemeClr>
          </a:solidFill>
          <a:ln w="19050">
            <a:solidFill>
              <a:schemeClr val="tx1"/>
            </a:solidFill>
          </a:ln>
        </p:spPr>
        <p:txBody>
          <a:bodyPr wrap="none" lIns="91440" tIns="45720" rIns="91440" bIns="45720">
            <a:spAutoFit/>
          </a:bodyPr>
          <a:lstStyle/>
          <a:p>
            <a:pPr algn="ctr"/>
            <a:r>
              <a:rPr lang="es-ES" sz="5400" b="0" cap="none" spc="0" dirty="0">
                <a:ln w="0"/>
                <a:solidFill>
                  <a:srgbClr val="FF0000"/>
                </a:solidFill>
                <a:effectLst>
                  <a:outerShdw blurRad="38100" dist="25400" dir="5400000" algn="ctr" rotWithShape="0">
                    <a:srgbClr val="6E747A">
                      <a:alpha val="43000"/>
                    </a:srgbClr>
                  </a:outerShdw>
                </a:effectLst>
              </a:rPr>
              <a:t>Destino</a:t>
            </a:r>
          </a:p>
        </p:txBody>
      </p:sp>
    </p:spTree>
    <p:extLst>
      <p:ext uri="{BB962C8B-B14F-4D97-AF65-F5344CB8AC3E}">
        <p14:creationId xmlns:p14="http://schemas.microsoft.com/office/powerpoint/2010/main" val="2795695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9512968" y="0"/>
            <a:ext cx="2593308" cy="3882189"/>
          </a:xfrm>
        </p:spPr>
        <p:txBody>
          <a:bodyPr/>
          <a:lstStyle/>
          <a:p>
            <a:pPr algn="ctr"/>
            <a:r>
              <a:rPr lang="es-MX" sz="4800" dirty="0"/>
              <a:t>C&amp;Y</a:t>
            </a:r>
            <a:br>
              <a:rPr lang="es-MX" sz="4800" dirty="0"/>
            </a:br>
            <a:br>
              <a:rPr lang="es-MX" sz="4800" dirty="0"/>
            </a:br>
            <a:r>
              <a:rPr lang="es-MX" sz="4000" dirty="0"/>
              <a:t>Diagrama Conexión e Instancia de Objetos</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20</a:t>
            </a:fld>
            <a:endParaRPr lang="es-ES" noProof="0"/>
          </a:p>
        </p:txBody>
      </p:sp>
      <p:sp>
        <p:nvSpPr>
          <p:cNvPr id="2" name="Rectángulo 1">
            <a:extLst>
              <a:ext uri="{FF2B5EF4-FFF2-40B4-BE49-F238E27FC236}">
                <a16:creationId xmlns:a16="http://schemas.microsoft.com/office/drawing/2014/main" id="{73F274CF-A307-449F-B9CE-B3CEFAD247ED}"/>
              </a:ext>
            </a:extLst>
          </p:cNvPr>
          <p:cNvSpPr/>
          <p:nvPr/>
        </p:nvSpPr>
        <p:spPr>
          <a:xfrm>
            <a:off x="174678" y="124287"/>
            <a:ext cx="9249335" cy="67337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482" name="Picture 2" descr="https://lh3.googleusercontent.com/GfQyeLHMjcu9-Ek2er3qA5kH1Oz8EAnEqP28Dz_tBWEP8EqyH3dUcEZV5ODTy5QGhCyjjndxH1cqS7lnirezYdRPTeIQe1Gf-dUFmcktToRGtT5bkaoqV0vpxqrw6rqdoZX2iEV208K8ZgOk6Q">
            <a:extLst>
              <a:ext uri="{FF2B5EF4-FFF2-40B4-BE49-F238E27FC236}">
                <a16:creationId xmlns:a16="http://schemas.microsoft.com/office/drawing/2014/main" id="{82D83457-5586-4D60-A133-2F3E002CB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70" y="84216"/>
            <a:ext cx="9148343" cy="675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3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9578109" y="1"/>
            <a:ext cx="2528167" cy="3029526"/>
          </a:xfrm>
        </p:spPr>
        <p:txBody>
          <a:bodyPr/>
          <a:lstStyle/>
          <a:p>
            <a:pPr algn="ctr"/>
            <a:r>
              <a:rPr lang="es-MX" sz="4800" dirty="0"/>
              <a:t>C&amp;Y</a:t>
            </a:r>
            <a:br>
              <a:rPr lang="es-MX" sz="4800" dirty="0"/>
            </a:br>
            <a:br>
              <a:rPr lang="es-MX" sz="4800" dirty="0"/>
            </a:br>
            <a:r>
              <a:rPr lang="es-MX" sz="4000" dirty="0"/>
              <a:t>Diccionario de Objetos</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21</a:t>
            </a:fld>
            <a:endParaRPr lang="es-ES" noProof="0"/>
          </a:p>
        </p:txBody>
      </p:sp>
      <p:graphicFrame>
        <p:nvGraphicFramePr>
          <p:cNvPr id="2" name="Tabla 1">
            <a:extLst>
              <a:ext uri="{FF2B5EF4-FFF2-40B4-BE49-F238E27FC236}">
                <a16:creationId xmlns:a16="http://schemas.microsoft.com/office/drawing/2014/main" id="{33EBC5D6-C98C-4505-9D81-126747B657CD}"/>
              </a:ext>
            </a:extLst>
          </p:cNvPr>
          <p:cNvGraphicFramePr>
            <a:graphicFrameLocks noGrp="1"/>
          </p:cNvGraphicFramePr>
          <p:nvPr>
            <p:extLst>
              <p:ext uri="{D42A27DB-BD31-4B8C-83A1-F6EECF244321}">
                <p14:modId xmlns:p14="http://schemas.microsoft.com/office/powerpoint/2010/main" val="1542792817"/>
              </p:ext>
            </p:extLst>
          </p:nvPr>
        </p:nvGraphicFramePr>
        <p:xfrm>
          <a:off x="299844" y="256889"/>
          <a:ext cx="9010411" cy="6439626"/>
        </p:xfrm>
        <a:graphic>
          <a:graphicData uri="http://schemas.openxmlformats.org/drawingml/2006/table">
            <a:tbl>
              <a:tblPr/>
              <a:tblGrid>
                <a:gridCol w="1728653">
                  <a:extLst>
                    <a:ext uri="{9D8B030D-6E8A-4147-A177-3AD203B41FA5}">
                      <a16:colId xmlns:a16="http://schemas.microsoft.com/office/drawing/2014/main" val="3580082817"/>
                    </a:ext>
                  </a:extLst>
                </a:gridCol>
                <a:gridCol w="3472603">
                  <a:extLst>
                    <a:ext uri="{9D8B030D-6E8A-4147-A177-3AD203B41FA5}">
                      <a16:colId xmlns:a16="http://schemas.microsoft.com/office/drawing/2014/main" val="1558900711"/>
                    </a:ext>
                  </a:extLst>
                </a:gridCol>
                <a:gridCol w="3809155">
                  <a:extLst>
                    <a:ext uri="{9D8B030D-6E8A-4147-A177-3AD203B41FA5}">
                      <a16:colId xmlns:a16="http://schemas.microsoft.com/office/drawing/2014/main" val="2275285654"/>
                    </a:ext>
                  </a:extLst>
                </a:gridCol>
              </a:tblGrid>
              <a:tr h="413108">
                <a:tc>
                  <a:txBody>
                    <a:bodyPr/>
                    <a:lstStyle/>
                    <a:p>
                      <a:pPr algn="ctr" rtl="0" fontAlgn="t">
                        <a:spcBef>
                          <a:spcPts val="0"/>
                        </a:spcBef>
                        <a:spcAft>
                          <a:spcPts val="0"/>
                        </a:spcAft>
                      </a:pPr>
                      <a:r>
                        <a:rPr lang="es-MX" sz="1100" b="0" i="0" u="none" strike="noStrike">
                          <a:solidFill>
                            <a:srgbClr val="FFFFFF"/>
                          </a:solidFill>
                          <a:effectLst/>
                          <a:latin typeface="Calibri" panose="020F0502020204030204" pitchFamily="34" charset="0"/>
                        </a:rPr>
                        <a:t>Objeto</a:t>
                      </a:r>
                      <a:endParaRPr lang="es-MX">
                        <a:effectLst/>
                      </a:endParaRPr>
                    </a:p>
                  </a:txBody>
                  <a:tcPr marL="73025" marR="73025">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9BD5"/>
                    </a:solidFill>
                  </a:tcPr>
                </a:tc>
                <a:tc>
                  <a:txBody>
                    <a:bodyPr/>
                    <a:lstStyle/>
                    <a:p>
                      <a:pPr algn="ctr" rtl="0" fontAlgn="t">
                        <a:spcBef>
                          <a:spcPts val="0"/>
                        </a:spcBef>
                        <a:spcAft>
                          <a:spcPts val="0"/>
                        </a:spcAft>
                      </a:pPr>
                      <a:r>
                        <a:rPr lang="es-MX" sz="1100" b="0" i="0" u="none" strike="noStrike">
                          <a:solidFill>
                            <a:srgbClr val="FFFFFF"/>
                          </a:solidFill>
                          <a:effectLst/>
                          <a:latin typeface="Calibri" panose="020F0502020204030204" pitchFamily="34" charset="0"/>
                        </a:rPr>
                        <a:t>Atributos</a:t>
                      </a:r>
                      <a:endParaRPr lang="es-MX">
                        <a:effectLst/>
                      </a:endParaRPr>
                    </a:p>
                  </a:txBody>
                  <a:tcPr marL="73025" marR="73025">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9BD5"/>
                    </a:solidFill>
                  </a:tcPr>
                </a:tc>
                <a:tc>
                  <a:txBody>
                    <a:bodyPr/>
                    <a:lstStyle/>
                    <a:p>
                      <a:pPr algn="ctr" rtl="0" fontAlgn="t">
                        <a:spcBef>
                          <a:spcPts val="0"/>
                        </a:spcBef>
                        <a:spcAft>
                          <a:spcPts val="0"/>
                        </a:spcAft>
                      </a:pPr>
                      <a:r>
                        <a:rPr lang="es-MX" sz="1100" b="0" i="0" u="none" strike="noStrike">
                          <a:solidFill>
                            <a:srgbClr val="FFFFFF"/>
                          </a:solidFill>
                          <a:effectLst/>
                          <a:latin typeface="Calibri" panose="020F0502020204030204" pitchFamily="34" charset="0"/>
                        </a:rPr>
                        <a:t>Operaciones</a:t>
                      </a:r>
                      <a:endParaRPr lang="es-MX">
                        <a:effectLst/>
                      </a:endParaRPr>
                    </a:p>
                  </a:txBody>
                  <a:tcPr marL="73025" marR="73025">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475479828"/>
                  </a:ext>
                </a:extLst>
              </a:tr>
              <a:tr h="842417">
                <a:tc>
                  <a:txBody>
                    <a:bodyPr/>
                    <a:lstStyle/>
                    <a:p>
                      <a:pPr rtl="0" fontAlgn="t">
                        <a:spcBef>
                          <a:spcPts val="0"/>
                        </a:spcBef>
                        <a:spcAft>
                          <a:spcPts val="0"/>
                        </a:spcAft>
                      </a:pPr>
                      <a:r>
                        <a:rPr lang="es-MX" sz="1100" b="1" i="0" u="none" strike="noStrike">
                          <a:solidFill>
                            <a:srgbClr val="FFFFFF"/>
                          </a:solidFill>
                          <a:effectLst/>
                          <a:latin typeface="Calibri" panose="020F0502020204030204" pitchFamily="34" charset="0"/>
                        </a:rPr>
                        <a:t>Usuario</a:t>
                      </a:r>
                      <a:endParaRPr lang="es-MX">
                        <a:effectLst/>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9BD5"/>
                    </a:solidFill>
                  </a:tcPr>
                </a:tc>
                <a:tc>
                  <a:txBody>
                    <a:bodyPr/>
                    <a:lstStyle/>
                    <a:p>
                      <a:pPr rtl="0" fontAlgn="base">
                        <a:spcBef>
                          <a:spcPts val="0"/>
                        </a:spcBef>
                        <a:spcAft>
                          <a:spcPts val="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Interfaz</a:t>
                      </a:r>
                      <a:endParaRPr lang="es-MX" sz="1100" b="0" i="0" u="none" strike="noStrike">
                        <a:solidFill>
                          <a:srgbClr val="000000"/>
                        </a:solidFill>
                        <a:effectLst/>
                        <a:latin typeface="Courier New" panose="02070309020205020404" pitchFamily="49" charset="0"/>
                      </a:endParaRPr>
                    </a:p>
                    <a:p>
                      <a:pPr rtl="0" fontAlgn="base">
                        <a:spcBef>
                          <a:spcPts val="0"/>
                        </a:spcBef>
                        <a:spcAft>
                          <a:spcPts val="80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Lista_Productos</a:t>
                      </a:r>
                      <a:endParaRPr lang="es-MX" sz="1100" b="0" i="0" u="none" strike="noStrike">
                        <a:solidFill>
                          <a:srgbClr val="000000"/>
                        </a:solidFill>
                        <a:effectLst/>
                        <a:latin typeface="Courier New" panose="02070309020205020404" pitchFamily="49" charset="0"/>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rtl="0" fontAlgn="base">
                        <a:spcBef>
                          <a:spcPts val="0"/>
                        </a:spcBef>
                        <a:spcAft>
                          <a:spcPts val="80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Agregar_Producto_Manual()</a:t>
                      </a:r>
                      <a:endParaRPr lang="es-MX" sz="1100" b="0" i="0" u="none" strike="noStrike">
                        <a:solidFill>
                          <a:srgbClr val="000000"/>
                        </a:solidFill>
                        <a:effectLst/>
                        <a:latin typeface="Noto Sans Symbols"/>
                      </a:endParaRPr>
                    </a:p>
                    <a:p>
                      <a:pPr rtl="0" fontAlgn="base">
                        <a:spcBef>
                          <a:spcPts val="0"/>
                        </a:spcBef>
                        <a:spcAft>
                          <a:spcPts val="80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Conectar_Bluetooth()</a:t>
                      </a:r>
                      <a:endParaRPr lang="es-MX" sz="1100" b="0" i="0" u="none" strike="noStrike">
                        <a:solidFill>
                          <a:srgbClr val="000000"/>
                        </a:solidFill>
                        <a:effectLst/>
                        <a:latin typeface="Noto Sans Symbols"/>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677771787"/>
                  </a:ext>
                </a:extLst>
              </a:tr>
              <a:tr h="1271725">
                <a:tc>
                  <a:txBody>
                    <a:bodyPr/>
                    <a:lstStyle/>
                    <a:p>
                      <a:pPr rtl="0" fontAlgn="t">
                        <a:spcBef>
                          <a:spcPts val="0"/>
                        </a:spcBef>
                        <a:spcAft>
                          <a:spcPts val="0"/>
                        </a:spcAft>
                      </a:pPr>
                      <a:r>
                        <a:rPr lang="es-MX" sz="1100" b="1" i="0" u="none" strike="noStrike">
                          <a:solidFill>
                            <a:srgbClr val="FFFFFF"/>
                          </a:solidFill>
                          <a:effectLst/>
                          <a:latin typeface="Calibri" panose="020F0502020204030204" pitchFamily="34" charset="0"/>
                        </a:rPr>
                        <a:t>Gestor</a:t>
                      </a:r>
                      <a:endParaRPr lang="es-MX">
                        <a:effectLst/>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9BD5"/>
                    </a:solidFill>
                  </a:tcPr>
                </a:tc>
                <a:tc>
                  <a:txBody>
                    <a:bodyPr/>
                    <a:lstStyle/>
                    <a:p>
                      <a:pPr rtl="0" fontAlgn="base">
                        <a:spcBef>
                          <a:spcPts val="0"/>
                        </a:spcBef>
                        <a:spcAft>
                          <a:spcPts val="80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Interfaz</a:t>
                      </a:r>
                      <a:endParaRPr lang="es-MX" sz="1100" b="0" i="0" u="none" strike="noStrike">
                        <a:solidFill>
                          <a:srgbClr val="000000"/>
                        </a:solidFill>
                        <a:effectLst/>
                        <a:latin typeface="Courier New" panose="02070309020205020404" pitchFamily="49" charset="0"/>
                      </a:endParaRPr>
                    </a:p>
                    <a:p>
                      <a:pPr rtl="0" fontAlgn="base">
                        <a:spcBef>
                          <a:spcPts val="0"/>
                        </a:spcBef>
                        <a:spcAft>
                          <a:spcPts val="80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Bitácora</a:t>
                      </a:r>
                      <a:endParaRPr lang="es-MX" sz="1100" b="0" i="0" u="none" strike="noStrike">
                        <a:solidFill>
                          <a:srgbClr val="000000"/>
                        </a:solidFill>
                        <a:effectLst/>
                        <a:latin typeface="Courier New" panose="02070309020205020404" pitchFamily="49" charset="0"/>
                      </a:endParaRPr>
                    </a:p>
                    <a:p>
                      <a:pPr rtl="0" fontAlgn="base">
                        <a:spcBef>
                          <a:spcPts val="0"/>
                        </a:spcBef>
                        <a:spcAft>
                          <a:spcPts val="80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Notificador</a:t>
                      </a:r>
                      <a:endParaRPr lang="es-MX" sz="1100" b="0" i="0" u="none" strike="noStrike">
                        <a:solidFill>
                          <a:srgbClr val="000000"/>
                        </a:solidFill>
                        <a:effectLst/>
                        <a:latin typeface="Courier New" panose="02070309020205020404" pitchFamily="49" charset="0"/>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EEBF6"/>
                    </a:solidFill>
                  </a:tcPr>
                </a:tc>
                <a:tc>
                  <a:txBody>
                    <a:bodyPr/>
                    <a:lstStyle/>
                    <a:p>
                      <a:pPr rtl="0" fontAlgn="base">
                        <a:spcBef>
                          <a:spcPts val="0"/>
                        </a:spcBef>
                        <a:spcAft>
                          <a:spcPts val="0"/>
                        </a:spcAft>
                        <a:buFont typeface="Arial" panose="020B0604020202020204" pitchFamily="34" charset="0"/>
                        <a:buChar char="•"/>
                      </a:pPr>
                      <a:r>
                        <a:rPr lang="es-MX" sz="1100" b="0" i="0" u="none" strike="noStrike" dirty="0" err="1">
                          <a:solidFill>
                            <a:srgbClr val="000000"/>
                          </a:solidFill>
                          <a:effectLst/>
                          <a:latin typeface="Calibri" panose="020F0502020204030204" pitchFamily="34" charset="0"/>
                        </a:rPr>
                        <a:t>Controla_Interfaz</a:t>
                      </a:r>
                      <a:r>
                        <a:rPr lang="es-MX" sz="1100" b="0" i="0" u="none" strike="noStrike" dirty="0">
                          <a:solidFill>
                            <a:srgbClr val="000000"/>
                          </a:solidFill>
                          <a:effectLst/>
                          <a:latin typeface="Calibri" panose="020F0502020204030204" pitchFamily="34" charset="0"/>
                        </a:rPr>
                        <a:t>()</a:t>
                      </a:r>
                      <a:endParaRPr lang="es-MX" sz="1100" b="1"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s-MX" sz="1100" b="0" i="0" u="none" strike="noStrike" dirty="0" err="1">
                          <a:solidFill>
                            <a:srgbClr val="000000"/>
                          </a:solidFill>
                          <a:effectLst/>
                          <a:latin typeface="Calibri" panose="020F0502020204030204" pitchFamily="34" charset="0"/>
                        </a:rPr>
                        <a:t>Notifica_Usuario</a:t>
                      </a:r>
                      <a:r>
                        <a:rPr lang="es-MX" sz="1100" b="0" i="0" u="none" strike="noStrike" dirty="0">
                          <a:solidFill>
                            <a:srgbClr val="000000"/>
                          </a:solidFill>
                          <a:effectLst/>
                          <a:latin typeface="Calibri" panose="020F0502020204030204" pitchFamily="34" charset="0"/>
                        </a:rPr>
                        <a:t>()</a:t>
                      </a:r>
                      <a:endParaRPr lang="es-MX" sz="1100" b="1"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s-MX" sz="1100" b="0" i="0" u="none" strike="noStrike" dirty="0" err="1">
                          <a:solidFill>
                            <a:srgbClr val="000000"/>
                          </a:solidFill>
                          <a:effectLst/>
                          <a:latin typeface="Calibri" panose="020F0502020204030204" pitchFamily="34" charset="0"/>
                        </a:rPr>
                        <a:t>Monitorea_Bitacora</a:t>
                      </a:r>
                      <a:r>
                        <a:rPr lang="es-MX" sz="1100" b="0" i="0" u="none" strike="noStrike" dirty="0">
                          <a:solidFill>
                            <a:srgbClr val="000000"/>
                          </a:solidFill>
                          <a:effectLst/>
                          <a:latin typeface="Calibri" panose="020F0502020204030204" pitchFamily="34" charset="0"/>
                        </a:rPr>
                        <a:t>()</a:t>
                      </a:r>
                      <a:endParaRPr lang="es-MX" sz="1100" b="1" i="0" u="none" strike="noStrike" dirty="0">
                        <a:solidFill>
                          <a:srgbClr val="000000"/>
                        </a:solidFill>
                        <a:effectLst/>
                        <a:latin typeface="Noto Sans Symbols"/>
                      </a:endParaRPr>
                    </a:p>
                    <a:p>
                      <a:pPr rtl="0" fontAlgn="base">
                        <a:spcBef>
                          <a:spcPts val="0"/>
                        </a:spcBef>
                        <a:spcAft>
                          <a:spcPts val="800"/>
                        </a:spcAft>
                        <a:buFont typeface="Arial" panose="020B0604020202020204" pitchFamily="34" charset="0"/>
                        <a:buChar char="•"/>
                      </a:pPr>
                      <a:r>
                        <a:rPr lang="es-MX" sz="1100" b="0" i="0" u="none" strike="noStrike" dirty="0" err="1">
                          <a:solidFill>
                            <a:srgbClr val="000000"/>
                          </a:solidFill>
                          <a:effectLst/>
                          <a:latin typeface="Calibri" panose="020F0502020204030204" pitchFamily="34" charset="0"/>
                        </a:rPr>
                        <a:t>Conecta_Bluetooth</a:t>
                      </a:r>
                      <a:r>
                        <a:rPr lang="es-MX" sz="1100" b="0" i="0" u="none" strike="noStrike" dirty="0">
                          <a:solidFill>
                            <a:srgbClr val="000000"/>
                          </a:solidFill>
                          <a:effectLst/>
                          <a:latin typeface="Calibri" panose="020F0502020204030204" pitchFamily="34" charset="0"/>
                        </a:rPr>
                        <a:t>()</a:t>
                      </a:r>
                      <a:endParaRPr lang="es-MX" sz="1100" b="1" i="0" u="none" strike="noStrike" dirty="0">
                        <a:solidFill>
                          <a:srgbClr val="000000"/>
                        </a:solidFill>
                        <a:effectLst/>
                        <a:latin typeface="Noto Sans Symbols"/>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EEBF6"/>
                    </a:solidFill>
                  </a:tcPr>
                </a:tc>
                <a:extLst>
                  <a:ext uri="{0D108BD9-81ED-4DB2-BD59-A6C34878D82A}">
                    <a16:rowId xmlns:a16="http://schemas.microsoft.com/office/drawing/2014/main" val="4231781393"/>
                  </a:ext>
                </a:extLst>
              </a:tr>
              <a:tr h="1482329">
                <a:tc>
                  <a:txBody>
                    <a:bodyPr/>
                    <a:lstStyle/>
                    <a:p>
                      <a:pPr rtl="0" fontAlgn="t">
                        <a:spcBef>
                          <a:spcPts val="0"/>
                        </a:spcBef>
                        <a:spcAft>
                          <a:spcPts val="0"/>
                        </a:spcAft>
                      </a:pPr>
                      <a:r>
                        <a:rPr lang="es-MX" sz="1100" b="1" i="0" u="none" strike="noStrike">
                          <a:solidFill>
                            <a:srgbClr val="FFFFFF"/>
                          </a:solidFill>
                          <a:effectLst/>
                          <a:latin typeface="Calibri" panose="020F0502020204030204" pitchFamily="34" charset="0"/>
                        </a:rPr>
                        <a:t>Producto</a:t>
                      </a:r>
                      <a:endParaRPr lang="es-MX">
                        <a:effectLst/>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9BD5"/>
                    </a:solidFill>
                  </a:tcPr>
                </a:tc>
                <a:tc>
                  <a:txBody>
                    <a:bodyPr/>
                    <a:lstStyle/>
                    <a:p>
                      <a:pPr rtl="0" fontAlgn="base">
                        <a:spcBef>
                          <a:spcPts val="0"/>
                        </a:spcBef>
                        <a:spcAft>
                          <a:spcPts val="0"/>
                        </a:spcAft>
                        <a:buFont typeface="Arial" panose="020B0604020202020204" pitchFamily="34" charset="0"/>
                        <a:buChar char="•"/>
                      </a:pPr>
                      <a:r>
                        <a:rPr lang="es-ES" sz="1100" b="0" i="0" u="none" strike="noStrike" dirty="0">
                          <a:solidFill>
                            <a:srgbClr val="000000"/>
                          </a:solidFill>
                          <a:effectLst/>
                          <a:latin typeface="Calibri" panose="020F0502020204030204" pitchFamily="34" charset="0"/>
                        </a:rPr>
                        <a:t>Nombre</a:t>
                      </a:r>
                      <a:endParaRPr lang="es-ES" sz="1100" b="0" i="0" u="none" strike="noStrike" dirty="0">
                        <a:solidFill>
                          <a:srgbClr val="000000"/>
                        </a:solidFill>
                        <a:effectLst/>
                        <a:latin typeface="Courier New" panose="02070309020205020404" pitchFamily="49" charset="0"/>
                      </a:endParaRPr>
                    </a:p>
                    <a:p>
                      <a:pPr rtl="0" fontAlgn="base">
                        <a:spcBef>
                          <a:spcPts val="0"/>
                        </a:spcBef>
                        <a:spcAft>
                          <a:spcPts val="0"/>
                        </a:spcAft>
                        <a:buFont typeface="Arial" panose="020B0604020202020204" pitchFamily="34" charset="0"/>
                        <a:buChar char="•"/>
                      </a:pPr>
                      <a:r>
                        <a:rPr lang="es-ES" sz="1100" b="0" i="0" u="none" strike="noStrike" dirty="0">
                          <a:solidFill>
                            <a:srgbClr val="000000"/>
                          </a:solidFill>
                          <a:effectLst/>
                          <a:latin typeface="Calibri" panose="020F0502020204030204" pitchFamily="34" charset="0"/>
                        </a:rPr>
                        <a:t>Imagen de Producto</a:t>
                      </a:r>
                      <a:endParaRPr lang="es-ES" sz="1100" b="0" i="0" u="none" strike="noStrike" dirty="0">
                        <a:solidFill>
                          <a:srgbClr val="000000"/>
                        </a:solidFill>
                        <a:effectLst/>
                        <a:latin typeface="Courier New" panose="02070309020205020404" pitchFamily="49" charset="0"/>
                      </a:endParaRPr>
                    </a:p>
                    <a:p>
                      <a:pPr rtl="0" fontAlgn="base">
                        <a:spcBef>
                          <a:spcPts val="0"/>
                        </a:spcBef>
                        <a:spcAft>
                          <a:spcPts val="0"/>
                        </a:spcAft>
                        <a:buFont typeface="Arial" panose="020B0604020202020204" pitchFamily="34" charset="0"/>
                        <a:buChar char="•"/>
                      </a:pPr>
                      <a:r>
                        <a:rPr lang="es-ES" sz="1100" b="0" i="0" u="none" strike="noStrike" dirty="0">
                          <a:solidFill>
                            <a:srgbClr val="000000"/>
                          </a:solidFill>
                          <a:effectLst/>
                          <a:latin typeface="Calibri" panose="020F0502020204030204" pitchFamily="34" charset="0"/>
                        </a:rPr>
                        <a:t>Marca</a:t>
                      </a:r>
                      <a:endParaRPr lang="es-ES" sz="1100" b="0" i="0" u="none" strike="noStrike" dirty="0">
                        <a:solidFill>
                          <a:srgbClr val="000000"/>
                        </a:solidFill>
                        <a:effectLst/>
                        <a:latin typeface="Courier New" panose="02070309020205020404" pitchFamily="49" charset="0"/>
                      </a:endParaRPr>
                    </a:p>
                    <a:p>
                      <a:pPr rtl="0" fontAlgn="base">
                        <a:spcBef>
                          <a:spcPts val="0"/>
                        </a:spcBef>
                        <a:spcAft>
                          <a:spcPts val="0"/>
                        </a:spcAft>
                        <a:buFont typeface="Arial" panose="020B0604020202020204" pitchFamily="34" charset="0"/>
                        <a:buChar char="•"/>
                      </a:pPr>
                      <a:r>
                        <a:rPr lang="es-ES" sz="1100" b="0" i="0" u="none" strike="noStrike" dirty="0">
                          <a:solidFill>
                            <a:srgbClr val="000000"/>
                          </a:solidFill>
                          <a:effectLst/>
                          <a:latin typeface="Calibri" panose="020F0502020204030204" pitchFamily="34" charset="0"/>
                        </a:rPr>
                        <a:t>Caducidad</a:t>
                      </a:r>
                      <a:endParaRPr lang="es-ES" sz="1100" b="0" i="0" u="none" strike="noStrike" dirty="0">
                        <a:solidFill>
                          <a:srgbClr val="000000"/>
                        </a:solidFill>
                        <a:effectLst/>
                        <a:latin typeface="Courier New" panose="02070309020205020404" pitchFamily="49" charset="0"/>
                      </a:endParaRPr>
                    </a:p>
                    <a:p>
                      <a:pPr rtl="0" fontAlgn="base">
                        <a:spcBef>
                          <a:spcPts val="0"/>
                        </a:spcBef>
                        <a:spcAft>
                          <a:spcPts val="800"/>
                        </a:spcAft>
                        <a:buFont typeface="Arial" panose="020B0604020202020204" pitchFamily="34" charset="0"/>
                        <a:buChar char="•"/>
                      </a:pPr>
                      <a:r>
                        <a:rPr lang="es-ES" sz="1100" b="0" i="0" u="none" strike="noStrike" dirty="0">
                          <a:solidFill>
                            <a:srgbClr val="000000"/>
                          </a:solidFill>
                          <a:effectLst/>
                          <a:latin typeface="Calibri" panose="020F0502020204030204" pitchFamily="34" charset="0"/>
                        </a:rPr>
                        <a:t>Peso</a:t>
                      </a:r>
                      <a:endParaRPr lang="es-ES" sz="1100" b="0" i="0" u="none" strike="noStrike" dirty="0">
                        <a:solidFill>
                          <a:srgbClr val="000000"/>
                        </a:solidFill>
                        <a:effectLst/>
                        <a:latin typeface="Courier New" panose="02070309020205020404" pitchFamily="49" charset="0"/>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rtl="0" fontAlgn="base">
                        <a:spcBef>
                          <a:spcPts val="0"/>
                        </a:spcBef>
                        <a:spcAft>
                          <a:spcPts val="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Caducar</a:t>
                      </a:r>
                      <a:endParaRPr lang="es-MX" sz="1100" b="0" i="0" u="none" strike="noStrike">
                        <a:solidFill>
                          <a:srgbClr val="000000"/>
                        </a:solidFill>
                        <a:effectLst/>
                        <a:latin typeface="Noto Sans Symbols"/>
                      </a:endParaRPr>
                    </a:p>
                    <a:p>
                      <a:pPr rtl="0" fontAlgn="base">
                        <a:spcBef>
                          <a:spcPts val="0"/>
                        </a:spcBef>
                        <a:spcAft>
                          <a:spcPts val="80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Agotar</a:t>
                      </a:r>
                      <a:endParaRPr lang="es-MX" sz="1100" b="0" i="0" u="none" strike="noStrike">
                        <a:solidFill>
                          <a:srgbClr val="000000"/>
                        </a:solidFill>
                        <a:effectLst/>
                        <a:latin typeface="Noto Sans Symbols"/>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218826404"/>
                  </a:ext>
                </a:extLst>
              </a:tr>
              <a:tr h="1482329">
                <a:tc>
                  <a:txBody>
                    <a:bodyPr/>
                    <a:lstStyle/>
                    <a:p>
                      <a:pPr rtl="0" fontAlgn="t">
                        <a:spcBef>
                          <a:spcPts val="0"/>
                        </a:spcBef>
                        <a:spcAft>
                          <a:spcPts val="0"/>
                        </a:spcAft>
                      </a:pPr>
                      <a:r>
                        <a:rPr lang="es-MX" sz="1100" b="1" i="0" u="none" strike="noStrike">
                          <a:solidFill>
                            <a:srgbClr val="FFFFFF"/>
                          </a:solidFill>
                          <a:effectLst/>
                          <a:latin typeface="Calibri" panose="020F0502020204030204" pitchFamily="34" charset="0"/>
                        </a:rPr>
                        <a:t>Bitácora</a:t>
                      </a:r>
                      <a:endParaRPr lang="es-MX">
                        <a:effectLst/>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9BD5"/>
                    </a:solidFill>
                  </a:tcPr>
                </a:tc>
                <a:tc>
                  <a:txBody>
                    <a:bodyPr/>
                    <a:lstStyle/>
                    <a:p>
                      <a:pPr rtl="0" fontAlgn="base">
                        <a:spcBef>
                          <a:spcPts val="0"/>
                        </a:spcBef>
                        <a:spcAft>
                          <a:spcPts val="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Producto</a:t>
                      </a:r>
                      <a:endParaRPr lang="es-MX" sz="1100" b="0" i="0" u="none" strike="noStrike">
                        <a:solidFill>
                          <a:srgbClr val="000000"/>
                        </a:solidFill>
                        <a:effectLst/>
                        <a:latin typeface="Courier New" panose="02070309020205020404" pitchFamily="49" charset="0"/>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EEBF6"/>
                    </a:solidFill>
                  </a:tcPr>
                </a:tc>
                <a:tc>
                  <a:txBody>
                    <a:bodyPr/>
                    <a:lstStyle/>
                    <a:p>
                      <a:pPr rtl="0" fontAlgn="base">
                        <a:spcBef>
                          <a:spcPts val="0"/>
                        </a:spcBef>
                        <a:spcAft>
                          <a:spcPts val="0"/>
                        </a:spcAft>
                        <a:buFont typeface="Arial" panose="020B0604020202020204" pitchFamily="34" charset="0"/>
                        <a:buChar char="•"/>
                      </a:pPr>
                      <a:r>
                        <a:rPr lang="es-ES" sz="1100" b="0" i="0" u="none" strike="noStrike">
                          <a:solidFill>
                            <a:srgbClr val="000000"/>
                          </a:solidFill>
                          <a:effectLst/>
                          <a:latin typeface="Calibri" panose="020F0502020204030204" pitchFamily="34" charset="0"/>
                        </a:rPr>
                        <a:t>Contar_Productos()</a:t>
                      </a:r>
                      <a:endParaRPr lang="es-ES" sz="1100" b="0" i="0" u="none" strike="noStrike">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s-ES" sz="1100" b="0" i="0" u="none" strike="noStrike">
                          <a:solidFill>
                            <a:srgbClr val="000000"/>
                          </a:solidFill>
                          <a:effectLst/>
                          <a:latin typeface="Calibri" panose="020F0502020204030204" pitchFamily="34" charset="0"/>
                        </a:rPr>
                        <a:t>Analizar_Productos()</a:t>
                      </a:r>
                      <a:endParaRPr lang="es-ES" sz="1100" b="0" i="0" u="none" strike="noStrike">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s-ES" sz="1100" b="0" i="0" u="none" strike="noStrike">
                          <a:solidFill>
                            <a:srgbClr val="000000"/>
                          </a:solidFill>
                          <a:effectLst/>
                          <a:latin typeface="Calibri" panose="020F0502020204030204" pitchFamily="34" charset="0"/>
                        </a:rPr>
                        <a:t>Agregar_Productos</a:t>
                      </a:r>
                      <a:endParaRPr lang="es-ES" sz="1100" b="0" i="0" u="none" strike="noStrike">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s-ES" sz="1100" b="0" i="0" u="none" strike="noStrike">
                          <a:solidFill>
                            <a:srgbClr val="000000"/>
                          </a:solidFill>
                          <a:effectLst/>
                          <a:latin typeface="Calibri" panose="020F0502020204030204" pitchFamily="34" charset="0"/>
                        </a:rPr>
                        <a:t>Editar_Productos()</a:t>
                      </a:r>
                      <a:endParaRPr lang="es-ES" sz="1100" b="0" i="0" u="none" strike="noStrike">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s-ES" sz="1100" b="0" i="0" u="none" strike="noStrike">
                          <a:solidFill>
                            <a:srgbClr val="000000"/>
                          </a:solidFill>
                          <a:effectLst/>
                          <a:latin typeface="Calibri" panose="020F0502020204030204" pitchFamily="34" charset="0"/>
                        </a:rPr>
                        <a:t>Eliminar_Productos()</a:t>
                      </a:r>
                      <a:endParaRPr lang="es-ES" sz="1100" b="0" i="0" u="none" strike="noStrike">
                        <a:solidFill>
                          <a:srgbClr val="000000"/>
                        </a:solidFill>
                        <a:effectLst/>
                        <a:latin typeface="Noto Sans Symbols"/>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EEBF6"/>
                    </a:solidFill>
                  </a:tcPr>
                </a:tc>
                <a:extLst>
                  <a:ext uri="{0D108BD9-81ED-4DB2-BD59-A6C34878D82A}">
                    <a16:rowId xmlns:a16="http://schemas.microsoft.com/office/drawing/2014/main" val="97917109"/>
                  </a:ext>
                </a:extLst>
              </a:tr>
              <a:tr h="947718">
                <a:tc>
                  <a:txBody>
                    <a:bodyPr/>
                    <a:lstStyle/>
                    <a:p>
                      <a:pPr rtl="0" fontAlgn="t">
                        <a:spcBef>
                          <a:spcPts val="0"/>
                        </a:spcBef>
                        <a:spcAft>
                          <a:spcPts val="0"/>
                        </a:spcAft>
                      </a:pPr>
                      <a:r>
                        <a:rPr lang="es-MX" sz="1100" b="1" i="0" u="none" strike="noStrike">
                          <a:solidFill>
                            <a:srgbClr val="FFFFFF"/>
                          </a:solidFill>
                          <a:effectLst/>
                          <a:latin typeface="Calibri" panose="020F0502020204030204" pitchFamily="34" charset="0"/>
                        </a:rPr>
                        <a:t>Hardware</a:t>
                      </a:r>
                      <a:endParaRPr lang="es-MX">
                        <a:effectLst/>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B9BD5"/>
                    </a:solidFill>
                  </a:tcPr>
                </a:tc>
                <a:tc>
                  <a:txBody>
                    <a:bodyPr/>
                    <a:lstStyle/>
                    <a:p>
                      <a:pPr rtl="0" fontAlgn="base">
                        <a:spcBef>
                          <a:spcPts val="0"/>
                        </a:spcBef>
                        <a:spcAft>
                          <a:spcPts val="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Arduino</a:t>
                      </a:r>
                      <a:endParaRPr lang="es-MX" sz="1100" b="0" i="0" u="none" strike="noStrike">
                        <a:solidFill>
                          <a:srgbClr val="000000"/>
                        </a:solidFill>
                        <a:effectLst/>
                        <a:latin typeface="Courier New" panose="02070309020205020404" pitchFamily="49" charset="0"/>
                      </a:endParaRPr>
                    </a:p>
                    <a:p>
                      <a:pPr rtl="0" fontAlgn="base">
                        <a:spcBef>
                          <a:spcPts val="0"/>
                        </a:spcBef>
                        <a:spcAft>
                          <a:spcPts val="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Sensor_1</a:t>
                      </a:r>
                      <a:endParaRPr lang="es-MX" sz="1100" b="0" i="0" u="none" strike="noStrike">
                        <a:solidFill>
                          <a:srgbClr val="000000"/>
                        </a:solidFill>
                        <a:effectLst/>
                        <a:latin typeface="Courier New" panose="02070309020205020404" pitchFamily="49" charset="0"/>
                      </a:endParaRPr>
                    </a:p>
                    <a:p>
                      <a:pPr rtl="0" fontAlgn="base">
                        <a:spcBef>
                          <a:spcPts val="0"/>
                        </a:spcBef>
                        <a:spcAft>
                          <a:spcPts val="0"/>
                        </a:spcAft>
                        <a:buFont typeface="Arial" panose="020B0604020202020204" pitchFamily="34" charset="0"/>
                        <a:buChar char="•"/>
                      </a:pPr>
                      <a:r>
                        <a:rPr lang="es-MX" sz="1100" b="0" i="0" u="none" strike="noStrike">
                          <a:solidFill>
                            <a:srgbClr val="000000"/>
                          </a:solidFill>
                          <a:effectLst/>
                          <a:latin typeface="Calibri" panose="020F0502020204030204" pitchFamily="34" charset="0"/>
                        </a:rPr>
                        <a:t>Sensor_2</a:t>
                      </a:r>
                      <a:endParaRPr lang="es-MX" sz="1100" b="0" i="0" u="none" strike="noStrike">
                        <a:solidFill>
                          <a:srgbClr val="000000"/>
                        </a:solidFill>
                        <a:effectLst/>
                        <a:latin typeface="Courier New" panose="02070309020205020404" pitchFamily="49" charset="0"/>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rtl="0" fontAlgn="base">
                        <a:spcBef>
                          <a:spcPts val="0"/>
                        </a:spcBef>
                        <a:spcAft>
                          <a:spcPts val="0"/>
                        </a:spcAft>
                        <a:buFont typeface="Arial" panose="020B0604020202020204" pitchFamily="34" charset="0"/>
                        <a:buChar char="•"/>
                      </a:pPr>
                      <a:r>
                        <a:rPr lang="es-MX" sz="1100" b="0" i="0" u="none" strike="noStrike" dirty="0" err="1">
                          <a:solidFill>
                            <a:srgbClr val="000000"/>
                          </a:solidFill>
                          <a:effectLst/>
                          <a:latin typeface="Calibri" panose="020F0502020204030204" pitchFamily="34" charset="0"/>
                        </a:rPr>
                        <a:t>Mandar_Informacion</a:t>
                      </a:r>
                      <a:r>
                        <a:rPr lang="es-MX" sz="1100" b="0" i="0" u="none" strike="noStrike" dirty="0">
                          <a:solidFill>
                            <a:srgbClr val="000000"/>
                          </a:solidFill>
                          <a:effectLst/>
                          <a:latin typeface="Calibri" panose="020F0502020204030204" pitchFamily="34" charset="0"/>
                        </a:rPr>
                        <a:t>()</a:t>
                      </a:r>
                      <a:endParaRPr lang="es-MX" sz="11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s-MX" sz="1100" b="0" i="0" u="none" strike="noStrike" dirty="0" err="1">
                          <a:solidFill>
                            <a:srgbClr val="000000"/>
                          </a:solidFill>
                          <a:effectLst/>
                          <a:latin typeface="Calibri" panose="020F0502020204030204" pitchFamily="34" charset="0"/>
                        </a:rPr>
                        <a:t>Detectar_Peso</a:t>
                      </a:r>
                      <a:r>
                        <a:rPr lang="es-MX" sz="1100" b="0" i="0" u="none" strike="noStrike" dirty="0">
                          <a:solidFill>
                            <a:srgbClr val="000000"/>
                          </a:solidFill>
                          <a:effectLst/>
                          <a:latin typeface="Calibri" panose="020F0502020204030204" pitchFamily="34" charset="0"/>
                        </a:rPr>
                        <a:t>()</a:t>
                      </a:r>
                      <a:endParaRPr lang="es-MX" sz="1100" b="0" i="0" u="none" strike="noStrike" dirty="0">
                        <a:solidFill>
                          <a:srgbClr val="000000"/>
                        </a:solidFill>
                        <a:effectLst/>
                        <a:latin typeface="Noto Sans Symbols"/>
                      </a:endParaRPr>
                    </a:p>
                  </a:txBody>
                  <a:tcPr marL="73025" marR="73025">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651623438"/>
                  </a:ext>
                </a:extLst>
              </a:tr>
            </a:tbl>
          </a:graphicData>
        </a:graphic>
      </p:graphicFrame>
      <p:sp>
        <p:nvSpPr>
          <p:cNvPr id="4" name="Rectangle 1">
            <a:extLst>
              <a:ext uri="{FF2B5EF4-FFF2-40B4-BE49-F238E27FC236}">
                <a16:creationId xmlns:a16="http://schemas.microsoft.com/office/drawing/2014/main" id="{A2EC9AE6-9633-49A5-BAE0-C3941540B794}"/>
              </a:ext>
            </a:extLst>
          </p:cNvPr>
          <p:cNvSpPr>
            <a:spLocks noChangeArrowheads="1"/>
          </p:cNvSpPr>
          <p:nvPr/>
        </p:nvSpPr>
        <p:spPr bwMode="auto">
          <a:xfrm>
            <a:off x="299208" y="-217292"/>
            <a:ext cx="18823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0086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ción de imagen 10" descr="Imagen que contiene pared, interior, mesa, suelo&#10;&#10;Descripción generada automáticamente">
            <a:extLst>
              <a:ext uri="{FF2B5EF4-FFF2-40B4-BE49-F238E27FC236}">
                <a16:creationId xmlns:a16="http://schemas.microsoft.com/office/drawing/2014/main" id="{37E82543-B1D3-4369-8BE7-4E2A68D4095D}"/>
              </a:ext>
            </a:extLst>
          </p:cNvPr>
          <p:cNvPicPr>
            <a:picLocks noGrp="1" noChangeAspect="1"/>
          </p:cNvPicPr>
          <p:nvPr>
            <p:ph type="pic" sz="quarter" idx="13"/>
          </p:nvPr>
        </p:nvPicPr>
        <p:blipFill>
          <a:blip r:embed="rId2"/>
          <a:srcRect t="20929" b="20929"/>
          <a:stretch>
            <a:fillRect/>
          </a:stretch>
        </p:blipFill>
        <p:spPr>
          <a:xfrm>
            <a:off x="0" y="0"/>
            <a:ext cx="11795125" cy="6858000"/>
          </a:xfrm>
        </p:spPr>
      </p:pic>
      <p:sp>
        <p:nvSpPr>
          <p:cNvPr id="6" name="Título 5">
            <a:extLst>
              <a:ext uri="{FF2B5EF4-FFF2-40B4-BE49-F238E27FC236}">
                <a16:creationId xmlns:a16="http://schemas.microsoft.com/office/drawing/2014/main" id="{44BA37C2-7320-4697-BE1E-BE76629F4411}"/>
              </a:ext>
            </a:extLst>
          </p:cNvPr>
          <p:cNvSpPr>
            <a:spLocks noGrp="1"/>
          </p:cNvSpPr>
          <p:nvPr>
            <p:ph type="ctrTitle"/>
          </p:nvPr>
        </p:nvSpPr>
        <p:spPr/>
        <p:txBody>
          <a:bodyPr/>
          <a:lstStyle/>
          <a:p>
            <a:pPr algn="ctr"/>
            <a:r>
              <a:rPr lang="es-MX" dirty="0"/>
              <a:t>Metodología Gane &amp; </a:t>
            </a:r>
            <a:r>
              <a:rPr lang="es-MX" dirty="0" err="1"/>
              <a:t>Sarson</a:t>
            </a:r>
            <a:endParaRPr lang="es-MX" dirty="0"/>
          </a:p>
        </p:txBody>
      </p:sp>
      <p:sp>
        <p:nvSpPr>
          <p:cNvPr id="5" name="Marcador de número de diapositiva 4">
            <a:extLst>
              <a:ext uri="{FF2B5EF4-FFF2-40B4-BE49-F238E27FC236}">
                <a16:creationId xmlns:a16="http://schemas.microsoft.com/office/drawing/2014/main" id="{86184A06-571F-4AB2-AA06-EAD94E8E98EC}"/>
              </a:ext>
            </a:extLst>
          </p:cNvPr>
          <p:cNvSpPr>
            <a:spLocks noGrp="1"/>
          </p:cNvSpPr>
          <p:nvPr>
            <p:ph type="sldNum" sz="quarter" idx="12"/>
          </p:nvPr>
        </p:nvSpPr>
        <p:spPr/>
        <p:txBody>
          <a:bodyPr/>
          <a:lstStyle/>
          <a:p>
            <a:pPr rtl="0"/>
            <a:fld id="{19B51A1E-902D-48AF-9020-955120F399B6}" type="slidenum">
              <a:rPr lang="es-ES" noProof="0" smtClean="0"/>
              <a:pPr rtl="0"/>
              <a:t>22</a:t>
            </a:fld>
            <a:endParaRPr lang="es-ES" noProof="0"/>
          </a:p>
        </p:txBody>
      </p:sp>
      <p:sp>
        <p:nvSpPr>
          <p:cNvPr id="9" name="CuadroTexto 8">
            <a:extLst>
              <a:ext uri="{FF2B5EF4-FFF2-40B4-BE49-F238E27FC236}">
                <a16:creationId xmlns:a16="http://schemas.microsoft.com/office/drawing/2014/main" id="{84D0EF07-3515-4856-9E45-70D695AB056B}"/>
              </a:ext>
            </a:extLst>
          </p:cNvPr>
          <p:cNvSpPr txBox="1"/>
          <p:nvPr/>
        </p:nvSpPr>
        <p:spPr>
          <a:xfrm>
            <a:off x="4028286" y="3800256"/>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Tree>
    <p:extLst>
      <p:ext uri="{BB962C8B-B14F-4D97-AF65-F5344CB8AC3E}">
        <p14:creationId xmlns:p14="http://schemas.microsoft.com/office/powerpoint/2010/main" val="1693205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de Contexto</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23</a:t>
            </a:fld>
            <a:endParaRPr lang="es-ES" noProof="0"/>
          </a:p>
        </p:txBody>
      </p:sp>
      <p:pic>
        <p:nvPicPr>
          <p:cNvPr id="2" name="Imagen 1">
            <a:extLst>
              <a:ext uri="{FF2B5EF4-FFF2-40B4-BE49-F238E27FC236}">
                <a16:creationId xmlns:a16="http://schemas.microsoft.com/office/drawing/2014/main" id="{20B3177C-838A-40E0-94D7-4E700E682988}"/>
              </a:ext>
            </a:extLst>
          </p:cNvPr>
          <p:cNvPicPr>
            <a:picLocks noChangeAspect="1"/>
          </p:cNvPicPr>
          <p:nvPr/>
        </p:nvPicPr>
        <p:blipFill>
          <a:blip r:embed="rId3"/>
          <a:stretch>
            <a:fillRect/>
          </a:stretch>
        </p:blipFill>
        <p:spPr>
          <a:xfrm>
            <a:off x="849396" y="147863"/>
            <a:ext cx="6942054" cy="6562273"/>
          </a:xfrm>
          <a:prstGeom prst="rect">
            <a:avLst/>
          </a:prstGeom>
        </p:spPr>
      </p:pic>
    </p:spTree>
    <p:extLst>
      <p:ext uri="{BB962C8B-B14F-4D97-AF65-F5344CB8AC3E}">
        <p14:creationId xmlns:p14="http://schemas.microsoft.com/office/powerpoint/2010/main" val="370331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858250" y="0"/>
            <a:ext cx="3159072" cy="2279253"/>
          </a:xfrm>
        </p:spPr>
        <p:txBody>
          <a:bodyPr/>
          <a:lstStyle/>
          <a:p>
            <a:pPr algn="ctr"/>
            <a:r>
              <a:rPr lang="es-MX" sz="4800" dirty="0"/>
              <a:t>G &amp; S</a:t>
            </a:r>
            <a:br>
              <a:rPr lang="es-MX" sz="4800" dirty="0"/>
            </a:br>
            <a:br>
              <a:rPr lang="es-MX" sz="4800" dirty="0"/>
            </a:br>
            <a:r>
              <a:rPr lang="es-MX" sz="4800" dirty="0"/>
              <a:t>Diagrama Cero Lógico</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24</a:t>
            </a:fld>
            <a:endParaRPr lang="es-ES" noProof="0"/>
          </a:p>
        </p:txBody>
      </p:sp>
      <p:pic>
        <p:nvPicPr>
          <p:cNvPr id="2" name="Imagen 1">
            <a:extLst>
              <a:ext uri="{FF2B5EF4-FFF2-40B4-BE49-F238E27FC236}">
                <a16:creationId xmlns:a16="http://schemas.microsoft.com/office/drawing/2014/main" id="{BE5695F7-D807-4B15-969C-403F37DC3C3F}"/>
              </a:ext>
            </a:extLst>
          </p:cNvPr>
          <p:cNvPicPr>
            <a:picLocks noChangeAspect="1"/>
          </p:cNvPicPr>
          <p:nvPr/>
        </p:nvPicPr>
        <p:blipFill>
          <a:blip r:embed="rId3"/>
          <a:stretch>
            <a:fillRect/>
          </a:stretch>
        </p:blipFill>
        <p:spPr>
          <a:xfrm>
            <a:off x="174678" y="1364267"/>
            <a:ext cx="8626588" cy="5075360"/>
          </a:xfrm>
          <a:prstGeom prst="rect">
            <a:avLst/>
          </a:prstGeom>
        </p:spPr>
      </p:pic>
    </p:spTree>
    <p:extLst>
      <p:ext uri="{BB962C8B-B14F-4D97-AF65-F5344CB8AC3E}">
        <p14:creationId xmlns:p14="http://schemas.microsoft.com/office/powerpoint/2010/main" val="1962549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Hijo Lógico 1</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25</a:t>
            </a:fld>
            <a:endParaRPr lang="es-ES" noProof="0"/>
          </a:p>
        </p:txBody>
      </p:sp>
      <p:pic>
        <p:nvPicPr>
          <p:cNvPr id="2" name="Imagen 1">
            <a:extLst>
              <a:ext uri="{FF2B5EF4-FFF2-40B4-BE49-F238E27FC236}">
                <a16:creationId xmlns:a16="http://schemas.microsoft.com/office/drawing/2014/main" id="{46214C9F-DEB5-4464-877F-AF9CBD751D8A}"/>
              </a:ext>
            </a:extLst>
          </p:cNvPr>
          <p:cNvPicPr>
            <a:picLocks noChangeAspect="1"/>
          </p:cNvPicPr>
          <p:nvPr/>
        </p:nvPicPr>
        <p:blipFill rotWithShape="1">
          <a:blip r:embed="rId3"/>
          <a:srcRect b="53329"/>
          <a:stretch/>
        </p:blipFill>
        <p:spPr>
          <a:xfrm>
            <a:off x="174678" y="2628900"/>
            <a:ext cx="11388672" cy="3348867"/>
          </a:xfrm>
          <a:prstGeom prst="rect">
            <a:avLst/>
          </a:prstGeom>
        </p:spPr>
      </p:pic>
    </p:spTree>
    <p:extLst>
      <p:ext uri="{BB962C8B-B14F-4D97-AF65-F5344CB8AC3E}">
        <p14:creationId xmlns:p14="http://schemas.microsoft.com/office/powerpoint/2010/main" val="313085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Hijo Lógico 2</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26</a:t>
            </a:fld>
            <a:endParaRPr lang="es-ES" noProof="0"/>
          </a:p>
        </p:txBody>
      </p:sp>
      <p:pic>
        <p:nvPicPr>
          <p:cNvPr id="6" name="Imagen 5">
            <a:extLst>
              <a:ext uri="{FF2B5EF4-FFF2-40B4-BE49-F238E27FC236}">
                <a16:creationId xmlns:a16="http://schemas.microsoft.com/office/drawing/2014/main" id="{E389C20B-1C64-456C-BED6-75B63914EBB0}"/>
              </a:ext>
            </a:extLst>
          </p:cNvPr>
          <p:cNvPicPr>
            <a:picLocks noChangeAspect="1"/>
          </p:cNvPicPr>
          <p:nvPr/>
        </p:nvPicPr>
        <p:blipFill rotWithShape="1">
          <a:blip r:embed="rId3"/>
          <a:srcRect t="53329"/>
          <a:stretch/>
        </p:blipFill>
        <p:spPr>
          <a:xfrm>
            <a:off x="690567" y="2697626"/>
            <a:ext cx="10596558" cy="3115944"/>
          </a:xfrm>
          <a:prstGeom prst="rect">
            <a:avLst/>
          </a:prstGeom>
        </p:spPr>
      </p:pic>
    </p:spTree>
    <p:extLst>
      <p:ext uri="{BB962C8B-B14F-4D97-AF65-F5344CB8AC3E}">
        <p14:creationId xmlns:p14="http://schemas.microsoft.com/office/powerpoint/2010/main" val="3540992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Hijo Lógico 3</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27</a:t>
            </a:fld>
            <a:endParaRPr lang="es-ES" noProof="0"/>
          </a:p>
        </p:txBody>
      </p:sp>
      <p:pic>
        <p:nvPicPr>
          <p:cNvPr id="2" name="Imagen 1">
            <a:extLst>
              <a:ext uri="{FF2B5EF4-FFF2-40B4-BE49-F238E27FC236}">
                <a16:creationId xmlns:a16="http://schemas.microsoft.com/office/drawing/2014/main" id="{4EFD418E-9EC6-4BF9-8C5A-04436B7B083C}"/>
              </a:ext>
            </a:extLst>
          </p:cNvPr>
          <p:cNvPicPr>
            <a:picLocks noChangeAspect="1"/>
          </p:cNvPicPr>
          <p:nvPr/>
        </p:nvPicPr>
        <p:blipFill rotWithShape="1">
          <a:blip r:embed="rId3"/>
          <a:srcRect b="53094"/>
          <a:stretch/>
        </p:blipFill>
        <p:spPr>
          <a:xfrm>
            <a:off x="219815" y="2491540"/>
            <a:ext cx="11629629" cy="3366335"/>
          </a:xfrm>
          <a:prstGeom prst="rect">
            <a:avLst/>
          </a:prstGeom>
        </p:spPr>
      </p:pic>
    </p:spTree>
    <p:extLst>
      <p:ext uri="{BB962C8B-B14F-4D97-AF65-F5344CB8AC3E}">
        <p14:creationId xmlns:p14="http://schemas.microsoft.com/office/powerpoint/2010/main" val="4004792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Hijo Lógico 4</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28</a:t>
            </a:fld>
            <a:endParaRPr lang="es-ES" noProof="0"/>
          </a:p>
        </p:txBody>
      </p:sp>
      <p:pic>
        <p:nvPicPr>
          <p:cNvPr id="6" name="Imagen 5">
            <a:extLst>
              <a:ext uri="{FF2B5EF4-FFF2-40B4-BE49-F238E27FC236}">
                <a16:creationId xmlns:a16="http://schemas.microsoft.com/office/drawing/2014/main" id="{D0524F64-59DE-4A98-BE26-BA8555ADBAAB}"/>
              </a:ext>
            </a:extLst>
          </p:cNvPr>
          <p:cNvPicPr>
            <a:picLocks noChangeAspect="1"/>
          </p:cNvPicPr>
          <p:nvPr/>
        </p:nvPicPr>
        <p:blipFill rotWithShape="1">
          <a:blip r:embed="rId3"/>
          <a:srcRect t="54863"/>
          <a:stretch/>
        </p:blipFill>
        <p:spPr>
          <a:xfrm>
            <a:off x="228044" y="2828925"/>
            <a:ext cx="11499612" cy="3203132"/>
          </a:xfrm>
          <a:prstGeom prst="rect">
            <a:avLst/>
          </a:prstGeom>
        </p:spPr>
      </p:pic>
    </p:spTree>
    <p:extLst>
      <p:ext uri="{BB962C8B-B14F-4D97-AF65-F5344CB8AC3E}">
        <p14:creationId xmlns:p14="http://schemas.microsoft.com/office/powerpoint/2010/main" val="867013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Hijo Lógico 5</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29</a:t>
            </a:fld>
            <a:endParaRPr lang="es-ES" noProof="0"/>
          </a:p>
        </p:txBody>
      </p:sp>
      <p:pic>
        <p:nvPicPr>
          <p:cNvPr id="2" name="Imagen 1">
            <a:extLst>
              <a:ext uri="{FF2B5EF4-FFF2-40B4-BE49-F238E27FC236}">
                <a16:creationId xmlns:a16="http://schemas.microsoft.com/office/drawing/2014/main" id="{38402E71-32E1-4036-977D-031D677B87F7}"/>
              </a:ext>
            </a:extLst>
          </p:cNvPr>
          <p:cNvPicPr>
            <a:picLocks noChangeAspect="1"/>
          </p:cNvPicPr>
          <p:nvPr/>
        </p:nvPicPr>
        <p:blipFill>
          <a:blip r:embed="rId3"/>
          <a:stretch>
            <a:fillRect/>
          </a:stretch>
        </p:blipFill>
        <p:spPr>
          <a:xfrm>
            <a:off x="349356" y="1736648"/>
            <a:ext cx="8313381" cy="4740689"/>
          </a:xfrm>
          <a:prstGeom prst="rect">
            <a:avLst/>
          </a:prstGeom>
        </p:spPr>
      </p:pic>
    </p:spTree>
    <p:extLst>
      <p:ext uri="{BB962C8B-B14F-4D97-AF65-F5344CB8AC3E}">
        <p14:creationId xmlns:p14="http://schemas.microsoft.com/office/powerpoint/2010/main" val="300933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121715"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Justificación</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3</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
        <p:nvSpPr>
          <p:cNvPr id="7" name="CuadroTexto 6">
            <a:extLst>
              <a:ext uri="{FF2B5EF4-FFF2-40B4-BE49-F238E27FC236}">
                <a16:creationId xmlns:a16="http://schemas.microsoft.com/office/drawing/2014/main" id="{63977690-243E-4EE8-8832-7493A1FF6A96}"/>
              </a:ext>
            </a:extLst>
          </p:cNvPr>
          <p:cNvSpPr txBox="1"/>
          <p:nvPr/>
        </p:nvSpPr>
        <p:spPr>
          <a:xfrm>
            <a:off x="420815" y="653428"/>
            <a:ext cx="6345788" cy="430887"/>
          </a:xfrm>
          <a:prstGeom prst="rect">
            <a:avLst/>
          </a:prstGeom>
          <a:solidFill>
            <a:schemeClr val="tx2">
              <a:lumMod val="75000"/>
            </a:schemeClr>
          </a:solidFill>
          <a:ln w="28575">
            <a:solidFill>
              <a:schemeClr val="tx1"/>
            </a:solidFill>
          </a:ln>
        </p:spPr>
        <p:txBody>
          <a:bodyPr wrap="square" rtlCol="0">
            <a:spAutoFit/>
          </a:bodyPr>
          <a:lstStyle/>
          <a:p>
            <a:pPr algn="just"/>
            <a:r>
              <a:rPr lang="es-ES" sz="2200" u="sng" dirty="0">
                <a:solidFill>
                  <a:schemeClr val="bg1"/>
                </a:solidFill>
              </a:rPr>
              <a:t>Shopping </a:t>
            </a:r>
            <a:r>
              <a:rPr lang="es-ES" sz="2200" u="sng" dirty="0">
                <a:solidFill>
                  <a:srgbClr val="FF0000"/>
                </a:solidFill>
              </a:rPr>
              <a:t>Spot</a:t>
            </a:r>
            <a:r>
              <a:rPr lang="es-ES" sz="2200" u="sng" dirty="0">
                <a:solidFill>
                  <a:schemeClr val="bg1"/>
                </a:solidFill>
              </a:rPr>
              <a:t> </a:t>
            </a:r>
            <a:endParaRPr lang="es-MX" dirty="0"/>
          </a:p>
        </p:txBody>
      </p:sp>
    </p:spTree>
    <p:extLst>
      <p:ext uri="{BB962C8B-B14F-4D97-AF65-F5344CB8AC3E}">
        <p14:creationId xmlns:p14="http://schemas.microsoft.com/office/powerpoint/2010/main" val="2381374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Cero Físico</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30</a:t>
            </a:fld>
            <a:endParaRPr lang="es-ES" noProof="0"/>
          </a:p>
        </p:txBody>
      </p:sp>
      <p:pic>
        <p:nvPicPr>
          <p:cNvPr id="2" name="Imagen 1">
            <a:extLst>
              <a:ext uri="{FF2B5EF4-FFF2-40B4-BE49-F238E27FC236}">
                <a16:creationId xmlns:a16="http://schemas.microsoft.com/office/drawing/2014/main" id="{F66922F0-EF0B-4DDD-A620-689F35E0FB18}"/>
              </a:ext>
            </a:extLst>
          </p:cNvPr>
          <p:cNvPicPr>
            <a:picLocks noChangeAspect="1"/>
          </p:cNvPicPr>
          <p:nvPr/>
        </p:nvPicPr>
        <p:blipFill>
          <a:blip r:embed="rId3"/>
          <a:stretch>
            <a:fillRect/>
          </a:stretch>
        </p:blipFill>
        <p:spPr>
          <a:xfrm>
            <a:off x="102990" y="1139626"/>
            <a:ext cx="8559747" cy="5486589"/>
          </a:xfrm>
          <a:prstGeom prst="rect">
            <a:avLst/>
          </a:prstGeom>
        </p:spPr>
      </p:pic>
    </p:spTree>
    <p:extLst>
      <p:ext uri="{BB962C8B-B14F-4D97-AF65-F5344CB8AC3E}">
        <p14:creationId xmlns:p14="http://schemas.microsoft.com/office/powerpoint/2010/main" val="3628591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Hijo Físico 1</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31</a:t>
            </a:fld>
            <a:endParaRPr lang="es-ES" noProof="0"/>
          </a:p>
        </p:txBody>
      </p:sp>
      <p:pic>
        <p:nvPicPr>
          <p:cNvPr id="2" name="Imagen 1">
            <a:extLst>
              <a:ext uri="{FF2B5EF4-FFF2-40B4-BE49-F238E27FC236}">
                <a16:creationId xmlns:a16="http://schemas.microsoft.com/office/drawing/2014/main" id="{E5A7BF8D-7816-4BA5-B0C2-86C2A2B015A8}"/>
              </a:ext>
            </a:extLst>
          </p:cNvPr>
          <p:cNvPicPr>
            <a:picLocks noChangeAspect="1"/>
          </p:cNvPicPr>
          <p:nvPr/>
        </p:nvPicPr>
        <p:blipFill rotWithShape="1">
          <a:blip r:embed="rId3"/>
          <a:srcRect b="58433"/>
          <a:stretch/>
        </p:blipFill>
        <p:spPr>
          <a:xfrm>
            <a:off x="174677" y="2607110"/>
            <a:ext cx="11341047" cy="3096760"/>
          </a:xfrm>
          <a:prstGeom prst="rect">
            <a:avLst/>
          </a:prstGeom>
        </p:spPr>
      </p:pic>
    </p:spTree>
    <p:extLst>
      <p:ext uri="{BB962C8B-B14F-4D97-AF65-F5344CB8AC3E}">
        <p14:creationId xmlns:p14="http://schemas.microsoft.com/office/powerpoint/2010/main" val="1248900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Hijo Físico 2</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32</a:t>
            </a:fld>
            <a:endParaRPr lang="es-ES" noProof="0"/>
          </a:p>
        </p:txBody>
      </p:sp>
      <p:pic>
        <p:nvPicPr>
          <p:cNvPr id="6" name="Imagen 5">
            <a:extLst>
              <a:ext uri="{FF2B5EF4-FFF2-40B4-BE49-F238E27FC236}">
                <a16:creationId xmlns:a16="http://schemas.microsoft.com/office/drawing/2014/main" id="{E898BD73-9A0E-4634-A2A9-39723989588E}"/>
              </a:ext>
            </a:extLst>
          </p:cNvPr>
          <p:cNvPicPr>
            <a:picLocks noChangeAspect="1"/>
          </p:cNvPicPr>
          <p:nvPr/>
        </p:nvPicPr>
        <p:blipFill rotWithShape="1">
          <a:blip r:embed="rId3"/>
          <a:srcRect t="46806"/>
          <a:stretch/>
        </p:blipFill>
        <p:spPr>
          <a:xfrm>
            <a:off x="357813" y="2611594"/>
            <a:ext cx="11062662" cy="3865743"/>
          </a:xfrm>
          <a:prstGeom prst="rect">
            <a:avLst/>
          </a:prstGeom>
        </p:spPr>
      </p:pic>
    </p:spTree>
    <p:extLst>
      <p:ext uri="{BB962C8B-B14F-4D97-AF65-F5344CB8AC3E}">
        <p14:creationId xmlns:p14="http://schemas.microsoft.com/office/powerpoint/2010/main" val="1259858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Hijo Físico 3</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33</a:t>
            </a:fld>
            <a:endParaRPr lang="es-ES" noProof="0"/>
          </a:p>
        </p:txBody>
      </p:sp>
      <p:pic>
        <p:nvPicPr>
          <p:cNvPr id="2" name="Imagen 1">
            <a:extLst>
              <a:ext uri="{FF2B5EF4-FFF2-40B4-BE49-F238E27FC236}">
                <a16:creationId xmlns:a16="http://schemas.microsoft.com/office/drawing/2014/main" id="{CF1218B9-4588-46B3-958E-805BEE4B2B69}"/>
              </a:ext>
            </a:extLst>
          </p:cNvPr>
          <p:cNvPicPr>
            <a:picLocks noChangeAspect="1"/>
          </p:cNvPicPr>
          <p:nvPr/>
        </p:nvPicPr>
        <p:blipFill rotWithShape="1">
          <a:blip r:embed="rId3"/>
          <a:srcRect b="54513"/>
          <a:stretch/>
        </p:blipFill>
        <p:spPr>
          <a:xfrm>
            <a:off x="174678" y="2534132"/>
            <a:ext cx="11388672" cy="3363809"/>
          </a:xfrm>
          <a:prstGeom prst="rect">
            <a:avLst/>
          </a:prstGeom>
        </p:spPr>
      </p:pic>
    </p:spTree>
    <p:extLst>
      <p:ext uri="{BB962C8B-B14F-4D97-AF65-F5344CB8AC3E}">
        <p14:creationId xmlns:p14="http://schemas.microsoft.com/office/powerpoint/2010/main" val="2282033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Hijo Físico 4</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34</a:t>
            </a:fld>
            <a:endParaRPr lang="es-ES" noProof="0"/>
          </a:p>
        </p:txBody>
      </p:sp>
      <p:pic>
        <p:nvPicPr>
          <p:cNvPr id="6" name="Imagen 5">
            <a:extLst>
              <a:ext uri="{FF2B5EF4-FFF2-40B4-BE49-F238E27FC236}">
                <a16:creationId xmlns:a16="http://schemas.microsoft.com/office/drawing/2014/main" id="{46FF43FC-B587-4C74-86F9-68D8C6BFDE1F}"/>
              </a:ext>
            </a:extLst>
          </p:cNvPr>
          <p:cNvPicPr>
            <a:picLocks noChangeAspect="1"/>
          </p:cNvPicPr>
          <p:nvPr/>
        </p:nvPicPr>
        <p:blipFill rotWithShape="1">
          <a:blip r:embed="rId3"/>
          <a:srcRect t="53048"/>
          <a:stretch/>
        </p:blipFill>
        <p:spPr>
          <a:xfrm>
            <a:off x="197776" y="2600325"/>
            <a:ext cx="11529880" cy="3515221"/>
          </a:xfrm>
          <a:prstGeom prst="rect">
            <a:avLst/>
          </a:prstGeom>
        </p:spPr>
      </p:pic>
    </p:spTree>
    <p:extLst>
      <p:ext uri="{BB962C8B-B14F-4D97-AF65-F5344CB8AC3E}">
        <p14:creationId xmlns:p14="http://schemas.microsoft.com/office/powerpoint/2010/main" val="1916296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8662737" y="0"/>
            <a:ext cx="3354585" cy="2279253"/>
          </a:xfrm>
        </p:spPr>
        <p:txBody>
          <a:bodyPr/>
          <a:lstStyle/>
          <a:p>
            <a:pPr algn="ctr"/>
            <a:r>
              <a:rPr lang="es-MX" sz="4800" dirty="0"/>
              <a:t>G &amp; S</a:t>
            </a:r>
            <a:br>
              <a:rPr lang="es-MX" sz="4800" dirty="0"/>
            </a:br>
            <a:br>
              <a:rPr lang="es-MX" sz="4800" dirty="0"/>
            </a:br>
            <a:r>
              <a:rPr lang="es-MX" sz="4800" dirty="0"/>
              <a:t>Diagrama Hijo Físico 5</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35</a:t>
            </a:fld>
            <a:endParaRPr lang="es-ES" noProof="0"/>
          </a:p>
        </p:txBody>
      </p:sp>
      <p:pic>
        <p:nvPicPr>
          <p:cNvPr id="2" name="Imagen 1">
            <a:extLst>
              <a:ext uri="{FF2B5EF4-FFF2-40B4-BE49-F238E27FC236}">
                <a16:creationId xmlns:a16="http://schemas.microsoft.com/office/drawing/2014/main" id="{5F01A5C8-E786-4DA5-B7AA-B665D30426A0}"/>
              </a:ext>
            </a:extLst>
          </p:cNvPr>
          <p:cNvPicPr>
            <a:picLocks noChangeAspect="1"/>
          </p:cNvPicPr>
          <p:nvPr/>
        </p:nvPicPr>
        <p:blipFill>
          <a:blip r:embed="rId3"/>
          <a:stretch>
            <a:fillRect/>
          </a:stretch>
        </p:blipFill>
        <p:spPr>
          <a:xfrm>
            <a:off x="177369" y="2095500"/>
            <a:ext cx="8485368" cy="4581931"/>
          </a:xfrm>
          <a:prstGeom prst="rect">
            <a:avLst/>
          </a:prstGeom>
        </p:spPr>
      </p:pic>
    </p:spTree>
    <p:extLst>
      <p:ext uri="{BB962C8B-B14F-4D97-AF65-F5344CB8AC3E}">
        <p14:creationId xmlns:p14="http://schemas.microsoft.com/office/powerpoint/2010/main" val="2611595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ción de imagen 10" descr="Imagen que contiene pared, interior, mesa, suelo&#10;&#10;Descripción generada automáticamente">
            <a:extLst>
              <a:ext uri="{FF2B5EF4-FFF2-40B4-BE49-F238E27FC236}">
                <a16:creationId xmlns:a16="http://schemas.microsoft.com/office/drawing/2014/main" id="{37E82543-B1D3-4369-8BE7-4E2A68D4095D}"/>
              </a:ext>
            </a:extLst>
          </p:cNvPr>
          <p:cNvPicPr>
            <a:picLocks noGrp="1" noChangeAspect="1"/>
          </p:cNvPicPr>
          <p:nvPr>
            <p:ph type="pic" sz="quarter" idx="13"/>
          </p:nvPr>
        </p:nvPicPr>
        <p:blipFill>
          <a:blip r:embed="rId2"/>
          <a:srcRect t="20929" b="20929"/>
          <a:stretch>
            <a:fillRect/>
          </a:stretch>
        </p:blipFill>
        <p:spPr>
          <a:xfrm>
            <a:off x="0" y="0"/>
            <a:ext cx="11795125" cy="6858000"/>
          </a:xfrm>
        </p:spPr>
      </p:pic>
      <p:sp>
        <p:nvSpPr>
          <p:cNvPr id="6" name="Título 5">
            <a:extLst>
              <a:ext uri="{FF2B5EF4-FFF2-40B4-BE49-F238E27FC236}">
                <a16:creationId xmlns:a16="http://schemas.microsoft.com/office/drawing/2014/main" id="{44BA37C2-7320-4697-BE1E-BE76629F4411}"/>
              </a:ext>
            </a:extLst>
          </p:cNvPr>
          <p:cNvSpPr>
            <a:spLocks noGrp="1"/>
          </p:cNvSpPr>
          <p:nvPr>
            <p:ph type="ctrTitle"/>
          </p:nvPr>
        </p:nvSpPr>
        <p:spPr/>
        <p:txBody>
          <a:bodyPr/>
          <a:lstStyle/>
          <a:p>
            <a:pPr algn="ctr"/>
            <a:r>
              <a:rPr lang="es-MX" dirty="0"/>
              <a:t>Diagramas</a:t>
            </a:r>
            <a:br>
              <a:rPr lang="es-MX" dirty="0"/>
            </a:br>
            <a:r>
              <a:rPr lang="es-MX" dirty="0"/>
              <a:t>UML</a:t>
            </a:r>
          </a:p>
        </p:txBody>
      </p:sp>
      <p:sp>
        <p:nvSpPr>
          <p:cNvPr id="5" name="Marcador de número de diapositiva 4">
            <a:extLst>
              <a:ext uri="{FF2B5EF4-FFF2-40B4-BE49-F238E27FC236}">
                <a16:creationId xmlns:a16="http://schemas.microsoft.com/office/drawing/2014/main" id="{86184A06-571F-4AB2-AA06-EAD94E8E98EC}"/>
              </a:ext>
            </a:extLst>
          </p:cNvPr>
          <p:cNvSpPr>
            <a:spLocks noGrp="1"/>
          </p:cNvSpPr>
          <p:nvPr>
            <p:ph type="sldNum" sz="quarter" idx="12"/>
          </p:nvPr>
        </p:nvSpPr>
        <p:spPr/>
        <p:txBody>
          <a:bodyPr/>
          <a:lstStyle/>
          <a:p>
            <a:pPr rtl="0"/>
            <a:fld id="{19B51A1E-902D-48AF-9020-955120F399B6}" type="slidenum">
              <a:rPr lang="es-ES" noProof="0" smtClean="0"/>
              <a:pPr rtl="0"/>
              <a:t>36</a:t>
            </a:fld>
            <a:endParaRPr lang="es-ES" noProof="0"/>
          </a:p>
        </p:txBody>
      </p:sp>
      <p:sp>
        <p:nvSpPr>
          <p:cNvPr id="9" name="CuadroTexto 8">
            <a:extLst>
              <a:ext uri="{FF2B5EF4-FFF2-40B4-BE49-F238E27FC236}">
                <a16:creationId xmlns:a16="http://schemas.microsoft.com/office/drawing/2014/main" id="{84D0EF07-3515-4856-9E45-70D695AB056B}"/>
              </a:ext>
            </a:extLst>
          </p:cNvPr>
          <p:cNvSpPr txBox="1"/>
          <p:nvPr/>
        </p:nvSpPr>
        <p:spPr>
          <a:xfrm>
            <a:off x="4028286" y="3800256"/>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Tree>
    <p:extLst>
      <p:ext uri="{BB962C8B-B14F-4D97-AF65-F5344CB8AC3E}">
        <p14:creationId xmlns:p14="http://schemas.microsoft.com/office/powerpoint/2010/main" val="697407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Empaquetado</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37</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Tree>
    <p:extLst>
      <p:ext uri="{BB962C8B-B14F-4D97-AF65-F5344CB8AC3E}">
        <p14:creationId xmlns:p14="http://schemas.microsoft.com/office/powerpoint/2010/main" val="1080501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Modelo de Negocios</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38</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Tree>
    <p:extLst>
      <p:ext uri="{BB962C8B-B14F-4D97-AF65-F5344CB8AC3E}">
        <p14:creationId xmlns:p14="http://schemas.microsoft.com/office/powerpoint/2010/main" val="3839704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Estimación de</a:t>
            </a:r>
            <a:br>
              <a:rPr lang="es-MX" sz="4800" dirty="0"/>
            </a:br>
            <a:r>
              <a:rPr lang="es-MX" sz="4800" dirty="0"/>
              <a:t>Desarrollo</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39</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Tree>
    <p:extLst>
      <p:ext uri="{BB962C8B-B14F-4D97-AF65-F5344CB8AC3E}">
        <p14:creationId xmlns:p14="http://schemas.microsoft.com/office/powerpoint/2010/main" val="85663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Narrativa</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4</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
        <p:nvSpPr>
          <p:cNvPr id="4" name="CuadroTexto 3">
            <a:extLst>
              <a:ext uri="{FF2B5EF4-FFF2-40B4-BE49-F238E27FC236}">
                <a16:creationId xmlns:a16="http://schemas.microsoft.com/office/drawing/2014/main" id="{500A6B49-EB3A-4E71-8172-3531C9220C55}"/>
              </a:ext>
            </a:extLst>
          </p:cNvPr>
          <p:cNvSpPr txBox="1"/>
          <p:nvPr/>
        </p:nvSpPr>
        <p:spPr>
          <a:xfrm>
            <a:off x="420815" y="653428"/>
            <a:ext cx="6345788" cy="5786199"/>
          </a:xfrm>
          <a:prstGeom prst="rect">
            <a:avLst/>
          </a:prstGeom>
          <a:solidFill>
            <a:schemeClr val="tx2">
              <a:lumMod val="75000"/>
            </a:schemeClr>
          </a:solidFill>
          <a:ln w="28575">
            <a:solidFill>
              <a:schemeClr val="tx1"/>
            </a:solidFill>
          </a:ln>
        </p:spPr>
        <p:txBody>
          <a:bodyPr wrap="square" rtlCol="0">
            <a:spAutoFit/>
          </a:bodyPr>
          <a:lstStyle/>
          <a:p>
            <a:pPr algn="just"/>
            <a:r>
              <a:rPr lang="es-ES" sz="2200" u="sng" dirty="0">
                <a:solidFill>
                  <a:schemeClr val="bg1"/>
                </a:solidFill>
              </a:rPr>
              <a:t>Shopping </a:t>
            </a:r>
            <a:r>
              <a:rPr lang="es-ES" sz="2200" u="sng" dirty="0">
                <a:solidFill>
                  <a:srgbClr val="FF0000"/>
                </a:solidFill>
              </a:rPr>
              <a:t>Spot</a:t>
            </a:r>
            <a:r>
              <a:rPr lang="es-ES" sz="2200" u="sng" dirty="0">
                <a:solidFill>
                  <a:schemeClr val="bg1"/>
                </a:solidFill>
              </a:rPr>
              <a:t> </a:t>
            </a:r>
            <a:r>
              <a:rPr lang="es-ES" sz="2200" dirty="0">
                <a:solidFill>
                  <a:schemeClr val="bg1"/>
                </a:solidFill>
              </a:rPr>
              <a:t>es un producto enfocado a la asistencia de compras de diferentes productos alimenticios no refrigerados que se encuentran en el hogar. Con este producto se piensa resolver los diferentes problemas al momento de comprar productos en el supermercado, tales como comprar productos que ya se tienen en el hogar, olvidar comprar productos faltantes y olvidar comprar productos nuevos para reemplazar los ya caducados. El producto es de fácil montaje y configuración, diseñado apropiadamente para los diferentes espacios que puede tener una cocina, alacena o bodega de alimentos.</a:t>
            </a:r>
          </a:p>
          <a:p>
            <a:pPr algn="just"/>
            <a:endParaRPr lang="es-ES" sz="2200" dirty="0">
              <a:solidFill>
                <a:schemeClr val="bg1"/>
              </a:solidFill>
            </a:endParaRPr>
          </a:p>
          <a:p>
            <a:pPr algn="just"/>
            <a:r>
              <a:rPr lang="es-ES" sz="2200" dirty="0">
                <a:solidFill>
                  <a:schemeClr val="bg1"/>
                </a:solidFill>
              </a:rPr>
              <a:t>El producto avisa al usuario los productos que necesita y no necesita comprar por medio de notificaciones y una interfaz simple e intuitiva.</a:t>
            </a:r>
          </a:p>
          <a:p>
            <a:pPr algn="just"/>
            <a:endParaRPr lang="es-MX" dirty="0"/>
          </a:p>
        </p:txBody>
      </p:sp>
    </p:spTree>
    <p:extLst>
      <p:ext uri="{BB962C8B-B14F-4D97-AF65-F5344CB8AC3E}">
        <p14:creationId xmlns:p14="http://schemas.microsoft.com/office/powerpoint/2010/main" val="409644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426780"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Funciones</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5</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Tree>
    <p:extLst>
      <p:ext uri="{BB962C8B-B14F-4D97-AF65-F5344CB8AC3E}">
        <p14:creationId xmlns:p14="http://schemas.microsoft.com/office/powerpoint/2010/main" val="377867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a:xfrm>
            <a:off x="7500062" y="2991830"/>
            <a:ext cx="4459766" cy="3146839"/>
          </a:xfrm>
        </p:spPr>
        <p:txBody>
          <a:bodyPr/>
          <a:lstStyle/>
          <a:p>
            <a:pPr algn="ctr"/>
            <a:r>
              <a:rPr lang="es-MX" sz="4800" dirty="0"/>
              <a:t>Paradigma:</a:t>
            </a:r>
            <a:br>
              <a:rPr lang="es-MX" sz="4800" dirty="0"/>
            </a:br>
            <a:r>
              <a:rPr lang="es-MX" sz="4800" u="sng" dirty="0"/>
              <a:t>Poo</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6</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
        <p:nvSpPr>
          <p:cNvPr id="7" name="CuadroTexto 6">
            <a:extLst>
              <a:ext uri="{FF2B5EF4-FFF2-40B4-BE49-F238E27FC236}">
                <a16:creationId xmlns:a16="http://schemas.microsoft.com/office/drawing/2014/main" id="{F39C9303-4467-447D-B6F2-ABF24B5CCBC0}"/>
              </a:ext>
            </a:extLst>
          </p:cNvPr>
          <p:cNvSpPr txBox="1"/>
          <p:nvPr/>
        </p:nvSpPr>
        <p:spPr>
          <a:xfrm>
            <a:off x="447447" y="333508"/>
            <a:ext cx="11049135" cy="1938992"/>
          </a:xfrm>
          <a:prstGeom prst="rect">
            <a:avLst/>
          </a:prstGeom>
          <a:solidFill>
            <a:schemeClr val="tx2">
              <a:lumMod val="75000"/>
            </a:schemeClr>
          </a:solidFill>
          <a:ln w="28575">
            <a:solidFill>
              <a:schemeClr val="tx1"/>
            </a:solidFill>
          </a:ln>
        </p:spPr>
        <p:txBody>
          <a:bodyPr wrap="square" rtlCol="0">
            <a:spAutoFit/>
          </a:bodyPr>
          <a:lstStyle/>
          <a:p>
            <a:pPr algn="just"/>
            <a:r>
              <a:rPr lang="es-ES" sz="2400" dirty="0">
                <a:solidFill>
                  <a:schemeClr val="bg1"/>
                </a:solidFill>
              </a:rPr>
              <a:t>Es un paradigma de la programación de computadores que tiene como objetivo el desarrollo computacional basado en una colección de objetos que están interrelacionados y trabajan conjuntamente para resolver un problema. Surge dentro de los paradigmas de la programación como un enfoque diferente al momento de obtener soluciones computacionales.</a:t>
            </a:r>
            <a:endParaRPr lang="es-ES" sz="3200" dirty="0">
              <a:solidFill>
                <a:schemeClr val="bg1"/>
              </a:solidFill>
              <a:effectLst/>
            </a:endParaRPr>
          </a:p>
        </p:txBody>
      </p:sp>
      <p:pic>
        <p:nvPicPr>
          <p:cNvPr id="15362" name="Picture 2" descr="https://lh6.googleusercontent.com/eAG-dCLaAhuag01Bzjqj1z758rPwLRF60uuOms0yWQB6Ef8JyEqObe2V_nvKDeR9OGOdb74eVwQqiA_wrSN10toAIzyZkBkr_cQKAOv2vUqA08zcIRZa_8hlzkvS8ZRWNf18U-v8">
            <a:extLst>
              <a:ext uri="{FF2B5EF4-FFF2-40B4-BE49-F238E27FC236}">
                <a16:creationId xmlns:a16="http://schemas.microsoft.com/office/drawing/2014/main" id="{8000B741-543F-4006-BE35-969761ACC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60" y="2851624"/>
            <a:ext cx="6839970" cy="3388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39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417903"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Ciclo de Vida:</a:t>
            </a:r>
            <a:br>
              <a:rPr lang="es-MX" sz="4800" dirty="0"/>
            </a:br>
            <a:r>
              <a:rPr lang="es-MX" sz="4800" u="sng" dirty="0"/>
              <a:t>Prototipos</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7</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Tree>
    <p:extLst>
      <p:ext uri="{BB962C8B-B14F-4D97-AF65-F5344CB8AC3E}">
        <p14:creationId xmlns:p14="http://schemas.microsoft.com/office/powerpoint/2010/main" val="125219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Técnicas de</a:t>
            </a:r>
            <a:br>
              <a:rPr lang="es-MX" sz="4800" dirty="0"/>
            </a:br>
            <a:r>
              <a:rPr lang="es-MX" sz="4800" dirty="0"/>
              <a:t>Recolección</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8</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spTree>
    <p:extLst>
      <p:ext uri="{BB962C8B-B14F-4D97-AF65-F5344CB8AC3E}">
        <p14:creationId xmlns:p14="http://schemas.microsoft.com/office/powerpoint/2010/main" val="407178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Imagen que contiene suelo, edificio, exterior&#10;&#10;Descripción generada automáticamente">
            <a:extLst>
              <a:ext uri="{FF2B5EF4-FFF2-40B4-BE49-F238E27FC236}">
                <a16:creationId xmlns:a16="http://schemas.microsoft.com/office/drawing/2014/main" id="{B15EB890-0484-4C01-9EEB-5EE3FA36FA87}"/>
              </a:ext>
            </a:extLst>
          </p:cNvPr>
          <p:cNvPicPr>
            <a:picLocks noGrp="1" noChangeAspect="1"/>
          </p:cNvPicPr>
          <p:nvPr>
            <p:ph type="pic" sz="quarter" idx="13"/>
          </p:nvPr>
        </p:nvPicPr>
        <p:blipFill>
          <a:blip r:embed="rId2"/>
          <a:srcRect t="12939" b="12939"/>
          <a:stretch>
            <a:fillRect/>
          </a:stretch>
        </p:blipFill>
        <p:spPr>
          <a:xfrm>
            <a:off x="3329966" y="418373"/>
            <a:ext cx="8687356" cy="6439627"/>
          </a:xfrm>
        </p:spPr>
      </p:pic>
      <p:sp>
        <p:nvSpPr>
          <p:cNvPr id="3" name="Título 2">
            <a:extLst>
              <a:ext uri="{FF2B5EF4-FFF2-40B4-BE49-F238E27FC236}">
                <a16:creationId xmlns:a16="http://schemas.microsoft.com/office/drawing/2014/main" id="{46B2C4EC-CA3E-4E67-BF2A-CA8A5E50D589}"/>
              </a:ext>
            </a:extLst>
          </p:cNvPr>
          <p:cNvSpPr>
            <a:spLocks noGrp="1"/>
          </p:cNvSpPr>
          <p:nvPr>
            <p:ph type="ctrTitle"/>
          </p:nvPr>
        </p:nvSpPr>
        <p:spPr/>
        <p:txBody>
          <a:bodyPr/>
          <a:lstStyle/>
          <a:p>
            <a:pPr algn="ctr"/>
            <a:r>
              <a:rPr lang="es-MX" sz="4800" dirty="0"/>
              <a:t>Competencias</a:t>
            </a:r>
            <a:br>
              <a:rPr lang="es-MX" sz="4800" dirty="0"/>
            </a:br>
            <a:r>
              <a:rPr lang="es-MX" sz="4800" dirty="0"/>
              <a:t>en el </a:t>
            </a:r>
            <a:br>
              <a:rPr lang="es-MX" sz="4800" dirty="0"/>
            </a:br>
            <a:r>
              <a:rPr lang="es-MX" sz="4800" dirty="0"/>
              <a:t>Mercado</a:t>
            </a:r>
          </a:p>
        </p:txBody>
      </p:sp>
      <p:sp>
        <p:nvSpPr>
          <p:cNvPr id="5" name="Marcador de número de diapositiva 4">
            <a:extLst>
              <a:ext uri="{FF2B5EF4-FFF2-40B4-BE49-F238E27FC236}">
                <a16:creationId xmlns:a16="http://schemas.microsoft.com/office/drawing/2014/main" id="{35368C8E-35B2-4895-B068-B716F1C8407D}"/>
              </a:ext>
            </a:extLst>
          </p:cNvPr>
          <p:cNvSpPr>
            <a:spLocks noGrp="1"/>
          </p:cNvSpPr>
          <p:nvPr>
            <p:ph type="sldNum" sz="quarter" idx="12"/>
          </p:nvPr>
        </p:nvSpPr>
        <p:spPr/>
        <p:txBody>
          <a:bodyPr/>
          <a:lstStyle/>
          <a:p>
            <a:pPr rtl="0"/>
            <a:fld id="{19B51A1E-902D-48AF-9020-955120F399B6}" type="slidenum">
              <a:rPr lang="es-ES" noProof="0" smtClean="0"/>
              <a:pPr rtl="0"/>
              <a:t>9</a:t>
            </a:fld>
            <a:endParaRPr lang="es-ES" noProof="0"/>
          </a:p>
        </p:txBody>
      </p:sp>
      <p:sp>
        <p:nvSpPr>
          <p:cNvPr id="6" name="CuadroTexto 5">
            <a:extLst>
              <a:ext uri="{FF2B5EF4-FFF2-40B4-BE49-F238E27FC236}">
                <a16:creationId xmlns:a16="http://schemas.microsoft.com/office/drawing/2014/main" id="{7ED08106-C5FF-4CB9-9642-F14835BA7BA4}"/>
              </a:ext>
            </a:extLst>
          </p:cNvPr>
          <p:cNvSpPr txBox="1"/>
          <p:nvPr/>
        </p:nvSpPr>
        <p:spPr>
          <a:xfrm>
            <a:off x="7673644" y="4235262"/>
            <a:ext cx="4135427" cy="830997"/>
          </a:xfrm>
          <a:prstGeom prst="rect">
            <a:avLst/>
          </a:prstGeom>
          <a:noFill/>
        </p:spPr>
        <p:txBody>
          <a:bodyPr wrap="none" rtlCol="0">
            <a:spAutoFit/>
          </a:bodyPr>
          <a:lstStyle/>
          <a:p>
            <a:r>
              <a:rPr lang="es-MX" sz="4800" spc="140" dirty="0">
                <a:latin typeface="MS PGothic" panose="020B0600070205080204" pitchFamily="34" charset="-128"/>
                <a:ea typeface="MS PGothic" panose="020B0600070205080204" pitchFamily="34" charset="-128"/>
              </a:rPr>
              <a:t>Shopping </a:t>
            </a:r>
            <a:r>
              <a:rPr lang="es-MX" sz="4800" spc="140" dirty="0">
                <a:solidFill>
                  <a:srgbClr val="FF0000"/>
                </a:solidFill>
                <a:latin typeface="MS PGothic" panose="020B0600070205080204" pitchFamily="34" charset="-128"/>
                <a:ea typeface="MS PGothic" panose="020B0600070205080204" pitchFamily="34" charset="-128"/>
              </a:rPr>
              <a:t>Spot</a:t>
            </a:r>
          </a:p>
        </p:txBody>
      </p:sp>
      <p:pic>
        <p:nvPicPr>
          <p:cNvPr id="7" name="Imagen 6" descr="Imagen que contiene imágenes prediseñadas&#10;&#10;Descripción generada automáticamente">
            <a:extLst>
              <a:ext uri="{FF2B5EF4-FFF2-40B4-BE49-F238E27FC236}">
                <a16:creationId xmlns:a16="http://schemas.microsoft.com/office/drawing/2014/main" id="{3539DA92-621D-4A30-9BD5-CECB31095B9A}"/>
              </a:ext>
            </a:extLst>
          </p:cNvPr>
          <p:cNvPicPr>
            <a:picLocks noChangeAspect="1"/>
          </p:cNvPicPr>
          <p:nvPr/>
        </p:nvPicPr>
        <p:blipFill>
          <a:blip r:embed="rId3"/>
          <a:stretch>
            <a:fillRect/>
          </a:stretch>
        </p:blipFill>
        <p:spPr>
          <a:xfrm>
            <a:off x="5073145" y="252610"/>
            <a:ext cx="6492000" cy="2155547"/>
          </a:xfrm>
          <a:prstGeom prst="rect">
            <a:avLst/>
          </a:prstGeom>
        </p:spPr>
      </p:pic>
      <p:pic>
        <p:nvPicPr>
          <p:cNvPr id="9" name="Imagen 8" descr="Imagen que contiene interior, pared, refrigerador, armario&#10;&#10;Descripción generada automáticamente">
            <a:extLst>
              <a:ext uri="{FF2B5EF4-FFF2-40B4-BE49-F238E27FC236}">
                <a16:creationId xmlns:a16="http://schemas.microsoft.com/office/drawing/2014/main" id="{0166BD9A-0A0C-4C9E-B9CF-B99E48CAA8A5}"/>
              </a:ext>
            </a:extLst>
          </p:cNvPr>
          <p:cNvPicPr>
            <a:picLocks noChangeAspect="1"/>
          </p:cNvPicPr>
          <p:nvPr/>
        </p:nvPicPr>
        <p:blipFill>
          <a:blip r:embed="rId4">
            <a:alphaModFix/>
            <a:extLst>
              <a:ext uri="{BEBA8EAE-BF5A-486C-A8C5-ECC9F3942E4B}">
                <a14:imgProps xmlns:a14="http://schemas.microsoft.com/office/drawing/2010/main">
                  <a14:imgLayer r:embed="rId5">
                    <a14:imgEffect>
                      <a14:artisticCrisscrossEtching/>
                    </a14:imgEffect>
                  </a14:imgLayer>
                </a14:imgProps>
              </a:ext>
            </a:extLst>
          </a:blip>
          <a:stretch>
            <a:fillRect/>
          </a:stretch>
        </p:blipFill>
        <p:spPr>
          <a:xfrm>
            <a:off x="-104243" y="-149655"/>
            <a:ext cx="5280322" cy="3578655"/>
          </a:xfrm>
          <a:prstGeom prst="rect">
            <a:avLst/>
          </a:prstGeom>
          <a:effectLst>
            <a:softEdge rad="127000"/>
          </a:effectLst>
        </p:spPr>
      </p:pic>
      <p:sp>
        <p:nvSpPr>
          <p:cNvPr id="10" name="CuadroTexto 9">
            <a:extLst>
              <a:ext uri="{FF2B5EF4-FFF2-40B4-BE49-F238E27FC236}">
                <a16:creationId xmlns:a16="http://schemas.microsoft.com/office/drawing/2014/main" id="{67126D60-5A25-4406-A6C7-226D3B269ACD}"/>
              </a:ext>
            </a:extLst>
          </p:cNvPr>
          <p:cNvSpPr txBox="1"/>
          <p:nvPr/>
        </p:nvSpPr>
        <p:spPr>
          <a:xfrm>
            <a:off x="306941" y="2511713"/>
            <a:ext cx="6598697" cy="4278094"/>
          </a:xfrm>
          <a:prstGeom prst="rect">
            <a:avLst/>
          </a:prstGeom>
          <a:solidFill>
            <a:schemeClr val="tx2">
              <a:lumMod val="75000"/>
            </a:schemeClr>
          </a:solidFill>
          <a:ln w="28575">
            <a:solidFill>
              <a:schemeClr val="tx1"/>
            </a:solidFill>
          </a:ln>
        </p:spPr>
        <p:txBody>
          <a:bodyPr wrap="square" rtlCol="0">
            <a:spAutoFit/>
          </a:bodyPr>
          <a:lstStyle/>
          <a:p>
            <a:pPr algn="just"/>
            <a:r>
              <a:rPr lang="es-ES" sz="3200" dirty="0">
                <a:solidFill>
                  <a:srgbClr val="FF0000"/>
                </a:solidFill>
                <a:effectLst/>
              </a:rPr>
              <a:t>Distinción:</a:t>
            </a:r>
          </a:p>
          <a:p>
            <a:pPr marL="457200" indent="-457200">
              <a:buFont typeface="Arial" panose="020B0604020202020204" pitchFamily="34" charset="0"/>
              <a:buChar char="•"/>
            </a:pPr>
            <a:r>
              <a:rPr lang="es-ES" sz="2800" dirty="0">
                <a:solidFill>
                  <a:schemeClr val="bg1"/>
                </a:solidFill>
              </a:rPr>
              <a:t>Dirigido a alimentos que no necesitan refrigeración.</a:t>
            </a:r>
          </a:p>
          <a:p>
            <a:pPr marL="457200" indent="-457200">
              <a:buFont typeface="Arial" panose="020B0604020202020204" pitchFamily="34" charset="0"/>
              <a:buChar char="•"/>
            </a:pPr>
            <a:r>
              <a:rPr lang="es-ES" sz="2800" dirty="0">
                <a:solidFill>
                  <a:schemeClr val="bg1"/>
                </a:solidFill>
              </a:rPr>
              <a:t>Bajo costo.</a:t>
            </a:r>
          </a:p>
          <a:p>
            <a:pPr marL="457200" indent="-457200">
              <a:buFont typeface="Arial" panose="020B0604020202020204" pitchFamily="34" charset="0"/>
              <a:buChar char="•"/>
            </a:pPr>
            <a:r>
              <a:rPr lang="es-ES" sz="2800" dirty="0">
                <a:solidFill>
                  <a:schemeClr val="bg1"/>
                </a:solidFill>
              </a:rPr>
              <a:t>Fácil instalación.</a:t>
            </a:r>
            <a:endParaRPr lang="es-ES" sz="3200" dirty="0">
              <a:solidFill>
                <a:srgbClr val="FF0000"/>
              </a:solidFill>
            </a:endParaRPr>
          </a:p>
          <a:p>
            <a:pPr algn="just"/>
            <a:r>
              <a:rPr lang="es-ES" sz="3200" dirty="0">
                <a:solidFill>
                  <a:srgbClr val="FF0000"/>
                </a:solidFill>
                <a:effectLst/>
              </a:rPr>
              <a:t>Ventajas:</a:t>
            </a:r>
          </a:p>
          <a:p>
            <a:pPr marL="457200" indent="-457200" algn="just">
              <a:buFont typeface="Arial" panose="020B0604020202020204" pitchFamily="34" charset="0"/>
              <a:buChar char="•"/>
            </a:pPr>
            <a:r>
              <a:rPr lang="es-ES" sz="3200" dirty="0">
                <a:solidFill>
                  <a:schemeClr val="bg1"/>
                </a:solidFill>
              </a:rPr>
              <a:t>La aplicación es intuitiva y fácil de configurar.</a:t>
            </a:r>
          </a:p>
          <a:p>
            <a:pPr algn="just"/>
            <a:endParaRPr lang="es-ES" sz="3200" dirty="0">
              <a:solidFill>
                <a:schemeClr val="bg1"/>
              </a:solidFill>
              <a:effectLst/>
            </a:endParaRPr>
          </a:p>
        </p:txBody>
      </p:sp>
    </p:spTree>
    <p:extLst>
      <p:ext uri="{BB962C8B-B14F-4D97-AF65-F5344CB8AC3E}">
        <p14:creationId xmlns:p14="http://schemas.microsoft.com/office/powerpoint/2010/main" val="97837645"/>
      </p:ext>
    </p:extLst>
  </p:cSld>
  <p:clrMapOvr>
    <a:masterClrMapping/>
  </p:clrMapOvr>
</p:sld>
</file>

<file path=ppt/theme/theme1.xml><?xml version="1.0" encoding="utf-8"?>
<a:theme xmlns:a="http://schemas.openxmlformats.org/drawingml/2006/main" name="Tema d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6744_TF16411253.potx" id="{0B1A14E9-289E-449B-9BD5-2914559B1E1B}" vid="{515F3326-60D8-4ADD-A22D-1407135FFD3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8A50AA-654B-45CA-B6AD-FDA9E9535EF9}">
  <ds:schemaRefs>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fb0879af-3eba-417a-a55a-ffe6dcd6ca77"/>
    <ds:schemaRef ds:uri="6dc4bcd6-49db-4c07-9060-8acfc67cef9f"/>
    <ds:schemaRef ds:uri="http://schemas.microsoft.com/sharepoint/v3"/>
  </ds:schemaRefs>
</ds:datastoreItem>
</file>

<file path=customXml/itemProps2.xml><?xml version="1.0" encoding="utf-8"?>
<ds:datastoreItem xmlns:ds="http://schemas.openxmlformats.org/officeDocument/2006/customXml" ds:itemID="{D4F06F66-218D-4D1C-873A-158A1848B8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geométrica</Template>
  <TotalTime>0</TotalTime>
  <Words>697</Words>
  <Application>Microsoft Office PowerPoint</Application>
  <PresentationFormat>Panorámica</PresentationFormat>
  <Paragraphs>156</Paragraphs>
  <Slides>39</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39</vt:i4>
      </vt:variant>
    </vt:vector>
  </HeadingPairs>
  <TitlesOfParts>
    <vt:vector size="48" baseType="lpstr">
      <vt:lpstr>MS PGothic</vt:lpstr>
      <vt:lpstr>Arial</vt:lpstr>
      <vt:lpstr>Calibri</vt:lpstr>
      <vt:lpstr>Calibri Light</vt:lpstr>
      <vt:lpstr>Corbel</vt:lpstr>
      <vt:lpstr>Courier New</vt:lpstr>
      <vt:lpstr>Noto Sans Symbols</vt:lpstr>
      <vt:lpstr>Times New Roman</vt:lpstr>
      <vt:lpstr>Tema de Office</vt:lpstr>
      <vt:lpstr>Integrantes: Burgos Quintero Pereda Guzmán Eduardo Alberto Angel y Migueliiiiiin</vt:lpstr>
      <vt:lpstr>Objetivo Principal</vt:lpstr>
      <vt:lpstr>Justificación</vt:lpstr>
      <vt:lpstr>Narrativa</vt:lpstr>
      <vt:lpstr>Funciones</vt:lpstr>
      <vt:lpstr>Paradigma: Poo</vt:lpstr>
      <vt:lpstr>Ciclo de Vida: Prototipos</vt:lpstr>
      <vt:lpstr>Técnicas de Recolección</vt:lpstr>
      <vt:lpstr>Competencias en el  Mercado</vt:lpstr>
      <vt:lpstr>Software</vt:lpstr>
      <vt:lpstr>Hardware</vt:lpstr>
      <vt:lpstr>Sistema Operativo</vt:lpstr>
      <vt:lpstr>Procesos</vt:lpstr>
      <vt:lpstr>Metodología Coad &amp;Yourdon</vt:lpstr>
      <vt:lpstr>C&amp;Y  Narrativa</vt:lpstr>
      <vt:lpstr>C&amp;Y  Filtración de Objetos</vt:lpstr>
      <vt:lpstr>C&amp;Y  Diagrama Clasificación</vt:lpstr>
      <vt:lpstr>C&amp;Y  Diagrama Ensamble</vt:lpstr>
      <vt:lpstr>C&amp;Y  Diagrama Definición de Temas</vt:lpstr>
      <vt:lpstr>C&amp;Y  Diagrama Conexión e Instancia de Objetos</vt:lpstr>
      <vt:lpstr>C&amp;Y  Diccionario de Objetos</vt:lpstr>
      <vt:lpstr>Metodología Gane &amp; Sarson</vt:lpstr>
      <vt:lpstr>G &amp; S  Diagrama de Contexto</vt:lpstr>
      <vt:lpstr>G &amp; S  Diagrama Cero Lógico</vt:lpstr>
      <vt:lpstr>G &amp; S  Diagrama Hijo Lógico 1</vt:lpstr>
      <vt:lpstr>G &amp; S  Diagrama Hijo Lógico 2</vt:lpstr>
      <vt:lpstr>G &amp; S  Diagrama Hijo Lógico 3</vt:lpstr>
      <vt:lpstr>G &amp; S  Diagrama Hijo Lógico 4</vt:lpstr>
      <vt:lpstr>G &amp; S  Diagrama Hijo Lógico 5</vt:lpstr>
      <vt:lpstr>G &amp; S  Diagrama Cero Físico</vt:lpstr>
      <vt:lpstr>G &amp; S  Diagrama Hijo Físico 1</vt:lpstr>
      <vt:lpstr>G &amp; S  Diagrama Hijo Físico 2</vt:lpstr>
      <vt:lpstr>G &amp; S  Diagrama Hijo Físico 3</vt:lpstr>
      <vt:lpstr>G &amp; S  Diagrama Hijo Físico 4</vt:lpstr>
      <vt:lpstr>G &amp; S  Diagrama Hijo Físico 5</vt:lpstr>
      <vt:lpstr>Diagramas UML</vt:lpstr>
      <vt:lpstr>Empaquetado</vt:lpstr>
      <vt:lpstr>Modelo de Negocios</vt:lpstr>
      <vt:lpstr>Estimación de Desarrollo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2019-02-08T19:16:05Z</dcterms:created>
  <dcterms:modified xsi:type="dcterms:W3CDTF">2019-04-04T00:50:50Z</dcterms:modified>
</cp:coreProperties>
</file>