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0" r:id="rId3"/>
    <p:sldMasterId id="2147483672" r:id="rId4"/>
    <p:sldMasterId id="2147483684" r:id="rId5"/>
  </p:sldMasterIdLst>
  <p:notesMasterIdLst>
    <p:notesMasterId r:id="rId22"/>
  </p:notesMasterIdLst>
  <p:handoutMasterIdLst>
    <p:handoutMasterId r:id="rId23"/>
  </p:handoutMasterIdLst>
  <p:sldIdLst>
    <p:sldId id="256" r:id="rId6"/>
    <p:sldId id="271" r:id="rId7"/>
    <p:sldId id="264" r:id="rId8"/>
    <p:sldId id="257" r:id="rId9"/>
    <p:sldId id="258" r:id="rId10"/>
    <p:sldId id="265" r:id="rId11"/>
    <p:sldId id="259" r:id="rId12"/>
    <p:sldId id="261" r:id="rId13"/>
    <p:sldId id="260" r:id="rId14"/>
    <p:sldId id="270" r:id="rId15"/>
    <p:sldId id="268" r:id="rId16"/>
    <p:sldId id="266" r:id="rId17"/>
    <p:sldId id="267" r:id="rId18"/>
    <p:sldId id="269" r:id="rId19"/>
    <p:sldId id="26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351E-39D2-408B-953C-061215381C0E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2062-94D4-423A-911C-20CD0D8A58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959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BBE9-C9C6-46DE-8D54-D13C80DFF90B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585D-D26D-4D23-B364-856B365E2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71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ASP2014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762000" cy="2209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D</a:t>
            </a:r>
          </a:p>
          <a:p>
            <a:pPr lvl="0"/>
            <a:r>
              <a:rPr lang="en-US" dirty="0" smtClean="0"/>
              <a:t>O</a:t>
            </a:r>
          </a:p>
          <a:p>
            <a:pPr lvl="0"/>
            <a:r>
              <a:rPr lang="en-US" dirty="0" smtClean="0"/>
              <a:t>S</a:t>
            </a:r>
          </a:p>
          <a:p>
            <a:pPr lvl="0"/>
            <a:r>
              <a:rPr lang="en-US" dirty="0" smtClean="0"/>
              <a:t>A</a:t>
            </a:r>
          </a:p>
          <a:p>
            <a:pPr lvl="0"/>
            <a:r>
              <a:rPr lang="en-US" dirty="0" smtClean="0"/>
              <a:t>R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utorials/" TargetMode="External"/><Relationship Id="rId3" Type="http://schemas.openxmlformats.org/officeDocument/2006/relationships/hyperlink" Target="http://arxiv.org/pdf/1010.2130v1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osa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 to Analysis Example Tutorial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Skubic (OU)</a:t>
            </a:r>
          </a:p>
          <a:p>
            <a:r>
              <a:rPr lang="en-US" dirty="0" smtClean="0"/>
              <a:t>D. Greenwood (LTU)</a:t>
            </a:r>
          </a:p>
          <a:p>
            <a:r>
              <a:rPr lang="en-US" dirty="0" smtClean="0"/>
              <a:t>Email: pskubic@ou.edu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Step 2: Analyze real data on the grid and with Root 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we will run a Root macro to read di-</a:t>
            </a:r>
            <a:r>
              <a:rPr lang="en-US" dirty="0" err="1" smtClean="0"/>
              <a:t>muon</a:t>
            </a:r>
            <a:r>
              <a:rPr lang="en-US" dirty="0" smtClean="0"/>
              <a:t> events and fill a </a:t>
            </a:r>
            <a:r>
              <a:rPr lang="en-US" dirty="0" err="1" smtClean="0"/>
              <a:t>TTree</a:t>
            </a:r>
            <a:r>
              <a:rPr lang="en-US" dirty="0" smtClean="0"/>
              <a:t> </a:t>
            </a:r>
            <a:r>
              <a:rPr lang="en-US" dirty="0" smtClean="0"/>
              <a:t>with associated variables such as energy and transverse momentum</a:t>
            </a:r>
          </a:p>
          <a:p>
            <a:r>
              <a:rPr lang="en-US" dirty="0" smtClean="0"/>
              <a:t>The macro also determines the invariant mass of the </a:t>
            </a:r>
            <a:r>
              <a:rPr lang="en-US" dirty="0" err="1" smtClean="0"/>
              <a:t>muon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Finally, we will examine the invariant mass with a Root </a:t>
            </a:r>
            <a:r>
              <a:rPr lang="en-US" dirty="0" err="1" smtClean="0"/>
              <a:t>TBrowser</a:t>
            </a:r>
            <a:r>
              <a:rPr lang="en-US" dirty="0" smtClean="0"/>
              <a:t> to determine the </a:t>
            </a:r>
            <a:r>
              <a:rPr lang="en-US" dirty="0" err="1" smtClean="0"/>
              <a:t>Zpeak</a:t>
            </a:r>
            <a:r>
              <a:rPr lang="en-US" dirty="0" smtClean="0"/>
              <a:t> mass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90"/>
                </a:solidFill>
              </a:rPr>
              <a:t>readEvents.C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 </a:t>
            </a:r>
            <a:r>
              <a:rPr lang="en-US" dirty="0" smtClean="0"/>
              <a:t>to </a:t>
            </a:r>
            <a:r>
              <a:rPr lang="en-US" dirty="0"/>
              <a:t>calculate the invariant mass of the first </a:t>
            </a:r>
            <a:r>
              <a:rPr lang="en-US" dirty="0" err="1"/>
              <a:t>muon</a:t>
            </a:r>
            <a:r>
              <a:rPr lang="en-US" dirty="0"/>
              <a:t> pair in each event and </a:t>
            </a:r>
            <a:r>
              <a:rPr lang="en-US" dirty="0" smtClean="0"/>
              <a:t>then plot </a:t>
            </a:r>
            <a:r>
              <a:rPr lang="en-US" dirty="0"/>
              <a:t>the invariant mass in a histogram. </a:t>
            </a:r>
            <a:endParaRPr lang="en-US" dirty="0" smtClean="0"/>
          </a:p>
          <a:p>
            <a:r>
              <a:rPr lang="en-US" dirty="0" smtClean="0"/>
              <a:t>Only looks </a:t>
            </a:r>
            <a:r>
              <a:rPr lang="en-US" dirty="0"/>
              <a:t>at events which contain at least two </a:t>
            </a:r>
            <a:r>
              <a:rPr lang="en-US" dirty="0" err="1" smtClean="0"/>
              <a:t>muons</a:t>
            </a:r>
            <a:r>
              <a:rPr lang="en-US" dirty="0" smtClean="0"/>
              <a:t> where both </a:t>
            </a:r>
            <a:r>
              <a:rPr lang="en-US" dirty="0" err="1"/>
              <a:t>muons</a:t>
            </a:r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transverse momentum, </a:t>
            </a:r>
            <a:r>
              <a:rPr lang="en-US" dirty="0" err="1" smtClean="0"/>
              <a:t>p</a:t>
            </a:r>
            <a:r>
              <a:rPr lang="en-US" baseline="-25000" dirty="0" err="1"/>
              <a:t>T</a:t>
            </a:r>
            <a:r>
              <a:rPr lang="en-US" dirty="0" smtClean="0"/>
              <a:t> </a:t>
            </a:r>
            <a:r>
              <a:rPr lang="en-US" dirty="0"/>
              <a:t>&gt;</a:t>
            </a:r>
            <a:r>
              <a:rPr lang="en-US" dirty="0" smtClean="0"/>
              <a:t>20 </a:t>
            </a:r>
            <a:r>
              <a:rPr lang="en-US" dirty="0" err="1"/>
              <a:t>GeV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two </a:t>
            </a:r>
            <a:r>
              <a:rPr lang="en-US" dirty="0"/>
              <a:t>selected </a:t>
            </a:r>
            <a:r>
              <a:rPr lang="en-US" dirty="0" err="1"/>
              <a:t>muons</a:t>
            </a:r>
            <a:r>
              <a:rPr lang="en-US" dirty="0"/>
              <a:t> have opposite charge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Z-boson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Z-boson is particle that only lives for a very short time before decaying. We can observe </a:t>
            </a:r>
            <a:r>
              <a:rPr lang="en-US" dirty="0" smtClean="0"/>
              <a:t>a Z</a:t>
            </a:r>
            <a:r>
              <a:rPr lang="en-US" dirty="0"/>
              <a:t>-boson by looking at its decay products. The decay modes of the Z are 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90"/>
                </a:solidFill>
              </a:rPr>
              <a:t>http://</a:t>
            </a:r>
            <a:r>
              <a:rPr lang="en-US" dirty="0" err="1">
                <a:solidFill>
                  <a:srgbClr val="000090"/>
                </a:solidFill>
              </a:rPr>
              <a:t>pdg.lbl.gov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smtClean="0">
                <a:solidFill>
                  <a:srgbClr val="000090"/>
                </a:solidFill>
              </a:rPr>
              <a:t>2014/</a:t>
            </a:r>
            <a:r>
              <a:rPr lang="en-US" dirty="0">
                <a:solidFill>
                  <a:srgbClr val="000090"/>
                </a:solidFill>
              </a:rPr>
              <a:t>tables/</a:t>
            </a:r>
            <a:r>
              <a:rPr lang="en-US" dirty="0" smtClean="0">
                <a:solidFill>
                  <a:srgbClr val="000090"/>
                </a:solidFill>
              </a:rPr>
              <a:t>rpp2014-</a:t>
            </a:r>
            <a:r>
              <a:rPr lang="en-US" dirty="0">
                <a:solidFill>
                  <a:srgbClr val="000090"/>
                </a:solidFill>
              </a:rPr>
              <a:t>sum-gauge-higgs-bosons.pdf</a:t>
            </a:r>
          </a:p>
          <a:p>
            <a:r>
              <a:rPr lang="en-US" dirty="0"/>
              <a:t>It decays to two </a:t>
            </a:r>
            <a:r>
              <a:rPr lang="en-US" dirty="0" err="1"/>
              <a:t>muons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 smtClean="0"/>
              <a:t> </a:t>
            </a:r>
            <a:r>
              <a:rPr lang="en-US" dirty="0"/>
              <a:t>two electrons 3.4% of the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Determination of </a:t>
            </a:r>
            <a:r>
              <a:rPr lang="en-US" dirty="0">
                <a:solidFill>
                  <a:srgbClr val="000090"/>
                </a:solidFill>
              </a:rPr>
              <a:t>the Z boson </a:t>
            </a:r>
            <a:r>
              <a:rPr lang="en-US" dirty="0" smtClean="0">
                <a:solidFill>
                  <a:srgbClr val="000090"/>
                </a:solidFill>
              </a:rPr>
              <a:t>mass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to determine the Z boson mass uses the following: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TLorentzVector</a:t>
            </a:r>
            <a:r>
              <a:rPr lang="en-US" dirty="0"/>
              <a:t> class (http://</a:t>
            </a:r>
            <a:r>
              <a:rPr lang="en-US" dirty="0" err="1"/>
              <a:t>root.cern.ch</a:t>
            </a:r>
            <a:r>
              <a:rPr lang="en-US" dirty="0"/>
              <a:t>/root/html/</a:t>
            </a:r>
            <a:r>
              <a:rPr lang="en-US" dirty="0" err="1"/>
              <a:t>TLorentzVector.html</a:t>
            </a:r>
            <a:r>
              <a:rPr lang="en-US" dirty="0"/>
              <a:t>) is very </a:t>
            </a:r>
            <a:r>
              <a:rPr lang="en-US" dirty="0" smtClean="0"/>
              <a:t>powerful.</a:t>
            </a:r>
            <a:endParaRPr lang="en-US" dirty="0"/>
          </a:p>
          <a:p>
            <a:pPr lvl="1"/>
            <a:r>
              <a:rPr lang="en-US" dirty="0"/>
              <a:t>If you have two particles and want to know the properties of the particle which produced them</a:t>
            </a:r>
            <a:r>
              <a:rPr lang="en-US" dirty="0" smtClean="0"/>
              <a:t>, you </a:t>
            </a:r>
            <a:r>
              <a:rPr lang="en-US" dirty="0"/>
              <a:t>can simply add them together: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Particle1;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Particle 2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/</a:t>
            </a:r>
            <a:r>
              <a:rPr lang="en-US" dirty="0"/>
              <a:t>/ set up the properties of particle 1 and particle 2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</a:t>
            </a:r>
            <a:r>
              <a:rPr lang="en-US" dirty="0" err="1"/>
              <a:t>MotherParticle</a:t>
            </a:r>
            <a:r>
              <a:rPr lang="en-US" dirty="0"/>
              <a:t> = Particle1 + Particle2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More Information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website: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root.cern.ch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Tutorials: 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http://root.cern.ch/root/html/tutorials</a:t>
            </a:r>
            <a:r>
              <a:rPr lang="en-US" dirty="0" smtClean="0">
                <a:solidFill>
                  <a:srgbClr val="0000FF"/>
                </a:solidFill>
                <a:hlinkClick r:id="rId2"/>
              </a:rPr>
              <a:t>/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Reference guide for all classes: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root.cern.ch</a:t>
            </a:r>
            <a:r>
              <a:rPr lang="en-US" dirty="0">
                <a:solidFill>
                  <a:srgbClr val="0000FF"/>
                </a:solidFill>
              </a:rPr>
              <a:t>/root/html534/</a:t>
            </a:r>
            <a:r>
              <a:rPr lang="en-US" dirty="0" err="1">
                <a:solidFill>
                  <a:srgbClr val="0000FF"/>
                </a:solidFill>
              </a:rPr>
              <a:t>ClassIndex.html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ATLAS Z cross-</a:t>
            </a:r>
            <a:r>
              <a:rPr lang="en-US" dirty="0" smtClean="0"/>
              <a:t>section legacy paper: </a:t>
            </a:r>
            <a:r>
              <a:rPr lang="en-US" dirty="0">
                <a:solidFill>
                  <a:srgbClr val="0000FF"/>
                </a:solidFill>
                <a:hlinkClick r:id="rId3"/>
              </a:rPr>
              <a:t>http://arxiv.org/pdf/1010.2130v1.pdf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Step 3: make </a:t>
            </a:r>
            <a:r>
              <a:rPr lang="en-US" dirty="0" err="1" smtClean="0">
                <a:solidFill>
                  <a:srgbClr val="002060"/>
                </a:solidFill>
              </a:rPr>
              <a:t>TSelector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While running Root: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TFile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f("t00.root"); </a:t>
            </a:r>
            <a:r>
              <a:rPr lang="en-US" dirty="0" smtClean="0">
                <a:solidFill>
                  <a:srgbClr val="FF0000"/>
                </a:solidFill>
              </a:rPr>
              <a:t>//open file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t0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MakeSelector</a:t>
            </a:r>
            <a:r>
              <a:rPr lang="en-US" dirty="0">
                <a:solidFill>
                  <a:srgbClr val="FF0000"/>
                </a:solidFill>
              </a:rPr>
              <a:t>("s0","=legacy"); </a:t>
            </a:r>
            <a:r>
              <a:rPr lang="en-US" dirty="0" smtClean="0">
                <a:solidFill>
                  <a:srgbClr val="FF0000"/>
                </a:solidFill>
              </a:rPr>
              <a:t>//create </a:t>
            </a:r>
            <a:r>
              <a:rPr lang="en-US" dirty="0" err="1" smtClean="0">
                <a:solidFill>
                  <a:srgbClr val="FF0000"/>
                </a:solidFill>
              </a:rPr>
              <a:t>TSelector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f.Close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 smtClean="0">
                <a:solidFill>
                  <a:srgbClr val="FF0000"/>
                </a:solidFill>
              </a:rPr>
              <a:t>//close file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.q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creates two files with code: </a:t>
            </a:r>
            <a:r>
              <a:rPr lang="en-US" dirty="0" smtClean="0">
                <a:solidFill>
                  <a:srgbClr val="002060"/>
                </a:solidFill>
              </a:rPr>
              <a:t>s0.C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s0.h</a:t>
            </a:r>
          </a:p>
          <a:p>
            <a:pPr>
              <a:buNone/>
            </a:pPr>
            <a:r>
              <a:rPr lang="en-US" dirty="0" smtClean="0"/>
              <a:t>We will modify these files to add a histogram of the Energy variable and use them to process the simulated data on the Grid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Steps 1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 you are in principle ready to scale up and make </a:t>
            </a:r>
            <a:r>
              <a:rPr lang="en-US" dirty="0" err="1" smtClean="0"/>
              <a:t>TTree’s</a:t>
            </a:r>
            <a:r>
              <a:rPr lang="en-US" dirty="0" smtClean="0"/>
              <a:t> with hundreds of variables and create and analyze thousands of files</a:t>
            </a:r>
          </a:p>
          <a:p>
            <a:r>
              <a:rPr lang="en-US" dirty="0" smtClean="0"/>
              <a:t>If time permits you can try adding your own features to the existing example by adding variables and histograms, etc.</a:t>
            </a:r>
          </a:p>
          <a:p>
            <a:r>
              <a:rPr lang="en-US" dirty="0" smtClean="0"/>
              <a:t>Good luck and have fun!!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Information about the University of Oklahoma (OU)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The Princeton Review </a:t>
            </a:r>
            <a:r>
              <a:rPr lang="en-US" dirty="0"/>
              <a:t>consistently</a:t>
            </a:r>
            <a:r>
              <a:rPr lang="en-US" i="1" dirty="0"/>
              <a:t> </a:t>
            </a:r>
            <a:r>
              <a:rPr lang="en-US" dirty="0"/>
              <a:t>ranks OU among the best in the nation in terms of academic excellence and cost for </a:t>
            </a:r>
            <a:r>
              <a:rPr lang="en-US" dirty="0" smtClean="0"/>
              <a:t>students.</a:t>
            </a:r>
          </a:p>
          <a:p>
            <a:r>
              <a:rPr lang="en-US" dirty="0" smtClean="0"/>
              <a:t>The Department of Physics and Astronomy has four research groups: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Particle physics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Atomic physics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Condensed matter physics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Astronomy and Astrophysics</a:t>
            </a:r>
          </a:p>
          <a:p>
            <a:r>
              <a:rPr lang="en-US" dirty="0" smtClean="0"/>
              <a:t>We would welcome applications from ASP2016 participants (see: </a:t>
            </a:r>
            <a:r>
              <a:rPr lang="en-US" dirty="0" err="1" smtClean="0">
                <a:solidFill>
                  <a:srgbClr val="0000FF"/>
                </a:solidFill>
              </a:rPr>
              <a:t>www.nhn.ou.edu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Who we are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are </a:t>
            </a:r>
            <a:r>
              <a:rPr lang="en-US" dirty="0" smtClean="0">
                <a:solidFill>
                  <a:srgbClr val="C00000"/>
                </a:solidFill>
              </a:rPr>
              <a:t>DOSAR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Distributed Organization for Scientific and Academic Research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http://www.dosar.org/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You are welcome to join our bi-weekly video (</a:t>
            </a:r>
            <a:r>
              <a:rPr lang="en-US" dirty="0" err="1" smtClean="0"/>
              <a:t>Vidyo</a:t>
            </a:r>
            <a:r>
              <a:rPr lang="en-US" dirty="0" smtClean="0"/>
              <a:t>) meetings. Send request to be added to DOSAR email list to Prof. Greenwood: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greenw@latech.edu</a:t>
            </a:r>
            <a:endParaRPr lang="en-US" dirty="0" smtClean="0"/>
          </a:p>
          <a:p>
            <a:r>
              <a:rPr lang="en-US" dirty="0" smtClean="0"/>
              <a:t>If you want long-term grid access, you can request membership in the </a:t>
            </a:r>
            <a:r>
              <a:rPr lang="en-US" dirty="0" smtClean="0">
                <a:solidFill>
                  <a:srgbClr val="C00000"/>
                </a:solidFill>
              </a:rPr>
              <a:t>DOSAR VO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Typical data analysis </a:t>
            </a:r>
            <a:r>
              <a:rPr lang="en-US" dirty="0" smtClean="0">
                <a:solidFill>
                  <a:srgbClr val="002060"/>
                </a:solidFill>
              </a:rPr>
              <a:t>tasks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in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particle physics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Task</a:t>
            </a:r>
            <a:r>
              <a:rPr lang="en-US" dirty="0" smtClean="0"/>
              <a:t> </a:t>
            </a:r>
            <a:r>
              <a:rPr lang="en-US" dirty="0" smtClean="0"/>
              <a:t>1: create files containing simulated data</a:t>
            </a:r>
          </a:p>
          <a:p>
            <a:r>
              <a:rPr lang="en-US" dirty="0" smtClean="0"/>
              <a:t>Task</a:t>
            </a:r>
            <a:r>
              <a:rPr lang="en-US" dirty="0" smtClean="0"/>
              <a:t> </a:t>
            </a:r>
            <a:r>
              <a:rPr lang="en-US" dirty="0" smtClean="0"/>
              <a:t>2: analyze simulated data</a:t>
            </a:r>
          </a:p>
          <a:p>
            <a:r>
              <a:rPr lang="en-US" dirty="0" smtClean="0"/>
              <a:t>Task</a:t>
            </a:r>
            <a:r>
              <a:rPr lang="en-US" dirty="0" smtClean="0"/>
              <a:t> </a:t>
            </a:r>
            <a:r>
              <a:rPr lang="en-US" dirty="0" smtClean="0"/>
              <a:t>3: collect real data from detector</a:t>
            </a:r>
          </a:p>
          <a:p>
            <a:r>
              <a:rPr lang="en-US" dirty="0" smtClean="0"/>
              <a:t>Task</a:t>
            </a:r>
            <a:r>
              <a:rPr lang="en-US" dirty="0" smtClean="0"/>
              <a:t> </a:t>
            </a:r>
            <a:r>
              <a:rPr lang="en-US" dirty="0" smtClean="0"/>
              <a:t>4: analyze real data</a:t>
            </a:r>
          </a:p>
          <a:p>
            <a:r>
              <a:rPr lang="en-US" dirty="0" smtClean="0"/>
              <a:t>Task</a:t>
            </a:r>
            <a:r>
              <a:rPr lang="en-US" dirty="0" smtClean="0"/>
              <a:t> </a:t>
            </a:r>
            <a:r>
              <a:rPr lang="en-US" dirty="0" smtClean="0"/>
              <a:t>5: compare simulation with real data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good agreement, limits can be set on existence of  new physical states (i.e. particles)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disagreement, further study is needed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mistake?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new discovery?</a:t>
            </a:r>
          </a:p>
          <a:p>
            <a:r>
              <a:rPr lang="en-US" dirty="0" smtClean="0"/>
              <a:t>We will illustrate </a:t>
            </a:r>
            <a:r>
              <a:rPr lang="en-US" dirty="0" smtClean="0"/>
              <a:t>tasks</a:t>
            </a:r>
            <a:r>
              <a:rPr lang="en-US" dirty="0" smtClean="0"/>
              <a:t> </a:t>
            </a:r>
            <a:r>
              <a:rPr lang="en-US" dirty="0" smtClean="0"/>
              <a:t>1, 2, </a:t>
            </a:r>
            <a:r>
              <a:rPr lang="en-US" dirty="0" smtClean="0">
                <a:solidFill>
                  <a:srgbClr val="008000"/>
                </a:solidFill>
              </a:rPr>
              <a:t>(tutorial steps 1 and 3) </a:t>
            </a:r>
            <a:r>
              <a:rPr lang="en-US" dirty="0" smtClean="0"/>
              <a:t>and task 4 </a:t>
            </a:r>
            <a:r>
              <a:rPr lang="en-US" dirty="0" smtClean="0">
                <a:solidFill>
                  <a:srgbClr val="008000"/>
                </a:solidFill>
              </a:rPr>
              <a:t>(tutorial step 2)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Notes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particle physics software tools such </a:t>
            </a:r>
            <a:r>
              <a:rPr lang="en-US" dirty="0" err="1" smtClean="0"/>
              <a:t>Madgraph</a:t>
            </a:r>
            <a:r>
              <a:rPr lang="en-US" dirty="0" smtClean="0"/>
              <a:t> or </a:t>
            </a:r>
            <a:r>
              <a:rPr lang="en-US" dirty="0" err="1" smtClean="0"/>
              <a:t>Isajet</a:t>
            </a:r>
            <a:r>
              <a:rPr lang="en-US" dirty="0" smtClean="0"/>
              <a:t> (event generators) and GEANT (to simulate our detector response) are used in Step 1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We will use a simple random generator of a Gaussian distribution in Root</a:t>
            </a:r>
          </a:p>
          <a:p>
            <a:r>
              <a:rPr lang="en-US" dirty="0" smtClean="0"/>
              <a:t>Typically (almost) the same reconstruction software is used for Step 4 and Step 2</a:t>
            </a:r>
          </a:p>
          <a:p>
            <a:r>
              <a:rPr lang="en-US" dirty="0" smtClean="0"/>
              <a:t>Root is a powerful tool to read and analyze large amounts of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Root Documentation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page:   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root.cern.ch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It is useful to click on:  </a:t>
            </a:r>
            <a:r>
              <a:rPr lang="en-US" dirty="0" smtClean="0">
                <a:solidFill>
                  <a:srgbClr val="002060"/>
                </a:solidFill>
              </a:rPr>
              <a:t>Documentation</a:t>
            </a:r>
            <a:r>
              <a:rPr lang="en-US" dirty="0" smtClean="0"/>
              <a:t> and then select: </a:t>
            </a:r>
            <a:r>
              <a:rPr lang="en-US" dirty="0" smtClean="0">
                <a:solidFill>
                  <a:srgbClr val="002060"/>
                </a:solidFill>
              </a:rPr>
              <a:t>Reference Manual</a:t>
            </a:r>
          </a:p>
          <a:p>
            <a:r>
              <a:rPr lang="en-US" dirty="0" smtClean="0"/>
              <a:t>From there you can look at the documentation and source code for all the Root classes in any version of Root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Condor submission </a:t>
            </a:r>
            <a:r>
              <a:rPr lang="en-US" dirty="0" smtClean="0">
                <a:solidFill>
                  <a:srgbClr val="002060"/>
                </a:solidFill>
              </a:rPr>
              <a:t>script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(run-</a:t>
            </a:r>
            <a:r>
              <a:rPr lang="en-US" dirty="0" err="1" smtClean="0">
                <a:solidFill>
                  <a:srgbClr val="002060"/>
                </a:solidFill>
              </a:rPr>
              <a:t>root.cmd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universe=</a:t>
            </a:r>
            <a:r>
              <a:rPr lang="en-US" sz="2400" dirty="0" smtClean="0"/>
              <a:t>vanilla </a:t>
            </a:r>
          </a:p>
          <a:p>
            <a:pPr>
              <a:buNone/>
            </a:pPr>
            <a:r>
              <a:rPr lang="en-US" sz="2400" dirty="0" smtClean="0"/>
              <a:t>executable</a:t>
            </a:r>
            <a:r>
              <a:rPr lang="en-US" sz="2400" dirty="0"/>
              <a:t>=run-</a:t>
            </a:r>
            <a:r>
              <a:rPr lang="en-US" sz="2400" dirty="0" err="1"/>
              <a:t>root.sh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transfer_input_files</a:t>
            </a:r>
            <a:r>
              <a:rPr lang="en-US" sz="2400" dirty="0" smtClean="0"/>
              <a:t> </a:t>
            </a:r>
            <a:r>
              <a:rPr lang="en-US" sz="2400" dirty="0"/>
              <a:t>= run-</a:t>
            </a:r>
            <a:r>
              <a:rPr lang="en-US" sz="2400" dirty="0" err="1"/>
              <a:t>root.C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transfer_executable</a:t>
            </a:r>
            <a:r>
              <a:rPr lang="en-US" sz="2400" dirty="0"/>
              <a:t>=True 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when_to_transfer_output</a:t>
            </a:r>
            <a:r>
              <a:rPr lang="en-US" sz="2400" dirty="0" smtClean="0"/>
              <a:t> </a:t>
            </a:r>
            <a:r>
              <a:rPr lang="en-US" sz="2400" dirty="0"/>
              <a:t>= ON_EXIT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log</a:t>
            </a:r>
            <a:r>
              <a:rPr lang="en-US" sz="2400" dirty="0"/>
              <a:t>=run-</a:t>
            </a:r>
            <a:r>
              <a:rPr lang="en-US" sz="2400" dirty="0" err="1"/>
              <a:t>root.log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transfer_output_files</a:t>
            </a:r>
            <a:r>
              <a:rPr lang="en-US" sz="2400" dirty="0" smtClean="0"/>
              <a:t> </a:t>
            </a:r>
            <a:r>
              <a:rPr lang="en-US" sz="2400" dirty="0"/>
              <a:t>= root.out,t00.root,t01.root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</a:t>
            </a:r>
            <a:r>
              <a:rPr lang="en-US" sz="2400" dirty="0"/>
              <a:t>=run-</a:t>
            </a:r>
            <a:r>
              <a:rPr lang="en-US" sz="2400" dirty="0" err="1"/>
              <a:t>root.out</a:t>
            </a:r>
            <a:r>
              <a:rPr lang="en-US" sz="2400" dirty="0"/>
              <a:t>.$(Cluster).$(Process)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error</a:t>
            </a:r>
            <a:r>
              <a:rPr lang="en-US" sz="2400" dirty="0"/>
              <a:t>=run-</a:t>
            </a:r>
            <a:r>
              <a:rPr lang="en-US" sz="2400" dirty="0" err="1"/>
              <a:t>root.err</a:t>
            </a:r>
            <a:r>
              <a:rPr lang="en-US" sz="2400" dirty="0"/>
              <a:t>.$(Cluster).$(Process)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notification</a:t>
            </a:r>
            <a:r>
              <a:rPr lang="en-US" sz="2400" dirty="0"/>
              <a:t>=Never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queue </a:t>
            </a: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 by running Root on the Grid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Contents of execution script: </a:t>
            </a:r>
            <a:r>
              <a:rPr lang="en-US" b="1" dirty="0" smtClean="0">
                <a:solidFill>
                  <a:srgbClr val="002060"/>
                </a:solidFill>
              </a:rPr>
              <a:t>run-root.sh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#!/bin/bash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cvmfs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oasis.opensciencegrid.org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osg</a:t>
            </a:r>
            <a:r>
              <a:rPr lang="en-US" dirty="0">
                <a:solidFill>
                  <a:srgbClr val="FF0000"/>
                </a:solidFill>
              </a:rPr>
              <a:t>/modules/</a:t>
            </a:r>
            <a:r>
              <a:rPr lang="en-US" dirty="0" err="1">
                <a:solidFill>
                  <a:srgbClr val="FF0000"/>
                </a:solidFill>
              </a:rPr>
              <a:t>lmod</a:t>
            </a:r>
            <a:r>
              <a:rPr lang="en-US" dirty="0">
                <a:solidFill>
                  <a:srgbClr val="FF0000"/>
                </a:solidFill>
              </a:rPr>
              <a:t>/current/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/bash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load root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load </a:t>
            </a:r>
            <a:r>
              <a:rPr lang="en-US" dirty="0" err="1">
                <a:solidFill>
                  <a:srgbClr val="FF0000"/>
                </a:solidFill>
              </a:rPr>
              <a:t>libXpm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root </a:t>
            </a:r>
            <a:r>
              <a:rPr lang="en-US" dirty="0">
                <a:solidFill>
                  <a:srgbClr val="FF0000"/>
                </a:solidFill>
              </a:rPr>
              <a:t>-b &lt; run-</a:t>
            </a:r>
            <a:r>
              <a:rPr lang="en-US" dirty="0" err="1">
                <a:solidFill>
                  <a:srgbClr val="FF0000"/>
                </a:solidFill>
              </a:rPr>
              <a:t>root.C</a:t>
            </a:r>
            <a:r>
              <a:rPr lang="en-US" dirty="0">
                <a:solidFill>
                  <a:srgbClr val="FF0000"/>
                </a:solidFill>
              </a:rPr>
              <a:t> &gt; </a:t>
            </a:r>
            <a:r>
              <a:rPr lang="en-US" dirty="0" err="1" smtClean="0">
                <a:solidFill>
                  <a:srgbClr val="FF0000"/>
                </a:solidFill>
              </a:rPr>
              <a:t>root.out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This command executes Root in batch mode using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 routes output to file </a:t>
            </a:r>
            <a:r>
              <a:rPr lang="en-US" b="1" dirty="0" err="1" smtClean="0">
                <a:solidFill>
                  <a:srgbClr val="002060"/>
                </a:solidFill>
              </a:rPr>
              <a:t>root.out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by running Root with macro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TFile</a:t>
            </a:r>
            <a:r>
              <a:rPr lang="en-US" dirty="0" smtClean="0"/>
              <a:t> 0 for “run 0” (t00.root)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TTree</a:t>
            </a:r>
            <a:r>
              <a:rPr lang="en-US" dirty="0" smtClean="0"/>
              <a:t> object (“t0”) to store data in Root</a:t>
            </a:r>
          </a:p>
          <a:p>
            <a:pPr lvl="1"/>
            <a:r>
              <a:rPr lang="en-US" dirty="0" smtClean="0"/>
              <a:t>Generate 100 “events” each with Gaussian distributed “Energy”</a:t>
            </a:r>
          </a:p>
          <a:p>
            <a:pPr lvl="1"/>
            <a:r>
              <a:rPr lang="en-US" dirty="0" smtClean="0"/>
              <a:t>Fill </a:t>
            </a:r>
            <a:r>
              <a:rPr lang="en-US" dirty="0" err="1" smtClean="0"/>
              <a:t>TTree</a:t>
            </a:r>
            <a:r>
              <a:rPr lang="en-US" dirty="0" smtClean="0"/>
              <a:t> branches for each event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Close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Repeat  above steps to create </a:t>
            </a:r>
            <a:r>
              <a:rPr lang="en-US" dirty="0" err="1" smtClean="0"/>
              <a:t>TFile</a:t>
            </a:r>
            <a:r>
              <a:rPr lang="en-US" dirty="0" smtClean="0"/>
              <a:t> 1 for “run 1” (t01.root)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1162</Words>
  <Application>Microsoft Macintosh PowerPoint</Application>
  <PresentationFormat>On-screen Show (4:3)</PresentationFormat>
  <Paragraphs>155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Office Theme</vt:lpstr>
      <vt:lpstr>3_Custom Design</vt:lpstr>
      <vt:lpstr>Custom Design</vt:lpstr>
      <vt:lpstr>1_Custom Design</vt:lpstr>
      <vt:lpstr>2_Custom Design</vt:lpstr>
      <vt:lpstr>Introduction to Analysis Example Tutorial</vt:lpstr>
      <vt:lpstr>Information about the University of Oklahoma (OU)</vt:lpstr>
      <vt:lpstr>Who we are</vt:lpstr>
      <vt:lpstr>Typical data analysis tasks in  particle physics</vt:lpstr>
      <vt:lpstr>Notes</vt:lpstr>
      <vt:lpstr>Root Documentation</vt:lpstr>
      <vt:lpstr>Condor submission script  (run-root.cmd)</vt:lpstr>
      <vt:lpstr>Step 1: Create simulated data by running Root on the Grid</vt:lpstr>
      <vt:lpstr>Step 1: Create simulated data by running Root with macro  run-root.C</vt:lpstr>
      <vt:lpstr>Step 2: Analyze real data on the grid and with Root </vt:lpstr>
      <vt:lpstr>readEvents.C</vt:lpstr>
      <vt:lpstr>Z-boson Plot</vt:lpstr>
      <vt:lpstr>Determination of the Z boson mass</vt:lpstr>
      <vt:lpstr>More Information </vt:lpstr>
      <vt:lpstr>Step 3: make TSelector</vt:lpstr>
      <vt:lpstr>Conclusion</vt:lpstr>
    </vt:vector>
  </TitlesOfParts>
  <Manager/>
  <Company>OU Department of Physics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Analysis Example tutorial</dc:title>
  <dc:subject/>
  <dc:creator>Patrick Skubic</dc:creator>
  <cp:keywords/>
  <dc:description/>
  <cp:lastModifiedBy>Patrick Skubic</cp:lastModifiedBy>
  <cp:revision>40</cp:revision>
  <dcterms:created xsi:type="dcterms:W3CDTF">2012-08-06T16:01:30Z</dcterms:created>
  <dcterms:modified xsi:type="dcterms:W3CDTF">2016-08-17T15:31:50Z</dcterms:modified>
  <cp:category/>
</cp:coreProperties>
</file>