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67" r:id="rId4"/>
    <p:sldId id="262" r:id="rId5"/>
    <p:sldId id="273" r:id="rId6"/>
    <p:sldId id="257" r:id="rId7"/>
    <p:sldId id="258" r:id="rId8"/>
    <p:sldId id="259" r:id="rId9"/>
    <p:sldId id="266" r:id="rId10"/>
    <p:sldId id="260" r:id="rId11"/>
    <p:sldId id="270" r:id="rId12"/>
    <p:sldId id="269" r:id="rId13"/>
    <p:sldId id="276" r:id="rId14"/>
    <p:sldId id="271" r:id="rId15"/>
    <p:sldId id="272" r:id="rId16"/>
    <p:sldId id="274" r:id="rId17"/>
    <p:sldId id="275" r:id="rId18"/>
    <p:sldId id="264" r:id="rId19"/>
    <p:sldId id="268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FACE2-7E8E-504B-BFC4-9D7ED1698A88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20AF1-CD92-CC47-829D-90CD3BC0C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5037-ABD6-6F4B-8FDD-5611B203A0FC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1CCE8-68FF-0645-B93D-E57A6EC4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certificatesearchhos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certificateho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DOEGrids2DigiCertDNTrans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OSGPKITraining" TargetMode="External"/><Relationship Id="rId3" Type="http://schemas.openxmlformats.org/officeDocument/2006/relationships/hyperlink" Target="https://twiki.grid.iu.edu/bin/view/Operations/OSGPKITrustedAg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gridadm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certificaterequestho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NewOSGPK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OSG PKI Grid Admin (GA) Training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Altunay, Jim </a:t>
            </a:r>
            <a:r>
              <a:rPr lang="en-US" dirty="0" err="1" smtClean="0"/>
              <a:t>Basney</a:t>
            </a:r>
            <a:endParaRPr lang="en-US" dirty="0" smtClean="0"/>
          </a:p>
          <a:p>
            <a:r>
              <a:rPr lang="en-US" dirty="0" smtClean="0"/>
              <a:t>OSG PKI Team</a:t>
            </a:r>
          </a:p>
          <a:p>
            <a:r>
              <a:rPr lang="en-US" dirty="0" smtClean="0"/>
              <a:t>October 8,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OIM Interface: Revoke the Test Service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Review circumstances under which Grid </a:t>
            </a:r>
            <a:r>
              <a:rPr lang="en-US" dirty="0" err="1" smtClean="0"/>
              <a:t>Admins</a:t>
            </a:r>
            <a:r>
              <a:rPr lang="en-US" dirty="0" smtClean="0"/>
              <a:t> should revoke certificates. https://</a:t>
            </a:r>
            <a:r>
              <a:rPr lang="en-US" dirty="0" err="1" smtClean="0"/>
              <a:t>twiki.grid.iu.edu/bin/view/Security/NewOSGPKI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>
                <a:hlinkClick r:id="rId2"/>
              </a:rPr>
              <a:t>https://oim-itb.grid.iu.edu/oim/certificatesearchhost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Click the "Others" tab. </a:t>
            </a:r>
          </a:p>
          <a:p>
            <a:r>
              <a:rPr lang="en-US" dirty="0" smtClean="0"/>
              <a:t>Enter the hostname in "CN Contains" and click the "Search" button. </a:t>
            </a:r>
          </a:p>
          <a:p>
            <a:r>
              <a:rPr lang="en-US" dirty="0" smtClean="0"/>
              <a:t>Click on the line for your certificate. </a:t>
            </a:r>
          </a:p>
          <a:p>
            <a:r>
              <a:rPr lang="en-US" dirty="0" smtClean="0"/>
              <a:t>Enter an "Action Note" ("OSG Grid Admin Training") and click the "Revoke" button. </a:t>
            </a:r>
          </a:p>
          <a:p>
            <a:r>
              <a:rPr lang="en-US" dirty="0" smtClean="0"/>
              <a:t>For a normal revocation, briefly explain why you need to revoke the cert in the “Action Note” field.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OIM Interface 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 the GA functionalities in OIM interface. </a:t>
            </a:r>
          </a:p>
          <a:p>
            <a:r>
              <a:rPr lang="en-US" dirty="0" smtClean="0"/>
              <a:t>Will move onto the command line interface (</a:t>
            </a:r>
            <a:r>
              <a:rPr lang="en-US" dirty="0" err="1" smtClean="0"/>
              <a:t>cli</a:t>
            </a:r>
            <a:r>
              <a:rPr lang="en-US" dirty="0" smtClean="0"/>
              <a:t>) for the same functionalities. </a:t>
            </a:r>
          </a:p>
          <a:p>
            <a:r>
              <a:rPr lang="en-US" dirty="0" smtClean="0"/>
              <a:t>If you do not plan to use CLI, you can skip the rest!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(CLI): Request and retrieve </a:t>
            </a:r>
            <a:r>
              <a:rPr lang="en-US" dirty="0" err="1" smtClean="0">
                <a:solidFill>
                  <a:srgbClr val="1F497D"/>
                </a:solidFill>
              </a:rPr>
              <a:t>certs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three scripts:</a:t>
            </a:r>
          </a:p>
          <a:p>
            <a:pPr lvl="1"/>
            <a:r>
              <a:rPr lang="en-US" dirty="0" err="1" smtClean="0"/>
              <a:t>osg-gridadmin-cert-request</a:t>
            </a:r>
            <a:endParaRPr lang="en-US" dirty="0" smtClean="0"/>
          </a:p>
          <a:p>
            <a:pPr lvl="1"/>
            <a:r>
              <a:rPr lang="en-US" dirty="0" err="1" smtClean="0"/>
              <a:t>osg</a:t>
            </a:r>
            <a:r>
              <a:rPr lang="en-US" dirty="0" smtClean="0"/>
              <a:t>-cert-request</a:t>
            </a:r>
          </a:p>
          <a:p>
            <a:pPr lvl="1"/>
            <a:r>
              <a:rPr lang="en-US" dirty="0" err="1" smtClean="0"/>
              <a:t>osg</a:t>
            </a:r>
            <a:r>
              <a:rPr lang="en-US" dirty="0" smtClean="0"/>
              <a:t>-cert-retrieve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osg-gridadmin-cert-request</a:t>
            </a:r>
            <a:r>
              <a:rPr lang="en-US" dirty="0" smtClean="0"/>
              <a:t> will be most useful for </a:t>
            </a:r>
            <a:r>
              <a:rPr lang="en-US" dirty="0" err="1" smtClean="0"/>
              <a:t>GAs</a:t>
            </a:r>
            <a:r>
              <a:rPr lang="en-US" dirty="0" smtClean="0"/>
              <a:t>. </a:t>
            </a:r>
          </a:p>
          <a:p>
            <a:pPr marL="742950" lvl="2" indent="-342900"/>
            <a:r>
              <a:rPr lang="en-US" dirty="0" smtClean="0"/>
              <a:t>Request, approve, issue and retrieve multiple host </a:t>
            </a:r>
            <a:r>
              <a:rPr lang="en-US" dirty="0" err="1" smtClean="0"/>
              <a:t>certs</a:t>
            </a:r>
            <a:r>
              <a:rPr lang="en-US" dirty="0" smtClean="0"/>
              <a:t> for your domains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a Linux machine </a:t>
            </a:r>
          </a:p>
          <a:p>
            <a:r>
              <a:rPr lang="en-US" dirty="0" err="1" smtClean="0"/>
              <a:t>osg-pki-tools</a:t>
            </a:r>
            <a:r>
              <a:rPr lang="en-US" dirty="0" smtClean="0"/>
              <a:t> is currently not compatible with python-</a:t>
            </a:r>
            <a:r>
              <a:rPr lang="en-US" dirty="0" err="1" smtClean="0"/>
              <a:t>json</a:t>
            </a:r>
            <a:r>
              <a:rPr lang="en-US" dirty="0" smtClean="0"/>
              <a:t> distributed by </a:t>
            </a:r>
            <a:r>
              <a:rPr lang="en-US" dirty="0" err="1" smtClean="0"/>
              <a:t>epel</a:t>
            </a:r>
            <a:r>
              <a:rPr lang="en-US" dirty="0" smtClean="0"/>
              <a:t> for RHEL5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smtClean="0"/>
              <a:t>python -</a:t>
            </a:r>
            <a:r>
              <a:rPr lang="en-US" b="1" dirty="0" err="1" smtClean="0"/>
              <a:t>c</a:t>
            </a:r>
            <a:r>
              <a:rPr lang="en-US" b="1" dirty="0" smtClean="0"/>
              <a:t> "import </a:t>
            </a:r>
            <a:r>
              <a:rPr lang="en-US" b="1" dirty="0" err="1" smtClean="0"/>
              <a:t>json</a:t>
            </a:r>
            <a:r>
              <a:rPr lang="en-US" b="1" dirty="0" smtClean="0"/>
              <a:t>; </a:t>
            </a:r>
            <a:r>
              <a:rPr lang="en-US" b="1" dirty="0" err="1" smtClean="0"/>
              <a:t>json.dumps('x</a:t>
            </a:r>
            <a:r>
              <a:rPr lang="en-US" b="1" dirty="0" smtClean="0"/>
              <a:t>')”</a:t>
            </a:r>
          </a:p>
          <a:p>
            <a:pPr lvl="1"/>
            <a:r>
              <a:rPr lang="en-US" dirty="0" smtClean="0"/>
              <a:t>If you have the following error:</a:t>
            </a:r>
            <a:br>
              <a:rPr lang="en-US" dirty="0" smtClean="0"/>
            </a:br>
            <a:r>
              <a:rPr lang="en-US" b="1" dirty="0" err="1" smtClean="0"/>
              <a:t>AttributeError</a:t>
            </a:r>
            <a:r>
              <a:rPr lang="en-US" b="1" dirty="0" smtClean="0"/>
              <a:t>: 'module' object has no attribute 'dumps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Execute </a:t>
            </a:r>
            <a:r>
              <a:rPr lang="en-US" b="1" dirty="0" smtClean="0"/>
              <a:t>yum remove python-</a:t>
            </a:r>
            <a:r>
              <a:rPr lang="en-US" b="1" dirty="0" err="1" smtClean="0"/>
              <a:t>json</a:t>
            </a:r>
            <a:endParaRPr lang="en-US" dirty="0" smtClean="0"/>
          </a:p>
          <a:p>
            <a:r>
              <a:rPr lang="en-US" dirty="0" smtClean="0"/>
              <a:t>yum install --</a:t>
            </a:r>
            <a:r>
              <a:rPr lang="en-US" dirty="0" err="1" smtClean="0"/>
              <a:t>enablerepo</a:t>
            </a:r>
            <a:r>
              <a:rPr lang="en-US" dirty="0" smtClean="0"/>
              <a:t>=</a:t>
            </a:r>
            <a:r>
              <a:rPr lang="en-US" dirty="0" err="1" smtClean="0"/>
              <a:t>osg</a:t>
            </a:r>
            <a:r>
              <a:rPr lang="en-US" dirty="0" smtClean="0"/>
              <a:t>-testing </a:t>
            </a:r>
            <a:r>
              <a:rPr lang="en-US" dirty="0" err="1" smtClean="0"/>
              <a:t>osg-pki-tools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(CLI): Installing the scripts </a:t>
            </a:r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9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</a:t>
            </a:r>
            <a:r>
              <a:rPr lang="en-US" dirty="0" err="1" smtClean="0">
                <a:solidFill>
                  <a:srgbClr val="1F497D"/>
                </a:solidFill>
              </a:rPr>
              <a:t>CLI):osg-gridadmin-cert-request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54"/>
            <a:ext cx="8229600" cy="5506046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osg-gridadmin-cert-request</a:t>
            </a:r>
            <a:r>
              <a:rPr lang="en-US" sz="2400" dirty="0" smtClean="0"/>
              <a:t> -help to see the </a:t>
            </a:r>
            <a:r>
              <a:rPr lang="en-US" sz="2400" dirty="0" smtClean="0"/>
              <a:t>options</a:t>
            </a:r>
          </a:p>
          <a:p>
            <a:r>
              <a:rPr lang="en-US" sz="2400" dirty="0" smtClean="0"/>
              <a:t>Requires your user certificate registered as Grid Admin in OIM. Looks in $HOME/.</a:t>
            </a:r>
            <a:r>
              <a:rPr lang="en-US" sz="2400" dirty="0" err="1" smtClean="0"/>
              <a:t>globus/usercert.pem</a:t>
            </a:r>
            <a:r>
              <a:rPr lang="en-US" sz="2400" dirty="0" smtClean="0"/>
              <a:t> and $HOME/.</a:t>
            </a:r>
            <a:r>
              <a:rPr lang="en-US" sz="2400" dirty="0" err="1" smtClean="0"/>
              <a:t>globus/userkey.pem</a:t>
            </a:r>
            <a:r>
              <a:rPr lang="en-US" sz="2400" dirty="0" smtClean="0"/>
              <a:t> by default. Use -</a:t>
            </a:r>
            <a:r>
              <a:rPr lang="en-US" sz="2400" dirty="0" err="1" smtClean="0"/>
              <a:t>c</a:t>
            </a:r>
            <a:r>
              <a:rPr lang="en-US" sz="2400" dirty="0" smtClean="0"/>
              <a:t> and -</a:t>
            </a:r>
            <a:r>
              <a:rPr lang="en-US" sz="2400" dirty="0" err="1" smtClean="0"/>
              <a:t>k</a:t>
            </a:r>
            <a:r>
              <a:rPr lang="en-US" sz="2400" dirty="0" smtClean="0"/>
              <a:t> options for alternate user cert/key locations</a:t>
            </a:r>
            <a:endParaRPr lang="en-US" sz="2400" dirty="0" smtClean="0"/>
          </a:p>
          <a:p>
            <a:r>
              <a:rPr lang="en-US" sz="2400" dirty="0" smtClean="0"/>
              <a:t>Create a hostname file containing Fully Qualified Domain Name (FQDN) for each host certificate</a:t>
            </a:r>
          </a:p>
          <a:p>
            <a:r>
              <a:rPr lang="en-US" sz="2400" dirty="0" smtClean="0"/>
              <a:t>Create a hostnames file</a:t>
            </a:r>
          </a:p>
          <a:p>
            <a:r>
              <a:rPr lang="en-US" sz="2400" b="1" dirty="0" smtClean="0"/>
              <a:t>vi hostnames</a:t>
            </a:r>
          </a:p>
          <a:p>
            <a:pPr lvl="1">
              <a:buNone/>
            </a:pPr>
            <a:r>
              <a:rPr lang="en-US" sz="2400" dirty="0" err="1" smtClean="0"/>
              <a:t>pepperjack-itb.fnal.gov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cheddar.fnal.gov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gruyere.fnal.gov</a:t>
            </a:r>
            <a:endParaRPr lang="en-US" sz="2400" dirty="0" smtClean="0"/>
          </a:p>
          <a:p>
            <a:r>
              <a:rPr lang="en-US" sz="2400" dirty="0" smtClean="0"/>
              <a:t>50 cert requests/day at most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osg-gridadmin-cert-request</a:t>
            </a:r>
            <a:r>
              <a:rPr lang="en-US" b="1" dirty="0" smtClean="0"/>
              <a:t> -T -</a:t>
            </a:r>
            <a:r>
              <a:rPr lang="en-US" b="1" dirty="0" err="1" smtClean="0"/>
              <a:t>f</a:t>
            </a:r>
            <a:r>
              <a:rPr lang="en-US" b="1" dirty="0" smtClean="0"/>
              <a:t> /root/hostnames</a:t>
            </a:r>
          </a:p>
          <a:p>
            <a:pPr lvl="1"/>
            <a:r>
              <a:rPr lang="en-US" b="1" dirty="0" smtClean="0"/>
              <a:t>-T is important. </a:t>
            </a:r>
            <a:r>
              <a:rPr lang="en-US" dirty="0" smtClean="0"/>
              <a:t>It signifies a test request; goes to the OIM-ITB. You do not need it once you complete the training and move to production OIM.  </a:t>
            </a:r>
            <a:endParaRPr lang="en-US" b="1" dirty="0" smtClean="0"/>
          </a:p>
          <a:p>
            <a:pPr lvl="1"/>
            <a:r>
              <a:rPr lang="en-US" dirty="0" smtClean="0"/>
              <a:t>Will request, approve, issue and retrieve the </a:t>
            </a:r>
            <a:r>
              <a:rPr lang="en-US" dirty="0" err="1" smtClean="0"/>
              <a:t>certs</a:t>
            </a:r>
            <a:r>
              <a:rPr lang="en-US" dirty="0" smtClean="0"/>
              <a:t> automatically. </a:t>
            </a:r>
          </a:p>
          <a:p>
            <a:pPr lvl="1"/>
            <a:r>
              <a:rPr lang="en-US" dirty="0" smtClean="0"/>
              <a:t>Patience! May take a few seconds to complete. </a:t>
            </a:r>
          </a:p>
          <a:p>
            <a:r>
              <a:rPr lang="en-US" dirty="0" smtClean="0"/>
              <a:t>In the same directory, find the certificate and key files. For example, </a:t>
            </a:r>
            <a:r>
              <a:rPr lang="en-US" dirty="0" err="1" smtClean="0"/>
              <a:t>gruyere.fnal.gov.pem</a:t>
            </a:r>
            <a:r>
              <a:rPr lang="en-US" dirty="0" smtClean="0"/>
              <a:t> and </a:t>
            </a:r>
            <a:r>
              <a:rPr lang="en-US" dirty="0" err="1" smtClean="0"/>
              <a:t>gruyere.fnal.gov-key.pem</a:t>
            </a:r>
            <a:r>
              <a:rPr lang="en-US" dirty="0" smtClean="0"/>
              <a:t>  </a:t>
            </a:r>
          </a:p>
          <a:p>
            <a:r>
              <a:rPr lang="en-US" sz="2800" dirty="0" smtClean="0"/>
              <a:t>If you have a single certificate to request</a:t>
            </a:r>
          </a:p>
          <a:p>
            <a:r>
              <a:rPr lang="en-US" sz="2800" b="1" dirty="0" err="1" smtClean="0"/>
              <a:t>osg-gridadmin-cert-request</a:t>
            </a:r>
            <a:r>
              <a:rPr lang="en-US" sz="2800" b="1" dirty="0" smtClean="0"/>
              <a:t> –T --hostname=</a:t>
            </a:r>
            <a:r>
              <a:rPr lang="en-US" sz="2800" b="1" dirty="0" err="1" smtClean="0"/>
              <a:t>cheddar.fnal.gov</a:t>
            </a:r>
            <a:endParaRPr lang="en-US" sz="2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(CLI): Request and retrieve </a:t>
            </a:r>
            <a:r>
              <a:rPr lang="en-US" dirty="0" err="1" smtClean="0">
                <a:solidFill>
                  <a:srgbClr val="1F497D"/>
                </a:solidFill>
              </a:rPr>
              <a:t>certs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</a:t>
            </a:r>
            <a:r>
              <a:rPr lang="en-US" dirty="0" err="1" smtClean="0">
                <a:solidFill>
                  <a:srgbClr val="1F497D"/>
                </a:solidFill>
              </a:rPr>
              <a:t>CLI):osg</a:t>
            </a:r>
            <a:r>
              <a:rPr lang="en-US" dirty="0" smtClean="0">
                <a:solidFill>
                  <a:srgbClr val="1F497D"/>
                </a:solidFill>
              </a:rPr>
              <a:t>-cert-request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13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osg</a:t>
            </a:r>
            <a:r>
              <a:rPr lang="en-US" dirty="0" smtClean="0"/>
              <a:t>-cert-request --help to see the options</a:t>
            </a:r>
          </a:p>
          <a:p>
            <a:r>
              <a:rPr lang="en-US" dirty="0" smtClean="0"/>
              <a:t>Will be used by regular users without GA privileges. </a:t>
            </a:r>
          </a:p>
          <a:p>
            <a:r>
              <a:rPr lang="en-US" dirty="0" smtClean="0"/>
              <a:t>The GA will approve/reject the request</a:t>
            </a:r>
          </a:p>
          <a:p>
            <a:r>
              <a:rPr lang="en-US" b="1" dirty="0" err="1" smtClean="0"/>
              <a:t>osg</a:t>
            </a:r>
            <a:r>
              <a:rPr lang="en-US" b="1" dirty="0" smtClean="0"/>
              <a:t>-cert-request -T --hostname=</a:t>
            </a:r>
            <a:r>
              <a:rPr lang="en-US" b="1" dirty="0" err="1" smtClean="0"/>
              <a:t>cheddar.fnal.gov</a:t>
            </a:r>
            <a:r>
              <a:rPr lang="en-US" b="1" dirty="0" smtClean="0"/>
              <a:t> --name="Mine Altunay" --email=</a:t>
            </a:r>
            <a:r>
              <a:rPr lang="en-US" b="1" dirty="0" err="1" smtClean="0"/>
              <a:t>maltunay@fnal.gov</a:t>
            </a:r>
            <a:r>
              <a:rPr lang="en-US" b="1" dirty="0" smtClean="0"/>
              <a:t> --phone=6308406490</a:t>
            </a:r>
          </a:p>
          <a:p>
            <a:pPr lvl="1"/>
            <a:r>
              <a:rPr lang="en-US" b="1" dirty="0" smtClean="0"/>
              <a:t>Note the -T option.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GAs</a:t>
            </a:r>
            <a:r>
              <a:rPr lang="en-US" dirty="0" smtClean="0"/>
              <a:t> will receive an email from GOC. “Dear </a:t>
            </a:r>
            <a:r>
              <a:rPr lang="en-US" dirty="0" err="1" smtClean="0"/>
              <a:t>GridAdmin</a:t>
            </a:r>
            <a:r>
              <a:rPr lang="en-US" dirty="0" smtClean="0"/>
              <a:t>,  Host certificate request has been submitted. Please determine this request's authenticity, and approve / disapprove at URL”</a:t>
            </a:r>
          </a:p>
          <a:p>
            <a:pPr lvl="1"/>
            <a:r>
              <a:rPr lang="en-US" dirty="0" smtClean="0"/>
              <a:t>Click on the ticket URL and update the ticket that you will work on this request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https://oim-itb.grid.iu.edu/oim/certificatehost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Click on “My Request”. Under the Section “Host Certificate Requests that I Approve” find the request, and click on it</a:t>
            </a:r>
          </a:p>
          <a:p>
            <a:pPr lvl="1"/>
            <a:r>
              <a:rPr lang="en-US" dirty="0" smtClean="0"/>
              <a:t>In “Action Note” field, explain why you grant the request briefly. </a:t>
            </a:r>
          </a:p>
          <a:p>
            <a:pPr lvl="1"/>
            <a:r>
              <a:rPr lang="en-US" dirty="0" smtClean="0"/>
              <a:t>For training, just type “GA Training” </a:t>
            </a:r>
          </a:p>
          <a:p>
            <a:pPr lvl="1"/>
            <a:r>
              <a:rPr lang="en-US" dirty="0" smtClean="0"/>
              <a:t>Click Approve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Your job as a GA is complete!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Command Line Interface (</a:t>
            </a:r>
            <a:r>
              <a:rPr lang="en-US" dirty="0" err="1" smtClean="0">
                <a:solidFill>
                  <a:srgbClr val="1F497D"/>
                </a:solidFill>
              </a:rPr>
              <a:t>CLI):osg</a:t>
            </a:r>
            <a:r>
              <a:rPr lang="en-US" dirty="0" smtClean="0">
                <a:solidFill>
                  <a:srgbClr val="1F497D"/>
                </a:solidFill>
              </a:rPr>
              <a:t>-cert-retrieve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osg</a:t>
            </a:r>
            <a:r>
              <a:rPr lang="en-US" dirty="0" smtClean="0"/>
              <a:t>-cert-retrieve -help to see the options</a:t>
            </a:r>
          </a:p>
          <a:p>
            <a:r>
              <a:rPr lang="en-US" dirty="0" smtClean="0"/>
              <a:t>Will be used by non-</a:t>
            </a:r>
            <a:r>
              <a:rPr lang="en-US" dirty="0" err="1" smtClean="0"/>
              <a:t>GAs</a:t>
            </a:r>
            <a:r>
              <a:rPr lang="en-US" dirty="0" smtClean="0"/>
              <a:t>, not useful for </a:t>
            </a:r>
            <a:r>
              <a:rPr lang="en-US" dirty="0" err="1" smtClean="0"/>
              <a:t>GAs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will receive an email from GOC when GA approves the request and will run the </a:t>
            </a:r>
            <a:r>
              <a:rPr lang="en-US" dirty="0" err="1" smtClean="0"/>
              <a:t>osg</a:t>
            </a:r>
            <a:r>
              <a:rPr lang="en-US" dirty="0" smtClean="0"/>
              <a:t>-cert-retrieve to download the cert </a:t>
            </a:r>
          </a:p>
          <a:p>
            <a:r>
              <a:rPr lang="en-US" b="1" dirty="0" err="1" smtClean="0"/>
              <a:t>osg</a:t>
            </a:r>
            <a:r>
              <a:rPr lang="en-US" b="1" dirty="0" smtClean="0"/>
              <a:t>-cert-retrieve -T -</a:t>
            </a:r>
            <a:r>
              <a:rPr lang="en-US" b="1" dirty="0" err="1" smtClean="0"/>
              <a:t>i</a:t>
            </a:r>
            <a:r>
              <a:rPr lang="en-US" b="1" dirty="0" smtClean="0"/>
              <a:t> 1289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is the request ID.</a:t>
            </a:r>
          </a:p>
          <a:p>
            <a:pPr lvl="1"/>
            <a:r>
              <a:rPr lang="en-US" dirty="0" smtClean="0"/>
              <a:t>Included in the ticket email as well. </a:t>
            </a:r>
          </a:p>
          <a:p>
            <a:r>
              <a:rPr lang="en-US" dirty="0" smtClean="0"/>
              <a:t>Certificate will be written to ./</a:t>
            </a:r>
            <a:r>
              <a:rPr lang="en-US" dirty="0" err="1" smtClean="0"/>
              <a:t>hostcert.pem</a:t>
            </a:r>
            <a:r>
              <a:rPr lang="en-US" dirty="0" smtClean="0"/>
              <a:t> file automatically unless --</a:t>
            </a:r>
            <a:r>
              <a:rPr lang="en-US" dirty="0" err="1" smtClean="0"/>
              <a:t>certfile</a:t>
            </a:r>
            <a:r>
              <a:rPr lang="en-US" dirty="0" smtClean="0"/>
              <a:t> option is chosen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After the training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 the difference between </a:t>
            </a:r>
            <a:r>
              <a:rPr lang="en-US" b="1" dirty="0" smtClean="0"/>
              <a:t>OIM-ITB </a:t>
            </a:r>
            <a:r>
              <a:rPr lang="en-US" dirty="0" smtClean="0"/>
              <a:t>and </a:t>
            </a:r>
            <a:r>
              <a:rPr lang="en-US" b="1" dirty="0" smtClean="0"/>
              <a:t>OIM</a:t>
            </a:r>
          </a:p>
          <a:p>
            <a:r>
              <a:rPr lang="en-US" dirty="0" smtClean="0"/>
              <a:t>Apply to become an OSG GA. Go to https://</a:t>
            </a:r>
            <a:r>
              <a:rPr lang="en-US" dirty="0" err="1" smtClean="0"/>
              <a:t>oim.grid.iu.edu/oim/gridadmin</a:t>
            </a:r>
            <a:r>
              <a:rPr lang="en-US" dirty="0" smtClean="0"/>
              <a:t> and click on “Request for GA Enrollment”, and complete the form.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Distinguished Names: Will NOT Affect the </a:t>
            </a:r>
            <a:r>
              <a:rPr lang="en-US" dirty="0" err="1" smtClean="0"/>
              <a:t>GAs</a:t>
            </a:r>
            <a:r>
              <a:rPr lang="en-US" dirty="0" smtClean="0"/>
              <a:t>, but affect your </a:t>
            </a:r>
            <a:r>
              <a:rPr lang="en-US" dirty="0" err="1" smtClean="0"/>
              <a:t>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Certificates from new OSG PKI will have new Distinguished Names</a:t>
            </a:r>
          </a:p>
          <a:p>
            <a:pPr lvl="1"/>
            <a:r>
              <a:rPr lang="en-US" dirty="0" smtClean="0"/>
              <a:t>Users will need to register new certificate DNs in VOMS</a:t>
            </a:r>
          </a:p>
          <a:p>
            <a:r>
              <a:rPr lang="en-US" dirty="0" smtClean="0"/>
              <a:t>Current </a:t>
            </a:r>
            <a:r>
              <a:rPr lang="en-US" dirty="0" err="1" smtClean="0"/>
              <a:t>DOEGrids</a:t>
            </a:r>
            <a:r>
              <a:rPr lang="en-US" dirty="0" smtClean="0"/>
              <a:t> DNs:</a:t>
            </a:r>
          </a:p>
          <a:p>
            <a:pPr lvl="1"/>
            <a:r>
              <a:rPr lang="en-US" dirty="0" smtClean="0"/>
              <a:t>Issuer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DC=org/DC=</a:t>
            </a:r>
            <a:r>
              <a:rPr lang="en-US" dirty="0" err="1"/>
              <a:t>DOEGrids</a:t>
            </a:r>
            <a:r>
              <a:rPr lang="en-US" dirty="0"/>
              <a:t>/OU=Certificate Authorities/CN=</a:t>
            </a:r>
            <a:r>
              <a:rPr lang="en-US" dirty="0" err="1"/>
              <a:t>DOEGrids</a:t>
            </a:r>
            <a:r>
              <a:rPr lang="en-US" dirty="0"/>
              <a:t> CA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Subject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DC=org/DC=</a:t>
            </a:r>
            <a:r>
              <a:rPr lang="en-US" dirty="0" err="1"/>
              <a:t>doegrids</a:t>
            </a:r>
            <a:r>
              <a:rPr lang="en-US" dirty="0"/>
              <a:t>/OU=People/CN=</a:t>
            </a:r>
            <a:r>
              <a:rPr lang="en-US" i="1" dirty="0"/>
              <a:t>full name </a:t>
            </a:r>
            <a:r>
              <a:rPr lang="en-US" i="1" dirty="0" smtClean="0"/>
              <a:t>DOEGRIDS-ID#</a:t>
            </a:r>
            <a:endParaRPr lang="en-US" dirty="0"/>
          </a:p>
          <a:p>
            <a:r>
              <a:rPr lang="en-US" dirty="0" smtClean="0"/>
              <a:t>New OSG PKI DNs:</a:t>
            </a:r>
          </a:p>
          <a:p>
            <a:pPr lvl="1"/>
            <a:r>
              <a:rPr lang="en-US" dirty="0"/>
              <a:t>Issuer: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DC=com/DC=DigiCert-Grid/O=DigiCert Grid/CN=DigiCert Grid CA-1 </a:t>
            </a:r>
          </a:p>
          <a:p>
            <a:pPr lvl="1"/>
            <a:r>
              <a:rPr lang="en-US" dirty="0"/>
              <a:t>Subject: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DC=com/DC=DigiCert-Grid/O=Open Science Grid/OU=People/CN</a:t>
            </a:r>
            <a:r>
              <a:rPr lang="en-US" dirty="0" smtClean="0"/>
              <a:t>=</a:t>
            </a:r>
            <a:r>
              <a:rPr lang="en-US" i="1" dirty="0" smtClean="0"/>
              <a:t>full name OSG-OIM-ID#</a:t>
            </a:r>
            <a:endParaRPr lang="en-US" i="1" dirty="0"/>
          </a:p>
          <a:p>
            <a:r>
              <a:rPr lang="en-US" dirty="0" smtClean="0"/>
              <a:t>More </a:t>
            </a:r>
            <a:r>
              <a:rPr lang="en-US" dirty="0"/>
              <a:t>details </a:t>
            </a:r>
            <a:r>
              <a:rPr lang="en-US" dirty="0" smtClean="0"/>
              <a:t>at: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://twiki.grid.iu.edu/bin/view/Security/</a:t>
            </a:r>
            <a:r>
              <a:rPr lang="en-US" dirty="0" smtClean="0">
                <a:hlinkClick r:id="rId2"/>
              </a:rPr>
              <a:t>DOEGrids2DigiCertDNTransition</a:t>
            </a:r>
            <a:endParaRPr lang="en-US" dirty="0" smtClean="0"/>
          </a:p>
          <a:p>
            <a:r>
              <a:rPr lang="en-US" dirty="0" smtClean="0"/>
              <a:t>Testing so far has found no issues related to this DN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89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OSG PKI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Transition from </a:t>
            </a:r>
            <a:r>
              <a:rPr lang="en-US" dirty="0" err="1" smtClean="0"/>
              <a:t>DOEGrids</a:t>
            </a:r>
            <a:r>
              <a:rPr lang="en-US" dirty="0" smtClean="0"/>
              <a:t> CA to OSG PKI. </a:t>
            </a:r>
          </a:p>
          <a:p>
            <a:pPr lvl="1"/>
            <a:r>
              <a:rPr lang="en-US" dirty="0" smtClean="0"/>
              <a:t>Registration Authority Agents (RA Agent)/Grid </a:t>
            </a:r>
            <a:r>
              <a:rPr lang="en-US" dirty="0" err="1" smtClean="0"/>
              <a:t>Admins</a:t>
            </a:r>
            <a:r>
              <a:rPr lang="en-US" dirty="0" smtClean="0"/>
              <a:t> (GA) will interface directly with OSG and OSG Information Management System (OIM). </a:t>
            </a:r>
          </a:p>
          <a:p>
            <a:pPr lvl="1"/>
            <a:r>
              <a:rPr lang="en-US" dirty="0" smtClean="0"/>
              <a:t>The back end CA, </a:t>
            </a:r>
            <a:r>
              <a:rPr lang="en-US" dirty="0" err="1" smtClean="0"/>
              <a:t>DigiCert</a:t>
            </a:r>
            <a:r>
              <a:rPr lang="en-US" dirty="0" smtClean="0"/>
              <a:t> CA, is invisible to RA Agents and </a:t>
            </a:r>
            <a:r>
              <a:rPr lang="en-US" dirty="0" err="1" smtClean="0"/>
              <a:t>GAs</a:t>
            </a:r>
            <a:r>
              <a:rPr lang="en-US" dirty="0" smtClean="0"/>
              <a:t> for their work. </a:t>
            </a:r>
          </a:p>
          <a:p>
            <a:pPr lvl="1"/>
            <a:r>
              <a:rPr lang="en-US" dirty="0" smtClean="0"/>
              <a:t>Most of the RA Agent/GA functions remain the same. New user interface at OSG OIM, but basic functionalities are the same</a:t>
            </a:r>
          </a:p>
          <a:p>
            <a:pPr lvl="2"/>
            <a:r>
              <a:rPr lang="en-US" dirty="0" smtClean="0"/>
              <a:t>Using GOC ticketing system instead of mailing lists</a:t>
            </a:r>
          </a:p>
          <a:p>
            <a:pPr lvl="1"/>
            <a:r>
              <a:rPr lang="en-US" dirty="0" smtClean="0"/>
              <a:t>Separation of RA Agent and GA duties: </a:t>
            </a:r>
          </a:p>
          <a:p>
            <a:pPr lvl="2"/>
            <a:r>
              <a:rPr lang="en-US" dirty="0" smtClean="0"/>
              <a:t>RA Agents only approve User </a:t>
            </a:r>
            <a:r>
              <a:rPr lang="en-US" dirty="0" err="1" smtClean="0"/>
              <a:t>certs</a:t>
            </a:r>
            <a:r>
              <a:rPr lang="en-US" dirty="0" smtClean="0"/>
              <a:t>, does not approve host </a:t>
            </a:r>
            <a:r>
              <a:rPr lang="en-US" dirty="0" err="1" smtClean="0"/>
              <a:t>certs</a:t>
            </a:r>
            <a:r>
              <a:rPr lang="en-US" dirty="0" smtClean="0"/>
              <a:t> anymore. </a:t>
            </a:r>
          </a:p>
          <a:p>
            <a:pPr lvl="2"/>
            <a:r>
              <a:rPr lang="en-US" dirty="0" err="1" smtClean="0"/>
              <a:t>GAs</a:t>
            </a:r>
            <a:r>
              <a:rPr lang="en-US" dirty="0" smtClean="0"/>
              <a:t> only approve host </a:t>
            </a:r>
            <a:r>
              <a:rPr lang="en-US" dirty="0" err="1" smtClean="0"/>
              <a:t>certs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End of the Training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now Ready to handle production requests</a:t>
            </a:r>
          </a:p>
          <a:p>
            <a:r>
              <a:rPr lang="en-US" dirty="0" err="1" smtClean="0"/>
              <a:t>DOEGrids</a:t>
            </a:r>
            <a:r>
              <a:rPr lang="en-US" dirty="0" smtClean="0"/>
              <a:t> CA will shut down in mid-March and transition will start slowly after that</a:t>
            </a:r>
          </a:p>
          <a:p>
            <a:pPr lvl="1"/>
            <a:r>
              <a:rPr lang="en-US" dirty="0" smtClean="0"/>
              <a:t>As users </a:t>
            </a:r>
            <a:r>
              <a:rPr lang="en-US" dirty="0" err="1" smtClean="0"/>
              <a:t>certs</a:t>
            </a:r>
            <a:r>
              <a:rPr lang="en-US" dirty="0" smtClean="0"/>
              <a:t> expire, they will start using OSG PKI</a:t>
            </a:r>
          </a:p>
          <a:p>
            <a:r>
              <a:rPr lang="en-US" dirty="0" smtClean="0"/>
              <a:t>Useful URLs:</a:t>
            </a:r>
          </a:p>
          <a:p>
            <a:pPr lvl="1"/>
            <a:r>
              <a:rPr lang="en-US" sz="2378" dirty="0" smtClean="0">
                <a:hlinkClick r:id="rId2"/>
              </a:rPr>
              <a:t>https://twiki.grid.iu.edu/bin/view/Security/OSGPKITraining</a:t>
            </a:r>
            <a:endParaRPr lang="en-US" sz="2378" dirty="0" smtClean="0"/>
          </a:p>
          <a:p>
            <a:pPr lvl="1"/>
            <a:r>
              <a:rPr lang="en-US" sz="2378" dirty="0" smtClean="0"/>
              <a:t>https://</a:t>
            </a:r>
            <a:r>
              <a:rPr lang="en-US" sz="2378" dirty="0" err="1" smtClean="0"/>
              <a:t>twiki.grid.iu.edu/bin/view/Security/NewOSGPKI</a:t>
            </a:r>
            <a:endParaRPr lang="en-US" sz="2378" dirty="0" smtClean="0"/>
          </a:p>
          <a:p>
            <a:pPr lvl="1"/>
            <a:r>
              <a:rPr lang="en-US" sz="2378" dirty="0" smtClean="0">
                <a:hlinkClick r:id="rId3"/>
              </a:rPr>
              <a:t>https://twiki.grid.iu.edu/bin/view/Operations/OSGPKITrustedAgent</a:t>
            </a:r>
            <a:endParaRPr lang="en-US" sz="2378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OSG PKI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3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An RA Agent can be assigned to one or more </a:t>
            </a:r>
            <a:r>
              <a:rPr lang="en-US" dirty="0" err="1" smtClean="0"/>
              <a:t>Vos</a:t>
            </a:r>
            <a:endParaRPr lang="en-US" dirty="0" smtClean="0"/>
          </a:p>
          <a:p>
            <a:pPr marL="342900" lvl="1" indent="-342900"/>
            <a:r>
              <a:rPr lang="en-US" sz="2800" dirty="0" smtClean="0"/>
              <a:t>A GA can be assigned to one or more network domains (e.g. </a:t>
            </a:r>
            <a:r>
              <a:rPr lang="en-US" sz="2800" dirty="0" err="1" smtClean="0"/>
              <a:t>fnal.gov</a:t>
            </a:r>
            <a:r>
              <a:rPr lang="en-US" sz="2800" dirty="0" smtClean="0"/>
              <a:t>) and a domain can be approved by one or more </a:t>
            </a:r>
            <a:r>
              <a:rPr lang="en-US" sz="2800" dirty="0" err="1" smtClean="0"/>
              <a:t>GAs</a:t>
            </a:r>
            <a:endParaRPr lang="en-US" dirty="0" smtClean="0"/>
          </a:p>
          <a:p>
            <a:pPr marL="342900" lvl="1" indent="-342900"/>
            <a:r>
              <a:rPr lang="en-US" sz="2800" dirty="0" smtClean="0"/>
              <a:t>A person can be an RA Agent and GA simultaneously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Training Goals and Outline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Perform the GA duties in OSG PKI. </a:t>
            </a:r>
          </a:p>
          <a:p>
            <a:pPr lvl="1"/>
            <a:r>
              <a:rPr lang="en-US" sz="2400" dirty="0" smtClean="0"/>
              <a:t>Everything we perform in training is in </a:t>
            </a:r>
            <a:r>
              <a:rPr lang="en-US" sz="2400" b="1" dirty="0" smtClean="0"/>
              <a:t>ITB</a:t>
            </a:r>
            <a:r>
              <a:rPr lang="en-US" sz="2400" dirty="0" smtClean="0"/>
              <a:t> instance. No </a:t>
            </a:r>
            <a:r>
              <a:rPr lang="en-US" sz="2400" b="1" dirty="0" smtClean="0"/>
              <a:t>Production</a:t>
            </a:r>
            <a:r>
              <a:rPr lang="en-US" sz="2400" dirty="0" smtClean="0"/>
              <a:t> </a:t>
            </a:r>
            <a:r>
              <a:rPr lang="en-US" sz="2400" dirty="0" err="1" smtClean="0"/>
              <a:t>certs</a:t>
            </a:r>
            <a:r>
              <a:rPr lang="en-US" sz="2400" dirty="0" smtClean="0"/>
              <a:t> will be issued.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Two goals: how to approve</a:t>
            </a:r>
            <a:r>
              <a:rPr lang="en-US" sz="2400" dirty="0" smtClean="0"/>
              <a:t> host </a:t>
            </a:r>
            <a:r>
              <a:rPr lang="en-US" sz="2400" dirty="0" smtClean="0"/>
              <a:t>certificate requests via OIM and do bulk requests via the command line. </a:t>
            </a:r>
            <a:endParaRPr lang="en-US" sz="2400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sz="2400" dirty="0" smtClean="0"/>
              <a:t>Request to become a GA </a:t>
            </a:r>
          </a:p>
          <a:p>
            <a:pPr marL="514350" indent="-514350">
              <a:buAutoNum type="arabicPeriod" startAt="2"/>
            </a:pPr>
            <a:r>
              <a:rPr lang="en-US" sz="2400" dirty="0" smtClean="0"/>
              <a:t>First, demonstrate the OIM interface</a:t>
            </a:r>
          </a:p>
          <a:p>
            <a:pPr lvl="1"/>
            <a:r>
              <a:rPr lang="en-US" sz="2000" dirty="0" smtClean="0"/>
              <a:t>Request host certificates for your domain</a:t>
            </a:r>
          </a:p>
          <a:p>
            <a:pPr lvl="1"/>
            <a:r>
              <a:rPr lang="en-US" sz="2000" dirty="0" smtClean="0"/>
              <a:t>Approve the cert </a:t>
            </a:r>
          </a:p>
          <a:p>
            <a:pPr lvl="1"/>
            <a:r>
              <a:rPr lang="en-US" sz="2000" dirty="0" smtClean="0"/>
              <a:t>Retrieve the cert</a:t>
            </a:r>
          </a:p>
          <a:p>
            <a:pPr lvl="1"/>
            <a:r>
              <a:rPr lang="en-US" sz="2000" dirty="0" smtClean="0"/>
              <a:t>Revoke the cert  </a:t>
            </a:r>
          </a:p>
          <a:p>
            <a:pPr lvl="1"/>
            <a:r>
              <a:rPr lang="en-US" sz="2000" dirty="0" smtClean="0"/>
              <a:t>Approve another person’s host cert request as a 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Goals and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sz="2400" dirty="0" smtClean="0"/>
              <a:t>Demonstrate the command line interface</a:t>
            </a:r>
          </a:p>
          <a:p>
            <a:pPr marL="914400" lvl="1" indent="-514350"/>
            <a:r>
              <a:rPr lang="en-US" sz="2400" dirty="0" smtClean="0"/>
              <a:t>Request and retrieve host </a:t>
            </a:r>
            <a:r>
              <a:rPr lang="en-US" sz="2400" dirty="0" err="1" smtClean="0"/>
              <a:t>certs</a:t>
            </a:r>
            <a:endParaRPr lang="en-US" sz="2400" dirty="0" smtClean="0"/>
          </a:p>
          <a:p>
            <a:pPr marL="914400" lvl="1" indent="-514350"/>
            <a:r>
              <a:rPr lang="en-US" sz="2400" dirty="0" smtClean="0"/>
              <a:t>Approve another sys </a:t>
            </a:r>
            <a:r>
              <a:rPr lang="en-US" sz="2400" dirty="0" err="1" smtClean="0"/>
              <a:t>admin’s</a:t>
            </a:r>
            <a:r>
              <a:rPr lang="en-US" sz="2400" dirty="0" smtClean="0"/>
              <a:t> host cert request (in OIM interface) </a:t>
            </a:r>
          </a:p>
          <a:p>
            <a:pPr marL="914400" lvl="1" indent="-514350">
              <a:buAutoNum type="arabicPeriod" startAt="3"/>
            </a:pPr>
            <a:endParaRPr lang="en-US" sz="2400" dirty="0" smtClean="0"/>
          </a:p>
          <a:p>
            <a:r>
              <a:rPr lang="en-US" sz="2400" dirty="0" smtClean="0"/>
              <a:t>Go over the policies and requirements of the new PKI</a:t>
            </a:r>
          </a:p>
          <a:p>
            <a:r>
              <a:rPr lang="en-US" sz="2400" dirty="0" smtClean="0"/>
              <a:t>After the training, request to become a GA in the Production system.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Request to Become a GA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if you already done this: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https://oim-itb.grid.iu.edu/oim/gridadmin</a:t>
            </a:r>
            <a:endParaRPr lang="en-US" dirty="0" smtClean="0"/>
          </a:p>
          <a:p>
            <a:pPr lvl="1"/>
            <a:r>
              <a:rPr lang="en-US" dirty="0" smtClean="0"/>
              <a:t>If you do not see your name listed, then you should request to become a GA. </a:t>
            </a:r>
          </a:p>
          <a:p>
            <a:r>
              <a:rPr lang="en-US" dirty="0" smtClean="0"/>
              <a:t>To request GA privileges: Go to </a:t>
            </a:r>
            <a:r>
              <a:rPr lang="en-US" dirty="0" smtClean="0">
                <a:hlinkClick r:id="rId2"/>
              </a:rPr>
              <a:t>https://oim-itb.grid.iu.edu/oim/gridadmin</a:t>
            </a:r>
            <a:endParaRPr lang="en-US" dirty="0" smtClean="0"/>
          </a:p>
          <a:p>
            <a:r>
              <a:rPr lang="en-US" dirty="0" smtClean="0"/>
              <a:t>And click on “Request for </a:t>
            </a:r>
            <a:r>
              <a:rPr lang="en-US" dirty="0" err="1" smtClean="0"/>
              <a:t>GridAdmin</a:t>
            </a:r>
            <a:r>
              <a:rPr lang="en-US" dirty="0" smtClean="0"/>
              <a:t> Enrollment”</a:t>
            </a:r>
          </a:p>
          <a:p>
            <a:r>
              <a:rPr lang="en-US" dirty="0" smtClean="0"/>
              <a:t>In the form, fill in your name and the domain </a:t>
            </a:r>
            <a:r>
              <a:rPr lang="en-US" dirty="0" err="1" smtClean="0"/>
              <a:t>name(s</a:t>
            </a:r>
            <a:r>
              <a:rPr lang="en-US" dirty="0" smtClean="0"/>
              <a:t>) as directed, read the form carefully and Submit the request. </a:t>
            </a:r>
          </a:p>
          <a:p>
            <a:r>
              <a:rPr lang="en-US" dirty="0" smtClean="0"/>
              <a:t>Please tell us what you think about the form.</a:t>
            </a:r>
            <a:endParaRPr lang="en-US" sz="259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OIM Interface: Request a Test Service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Open </a:t>
            </a:r>
            <a:r>
              <a:rPr lang="en-US" dirty="0" smtClean="0">
                <a:hlinkClick r:id="rId2"/>
              </a:rPr>
              <a:t>https://oim-itb.grid.iu.edu/oim/certificaterequesthost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Create your certificate request: </a:t>
            </a:r>
          </a:p>
          <a:p>
            <a:pPr lvl="1"/>
            <a:r>
              <a:rPr lang="en-US" b="1" dirty="0" err="1" smtClean="0"/>
              <a:t>umask</a:t>
            </a:r>
            <a:r>
              <a:rPr lang="en-US" b="1" dirty="0" smtClean="0"/>
              <a:t> 077; </a:t>
            </a:r>
          </a:p>
          <a:p>
            <a:pPr lvl="1"/>
            <a:r>
              <a:rPr lang="en-US" b="1" dirty="0" err="1" smtClean="0"/>
              <a:t>openssl</a:t>
            </a:r>
            <a:r>
              <a:rPr lang="en-US" b="1" dirty="0" smtClean="0"/>
              <a:t> </a:t>
            </a:r>
            <a:r>
              <a:rPr lang="en-US" b="1" dirty="0" err="1" smtClean="0"/>
              <a:t>req</a:t>
            </a:r>
            <a:r>
              <a:rPr lang="en-US" b="1" dirty="0" smtClean="0"/>
              <a:t> -new -</a:t>
            </a:r>
            <a:r>
              <a:rPr lang="en-US" b="1" dirty="0" err="1" smtClean="0"/>
              <a:t>newkey</a:t>
            </a:r>
            <a:r>
              <a:rPr lang="en-US" b="1" dirty="0" smtClean="0"/>
              <a:t> rsa:2048 -nodes -</a:t>
            </a:r>
            <a:r>
              <a:rPr lang="en-US" b="1" dirty="0" err="1" smtClean="0"/>
              <a:t>keyout</a:t>
            </a:r>
            <a:r>
              <a:rPr lang="en-US" b="1" dirty="0" smtClean="0"/>
              <a:t> </a:t>
            </a:r>
            <a:r>
              <a:rPr lang="en-US" b="1" dirty="0" err="1" smtClean="0"/>
              <a:t>hostkey.pem</a:t>
            </a:r>
            <a:r>
              <a:rPr lang="en-US" b="1" dirty="0" smtClean="0"/>
              <a:t> -</a:t>
            </a:r>
            <a:r>
              <a:rPr lang="en-US" b="1" dirty="0" err="1" smtClean="0"/>
              <a:t>subj</a:t>
            </a:r>
            <a:r>
              <a:rPr lang="en-US" b="1" dirty="0" smtClean="0"/>
              <a:t> "/CN=</a:t>
            </a:r>
            <a:r>
              <a:rPr lang="en-US" b="1" dirty="0" err="1" smtClean="0"/>
              <a:t>osg-ce.example.edu</a:t>
            </a:r>
            <a:r>
              <a:rPr lang="en-US" b="1" dirty="0" smtClean="0"/>
              <a:t>" 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/>
              <a:t>osg-ce.example.edu</a:t>
            </a:r>
            <a:r>
              <a:rPr lang="en-US" dirty="0" smtClean="0"/>
              <a:t> with your own domain</a:t>
            </a:r>
          </a:p>
          <a:p>
            <a:r>
              <a:rPr lang="en-US" dirty="0" smtClean="0"/>
              <a:t>Paste CSR on the web form. </a:t>
            </a:r>
          </a:p>
          <a:p>
            <a:r>
              <a:rPr lang="en-US" dirty="0" smtClean="0"/>
              <a:t>Check the "I AGREE" box and click Submit.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OIM Interface: Approve the Test Service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n-US" dirty="0" smtClean="0"/>
              <a:t>Check your email for a message from OSG containing: "Please determine this request's authenticity, and approve / disapprove at URL</a:t>
            </a:r>
          </a:p>
          <a:p>
            <a:r>
              <a:rPr lang="en-US" dirty="0" smtClean="0"/>
              <a:t>Open the URL from the email message. (Your browser might already be on the right page.) </a:t>
            </a:r>
          </a:p>
          <a:p>
            <a:r>
              <a:rPr lang="en-US" dirty="0" smtClean="0"/>
              <a:t>Verify the certificate request is legitimate. Review </a:t>
            </a:r>
            <a:r>
              <a:rPr lang="en-US" dirty="0" smtClean="0">
                <a:hlinkClick r:id="rId2"/>
              </a:rPr>
              <a:t>NewOSGPKI</a:t>
            </a:r>
            <a:r>
              <a:rPr lang="en-US" dirty="0" smtClean="0"/>
              <a:t> now. </a:t>
            </a:r>
          </a:p>
          <a:p>
            <a:r>
              <a:rPr lang="en-US" dirty="0" smtClean="0"/>
              <a:t>Enter an "Action Note" ("OSG Grid Admin Training") and click the "Approve" button.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OIM Interface: Retrieve the Test Service Cert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your email for a message from OSG containing: "Your host certificate request has been approved. To retrieve your certificate please visit URL and click on Issue Certificate button." </a:t>
            </a:r>
          </a:p>
          <a:p>
            <a:r>
              <a:rPr lang="en-US" dirty="0" smtClean="0"/>
              <a:t>Open the URL from the email message. (Your browser might already be on the right page.) </a:t>
            </a:r>
          </a:p>
          <a:p>
            <a:r>
              <a:rPr lang="en-US" dirty="0" smtClean="0"/>
              <a:t>Click the "Issue Certificate" button. </a:t>
            </a:r>
          </a:p>
          <a:p>
            <a:r>
              <a:rPr lang="en-US" dirty="0" smtClean="0"/>
              <a:t>Click the "Download PEM" link to download the certificate.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GA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2012</Words>
  <Application>Microsoft Macintosh PowerPoint</Application>
  <PresentationFormat>On-screen Show (4:3)</PresentationFormat>
  <Paragraphs>212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OSG PKI Grid Admin (GA) Training</vt:lpstr>
      <vt:lpstr>The OSG PKI</vt:lpstr>
      <vt:lpstr>The OSG PKI</vt:lpstr>
      <vt:lpstr>Training Goals and Outline</vt:lpstr>
      <vt:lpstr>Training Goals and Outline</vt:lpstr>
      <vt:lpstr>Request to Become a GA</vt:lpstr>
      <vt:lpstr>OIM Interface: Request a Test Service Cert</vt:lpstr>
      <vt:lpstr>OIM Interface: Approve the Test Service Cert</vt:lpstr>
      <vt:lpstr>OIM Interface: Retrieve the Test Service Cert</vt:lpstr>
      <vt:lpstr>OIM Interface: Revoke the Test Service Cert</vt:lpstr>
      <vt:lpstr>OIM Interface </vt:lpstr>
      <vt:lpstr>Command Line Interface (CLI): Request and retrieve certs </vt:lpstr>
      <vt:lpstr>Command Line Interface (CLI): Installing the scripts </vt:lpstr>
      <vt:lpstr>Command Line Interface (CLI):osg-gridadmin-cert-request</vt:lpstr>
      <vt:lpstr>Command Line Interface (CLI): Request and retrieve certs </vt:lpstr>
      <vt:lpstr>Command Line Interface (CLI):osg-cert-request</vt:lpstr>
      <vt:lpstr>Command Line Interface (CLI):osg-cert-retrieve</vt:lpstr>
      <vt:lpstr>After the training</vt:lpstr>
      <vt:lpstr>New Distinguished Names: Will NOT Affect the GAs, but affect your VOs</vt:lpstr>
      <vt:lpstr>End of the Training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PKI RA Training</dc:title>
  <dc:creator>Mine Altunay</dc:creator>
  <cp:lastModifiedBy>Mine Altunay</cp:lastModifiedBy>
  <cp:revision>60</cp:revision>
  <cp:lastPrinted>2012-10-08T14:47:40Z</cp:lastPrinted>
  <dcterms:created xsi:type="dcterms:W3CDTF">2012-10-08T14:24:39Z</dcterms:created>
  <dcterms:modified xsi:type="dcterms:W3CDTF">2012-10-08T15:23:09Z</dcterms:modified>
</cp:coreProperties>
</file>