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5"/>
  </p:sldMasterIdLst>
  <p:notesMasterIdLst>
    <p:notesMasterId r:id="rId12"/>
  </p:notesMasterIdLst>
  <p:handoutMasterIdLst>
    <p:handoutMasterId r:id="rId13"/>
  </p:handoutMasterIdLst>
  <p:sldIdLst>
    <p:sldId id="436" r:id="rId6"/>
    <p:sldId id="437" r:id="rId7"/>
    <p:sldId id="438" r:id="rId8"/>
    <p:sldId id="439" r:id="rId9"/>
    <p:sldId id="440" r:id="rId10"/>
    <p:sldId id="44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2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7" autoAdjust="0"/>
    <p:restoredTop sz="97651" autoAdjust="0"/>
  </p:normalViewPr>
  <p:slideViewPr>
    <p:cSldViewPr>
      <p:cViewPr>
        <p:scale>
          <a:sx n="78" d="100"/>
          <a:sy n="78" d="100"/>
        </p:scale>
        <p:origin x="-1002" y="-222"/>
      </p:cViewPr>
      <p:guideLst>
        <p:guide orient="horz" pos="2160"/>
        <p:guide pos="2880"/>
      </p:guideLst>
    </p:cSldViewPr>
  </p:slideViewPr>
  <p:outlineViewPr>
    <p:cViewPr>
      <p:scale>
        <a:sx n="33" d="100"/>
        <a:sy n="33" d="100"/>
      </p:scale>
      <p:origin x="0" y="10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6" d="100"/>
          <a:sy n="76" d="100"/>
        </p:scale>
        <p:origin x="-181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5BD682-628F-4DE2-A4B6-79B0C945608A}" type="datetimeFigureOut">
              <a:rPr lang="en-US" smtClean="0"/>
              <a:t>3/14/2013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CCA3E-4D71-4BFE-8893-FF185B510C2B}" type="slidenum">
              <a:rPr lang="en-US" smtClean="0"/>
              <a:t>‹#›</a:t>
            </a:fld>
            <a:endParaRPr lang="en-US" dirty="0"/>
          </a:p>
        </p:txBody>
      </p:sp>
    </p:spTree>
    <p:extLst>
      <p:ext uri="{BB962C8B-B14F-4D97-AF65-F5344CB8AC3E}">
        <p14:creationId xmlns:p14="http://schemas.microsoft.com/office/powerpoint/2010/main" val="21681444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7795BD-9720-4FA7-816A-BAB98B329039}" type="datetimeFigureOut">
              <a:rPr lang="en-US" smtClean="0"/>
              <a:t>3/14/2013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C52EE-2F1F-4C67-9045-A03324DDFD99}" type="slidenum">
              <a:rPr lang="en-US" smtClean="0"/>
              <a:t>‹#›</a:t>
            </a:fld>
            <a:endParaRPr lang="en-US" dirty="0"/>
          </a:p>
        </p:txBody>
      </p:sp>
    </p:spTree>
    <p:extLst>
      <p:ext uri="{BB962C8B-B14F-4D97-AF65-F5344CB8AC3E}">
        <p14:creationId xmlns:p14="http://schemas.microsoft.com/office/powerpoint/2010/main" val="33017219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p:cNvPicPr>
            <a:picLocks noChangeArrowheads="1"/>
          </p:cNvPicPr>
          <p:nvPr userDrawn="1"/>
        </p:nvPicPr>
        <p:blipFill>
          <a:blip r:embed="rId2" cstate="print"/>
          <a:srcRect/>
          <a:stretch>
            <a:fillRect/>
          </a:stretch>
        </p:blipFill>
        <p:spPr bwMode="auto">
          <a:xfrm>
            <a:off x="0" y="0"/>
            <a:ext cx="9144000" cy="6858000"/>
          </a:xfrm>
          <a:prstGeom prst="rect">
            <a:avLst/>
          </a:prstGeom>
          <a:noFill/>
          <a:ln w="12700" cap="flat">
            <a:noFill/>
            <a:miter lim="800000"/>
            <a:headEnd/>
            <a:tailEnd/>
          </a:ln>
        </p:spPr>
      </p:pic>
      <p:sp>
        <p:nvSpPr>
          <p:cNvPr id="2" name="Title 1"/>
          <p:cNvSpPr>
            <a:spLocks noGrp="1"/>
          </p:cNvSpPr>
          <p:nvPr>
            <p:ph type="ctrTitle" hasCustomPrompt="1"/>
          </p:nvPr>
        </p:nvSpPr>
        <p:spPr>
          <a:xfrm>
            <a:off x="685800" y="2130425"/>
            <a:ext cx="7772400" cy="1470025"/>
          </a:xfrm>
        </p:spPr>
        <p:txBody>
          <a:bodyPr/>
          <a:lstStyle>
            <a:lvl1pPr>
              <a:defRPr baseline="0"/>
            </a:lvl1pPr>
          </a:lstStyle>
          <a:p>
            <a:r>
              <a:rPr lang="en-US" dirty="0" smtClean="0"/>
              <a:t>CSI Department Meeting</a:t>
            </a:r>
            <a:endParaRPr lang="en-US" dirty="0"/>
          </a:p>
        </p:txBody>
      </p:sp>
      <p:sp>
        <p:nvSpPr>
          <p:cNvPr id="3" name="Subtitle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November 19, 2009</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C932B59-BB8F-485E-9E35-97CA164024F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C932B59-BB8F-485E-9E35-97CA164024F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1"/>
          <p:cNvPicPr>
            <a:picLocks noChangeArrowheads="1"/>
          </p:cNvPicPr>
          <p:nvPr userDrawn="1"/>
        </p:nvPicPr>
        <p:blipFill>
          <a:blip r:embed="rId2" cstate="print"/>
          <a:srcRect/>
          <a:stretch>
            <a:fillRect/>
          </a:stretch>
        </p:blipFill>
        <p:spPr bwMode="auto">
          <a:xfrm>
            <a:off x="0" y="0"/>
            <a:ext cx="9144000" cy="6858000"/>
          </a:xfrm>
          <a:prstGeom prst="rect">
            <a:avLst/>
          </a:prstGeom>
          <a:noFill/>
          <a:ln w="12700" cap="flat">
            <a:noFill/>
            <a:miter lim="800000"/>
            <a:headEnd/>
            <a:tailEnd/>
          </a:ln>
        </p:spPr>
      </p:pic>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1"/>
          <p:cNvPicPr>
            <a:picLocks noChangeArrowheads="1"/>
          </p:cNvPicPr>
          <p:nvPr userDrawn="1"/>
        </p:nvPicPr>
        <p:blipFill>
          <a:blip r:embed="rId2" cstate="print"/>
          <a:srcRect/>
          <a:stretch>
            <a:fillRect/>
          </a:stretch>
        </p:blipFill>
        <p:spPr bwMode="auto">
          <a:xfrm>
            <a:off x="0" y="0"/>
            <a:ext cx="9144000" cy="6858000"/>
          </a:xfrm>
          <a:prstGeom prst="rect">
            <a:avLst/>
          </a:prstGeom>
          <a:noFill/>
          <a:ln w="12700" cap="flat">
            <a:noFill/>
            <a:miter lim="800000"/>
            <a:headEnd/>
            <a:tailEnd/>
          </a:ln>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C932B59-BB8F-485E-9E35-97CA164024F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EC932B59-BB8F-485E-9E35-97CA164024F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EC932B59-BB8F-485E-9E35-97CA164024F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EC932B59-BB8F-485E-9E35-97CA164024F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C932B59-BB8F-485E-9E35-97CA164024F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C932B59-BB8F-485E-9E35-97CA164024F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
          <p:cNvPicPr>
            <a:picLocks noChangeArrowheads="1"/>
          </p:cNvPicPr>
          <p:nvPr/>
        </p:nvPicPr>
        <p:blipFill>
          <a:blip r:embed="rId13" cstate="print"/>
          <a:srcRect/>
          <a:stretch>
            <a:fillRect/>
          </a:stretch>
        </p:blipFill>
        <p:spPr bwMode="auto">
          <a:xfrm>
            <a:off x="0" y="0"/>
            <a:ext cx="9144000" cy="6858000"/>
          </a:xfrm>
          <a:prstGeom prst="rect">
            <a:avLst/>
          </a:prstGeom>
          <a:noFill/>
          <a:ln w="12700" cap="flat">
            <a:noFill/>
            <a:miter lim="800000"/>
            <a:headEnd/>
            <a:tailEnd/>
          </a:ln>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lumMod val="8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8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8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8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8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OSG – the next few years</a:t>
            </a:r>
            <a:endParaRPr lang="en-US" dirty="0"/>
          </a:p>
        </p:txBody>
      </p:sp>
      <p:sp>
        <p:nvSpPr>
          <p:cNvPr id="6" name="Subtitle 5"/>
          <p:cNvSpPr>
            <a:spLocks noGrp="1"/>
          </p:cNvSpPr>
          <p:nvPr>
            <p:ph type="subTitle" idx="1"/>
          </p:nvPr>
        </p:nvSpPr>
        <p:spPr/>
        <p:txBody>
          <a:bodyPr/>
          <a:lstStyle/>
          <a:p>
            <a:r>
              <a:rPr lang="en-US" dirty="0" smtClean="0"/>
              <a:t>Vicky </a:t>
            </a:r>
            <a:r>
              <a:rPr lang="en-US" dirty="0" smtClean="0"/>
              <a:t>White, </a:t>
            </a:r>
            <a:r>
              <a:rPr lang="en-US" dirty="0" err="1" smtClean="0"/>
              <a:t>Fermilab</a:t>
            </a:r>
            <a:endParaRPr lang="en-US" dirty="0" smtClean="0"/>
          </a:p>
          <a:p>
            <a:r>
              <a:rPr lang="en-US" dirty="0" smtClean="0"/>
              <a:t>OSG Council Meeting</a:t>
            </a:r>
          </a:p>
          <a:p>
            <a:r>
              <a:rPr lang="en-US" dirty="0" smtClean="0"/>
              <a:t>March 15</a:t>
            </a:r>
            <a:r>
              <a:rPr lang="en-US" dirty="0" smtClean="0"/>
              <a:t>, 2013</a:t>
            </a:r>
            <a:endParaRPr lang="en-US" dirty="0" smtClean="0"/>
          </a:p>
        </p:txBody>
      </p:sp>
    </p:spTree>
    <p:extLst>
      <p:ext uri="{BB962C8B-B14F-4D97-AF65-F5344CB8AC3E}">
        <p14:creationId xmlns:p14="http://schemas.microsoft.com/office/powerpoint/2010/main" val="593053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OSG important</a:t>
            </a:r>
            <a:endParaRPr lang="en-US" dirty="0"/>
          </a:p>
        </p:txBody>
      </p:sp>
      <p:sp>
        <p:nvSpPr>
          <p:cNvPr id="3" name="Content Placeholder 2"/>
          <p:cNvSpPr>
            <a:spLocks noGrp="1"/>
          </p:cNvSpPr>
          <p:nvPr>
            <p:ph idx="1"/>
          </p:nvPr>
        </p:nvSpPr>
        <p:spPr>
          <a:xfrm>
            <a:off x="457200" y="1600200"/>
            <a:ext cx="8382000" cy="4525963"/>
          </a:xfrm>
        </p:spPr>
        <p:txBody>
          <a:bodyPr>
            <a:normAutofit fontScale="70000" lnSpcReduction="20000"/>
          </a:bodyPr>
          <a:lstStyle/>
          <a:p>
            <a:pPr marL="514350" indent="-514350">
              <a:buFont typeface="+mj-lt"/>
              <a:buAutoNum type="arabicPeriod"/>
            </a:pPr>
            <a:r>
              <a:rPr lang="en-US" dirty="0" smtClean="0"/>
              <a:t>Together, a group of people with goals and needs that overlap (even as little at 30%) can do things that are so much more significant than each can do individually</a:t>
            </a:r>
          </a:p>
          <a:p>
            <a:pPr lvl="1"/>
            <a:r>
              <a:rPr lang="en-US" dirty="0" smtClean="0"/>
              <a:t>And we have proved that with OSG with the Consortium</a:t>
            </a:r>
          </a:p>
          <a:p>
            <a:pPr marL="514350" indent="-514350">
              <a:buFont typeface="+mj-lt"/>
              <a:buAutoNum type="arabicPeriod"/>
            </a:pPr>
            <a:r>
              <a:rPr lang="en-US" dirty="0" smtClean="0"/>
              <a:t>Technology and ideas continue to advance rapidly and,  as a consortium and teams, we can benefit from that so much more effectively than each institution  or experiment or project alone</a:t>
            </a:r>
          </a:p>
          <a:p>
            <a:pPr marL="514350" indent="-514350">
              <a:buFont typeface="+mj-lt"/>
              <a:buAutoNum type="arabicPeriod"/>
            </a:pPr>
            <a:r>
              <a:rPr lang="en-US" dirty="0" smtClean="0"/>
              <a:t>In these tough budget times we need to think about value (to science, to the taxpayer, to society) and it is good for us to formulate the value propositions of OSG and to evolve the economics behind it. </a:t>
            </a:r>
          </a:p>
          <a:p>
            <a:pPr marL="514350" indent="-514350">
              <a:buFont typeface="+mj-lt"/>
              <a:buAutoNum type="arabicPeriod"/>
            </a:pPr>
            <a:r>
              <a:rPr lang="en-US" dirty="0" smtClean="0"/>
              <a:t>Institutions are important to carry long term goals and knowledge and values </a:t>
            </a:r>
          </a:p>
          <a:p>
            <a:pPr marL="914400" lvl="1" indent="-514350"/>
            <a:r>
              <a:rPr lang="en-US" dirty="0" smtClean="0"/>
              <a:t>People come and go and move in and out but institutional structures help to keep the world running and get things done (like science)</a:t>
            </a:r>
          </a:p>
          <a:p>
            <a:endParaRPr lang="en-US" dirty="0" smtClean="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2281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I plan to help the campus program</a:t>
            </a:r>
            <a:endParaRPr lang="en-US" dirty="0"/>
          </a:p>
        </p:txBody>
      </p:sp>
      <p:sp>
        <p:nvSpPr>
          <p:cNvPr id="3" name="Content Placeholder 2"/>
          <p:cNvSpPr>
            <a:spLocks noGrp="1"/>
          </p:cNvSpPr>
          <p:nvPr>
            <p:ph idx="1"/>
          </p:nvPr>
        </p:nvSpPr>
        <p:spPr/>
        <p:txBody>
          <a:bodyPr>
            <a:normAutofit fontScale="92500"/>
          </a:bodyPr>
          <a:lstStyle/>
          <a:p>
            <a:r>
              <a:rPr lang="en-US" dirty="0" smtClean="0"/>
              <a:t>Portals that aid scientists to do their work without understanding all the complexities of the applications and the infrastructure are important to all sciences – one aspect of “campus” </a:t>
            </a:r>
          </a:p>
          <a:p>
            <a:pPr lvl="1"/>
            <a:r>
              <a:rPr lang="en-US" dirty="0" smtClean="0"/>
              <a:t>In Physics it is important at the analysis stage, where there is currently less reliance on OSG</a:t>
            </a:r>
          </a:p>
          <a:p>
            <a:r>
              <a:rPr lang="en-US" dirty="0" smtClean="0"/>
              <a:t>I would support projects across OSG and </a:t>
            </a:r>
            <a:r>
              <a:rPr lang="en-US" dirty="0" err="1" smtClean="0"/>
              <a:t>Fermilab</a:t>
            </a:r>
            <a:r>
              <a:rPr lang="en-US" dirty="0" smtClean="0"/>
              <a:t> and XXX  that advance the ease of use of the computing and storage infrastructures </a:t>
            </a:r>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08734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Fermilab</a:t>
            </a:r>
            <a:r>
              <a:rPr lang="en-US" dirty="0" smtClean="0"/>
              <a:t> plans to do </a:t>
            </a:r>
            <a:endParaRPr lang="en-US" dirty="0"/>
          </a:p>
        </p:txBody>
      </p:sp>
      <p:sp>
        <p:nvSpPr>
          <p:cNvPr id="3" name="Content Placeholder 2"/>
          <p:cNvSpPr>
            <a:spLocks noGrp="1"/>
          </p:cNvSpPr>
          <p:nvPr>
            <p:ph idx="1"/>
          </p:nvPr>
        </p:nvSpPr>
        <p:spPr>
          <a:xfrm>
            <a:off x="457200" y="1447800"/>
            <a:ext cx="8229600" cy="4876800"/>
          </a:xfrm>
        </p:spPr>
        <p:txBody>
          <a:bodyPr>
            <a:normAutofit fontScale="85000" lnSpcReduction="20000"/>
          </a:bodyPr>
          <a:lstStyle/>
          <a:p>
            <a:r>
              <a:rPr lang="en-US" dirty="0" smtClean="0"/>
              <a:t>Provide “matching” resources to work on the most pressing issues and research areas for the future</a:t>
            </a:r>
          </a:p>
          <a:p>
            <a:pPr lvl="1"/>
            <a:r>
              <a:rPr lang="en-US" dirty="0" smtClean="0"/>
              <a:t>Monitoring?  Security? Accounting? Id </a:t>
            </a:r>
            <a:r>
              <a:rPr lang="en-US" dirty="0" err="1" smtClean="0"/>
              <a:t>mgmt</a:t>
            </a:r>
            <a:r>
              <a:rPr lang="en-US" dirty="0" smtClean="0"/>
              <a:t>?  Infra?  </a:t>
            </a:r>
          </a:p>
          <a:p>
            <a:r>
              <a:rPr lang="en-US" dirty="0" smtClean="0"/>
              <a:t>Ensure experiments and projects use the OSG </a:t>
            </a:r>
          </a:p>
          <a:p>
            <a:r>
              <a:rPr lang="en-US" dirty="0" smtClean="0"/>
              <a:t>Support collaboration (by </a:t>
            </a:r>
            <a:r>
              <a:rPr lang="en-US" dirty="0" err="1" smtClean="0"/>
              <a:t>Fermilab</a:t>
            </a:r>
            <a:r>
              <a:rPr lang="en-US" dirty="0" smtClean="0"/>
              <a:t> folks) with a broad range of institutions in diverse projects</a:t>
            </a:r>
          </a:p>
          <a:p>
            <a:r>
              <a:rPr lang="en-US" dirty="0" err="1" smtClean="0"/>
              <a:t>Fermilab</a:t>
            </a:r>
            <a:r>
              <a:rPr lang="en-US" dirty="0" smtClean="0"/>
              <a:t> resources available for opportunistic use</a:t>
            </a:r>
          </a:p>
          <a:p>
            <a:r>
              <a:rPr lang="en-US" dirty="0" err="1"/>
              <a:t>Fermilab</a:t>
            </a:r>
            <a:r>
              <a:rPr lang="en-US" dirty="0"/>
              <a:t> will put in effort on OSG council (Ruth, some communications and </a:t>
            </a:r>
            <a:r>
              <a:rPr lang="en-US" dirty="0" smtClean="0"/>
              <a:t>outreach, institutional rep)</a:t>
            </a:r>
          </a:p>
          <a:p>
            <a:r>
              <a:rPr lang="en-US" dirty="0" smtClean="0"/>
              <a:t>Work on sub-committees that try to sort out future directions and goals and in particular changes of direction that may be needed to assure “value of OSG”</a:t>
            </a:r>
          </a:p>
          <a:p>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911067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OSG Ambassador/Evangelist</a:t>
            </a:r>
            <a:endParaRPr lang="en-US" dirty="0"/>
          </a:p>
        </p:txBody>
      </p:sp>
      <p:sp>
        <p:nvSpPr>
          <p:cNvPr id="3" name="Content Placeholder 2"/>
          <p:cNvSpPr>
            <a:spLocks noGrp="1"/>
          </p:cNvSpPr>
          <p:nvPr>
            <p:ph idx="1"/>
          </p:nvPr>
        </p:nvSpPr>
        <p:spPr/>
        <p:txBody>
          <a:bodyPr/>
          <a:lstStyle/>
          <a:p>
            <a:r>
              <a:rPr lang="en-US" dirty="0" smtClean="0"/>
              <a:t>I will continue to work with ASCR program managers to try to articulate the value of OSG</a:t>
            </a:r>
          </a:p>
          <a:p>
            <a:pPr lvl="1"/>
            <a:r>
              <a:rPr lang="en-US" dirty="0" smtClean="0"/>
              <a:t>I am on ASCAC – but collaboration and distributed computing are not a focus of ASCR</a:t>
            </a:r>
          </a:p>
          <a:p>
            <a:r>
              <a:rPr lang="en-US" dirty="0" smtClean="0"/>
              <a:t>I am willing to work with others on this – but need to figure out what is effective and what is not</a:t>
            </a:r>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20936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200" dirty="0"/>
              <a:t>What staff I am contributing and would like to contribute to the OSG activities </a:t>
            </a:r>
            <a:br>
              <a:rPr lang="en-US" sz="3200" dirty="0"/>
            </a:br>
            <a:endParaRPr lang="en-US" sz="3200" dirty="0"/>
          </a:p>
        </p:txBody>
      </p:sp>
      <p:sp>
        <p:nvSpPr>
          <p:cNvPr id="3" name="Content Placeholder 2"/>
          <p:cNvSpPr>
            <a:spLocks noGrp="1"/>
          </p:cNvSpPr>
          <p:nvPr>
            <p:ph idx="1"/>
          </p:nvPr>
        </p:nvSpPr>
        <p:spPr>
          <a:xfrm>
            <a:off x="457200" y="1295400"/>
            <a:ext cx="8229600" cy="4953000"/>
          </a:xfrm>
        </p:spPr>
        <p:txBody>
          <a:bodyPr>
            <a:normAutofit fontScale="77500" lnSpcReduction="20000"/>
          </a:bodyPr>
          <a:lstStyle/>
          <a:p>
            <a:r>
              <a:rPr lang="en-US" dirty="0" smtClean="0"/>
              <a:t>Most of the people who are paid through OSG funds spend extra time on OSG or OSG aligned activities</a:t>
            </a:r>
          </a:p>
          <a:p>
            <a:pPr lvl="1"/>
            <a:r>
              <a:rPr lang="en-US" dirty="0"/>
              <a:t>B</a:t>
            </a:r>
            <a:r>
              <a:rPr lang="en-US" dirty="0" smtClean="0"/>
              <a:t>ecause </a:t>
            </a:r>
            <a:r>
              <a:rPr lang="en-US" dirty="0" err="1" smtClean="0"/>
              <a:t>Fermilab</a:t>
            </a:r>
            <a:r>
              <a:rPr lang="en-US" dirty="0" smtClean="0"/>
              <a:t> institutional directions are aligned with OSG </a:t>
            </a:r>
          </a:p>
          <a:p>
            <a:r>
              <a:rPr lang="en-US" dirty="0" smtClean="0"/>
              <a:t>Gratia was provided by </a:t>
            </a:r>
            <a:r>
              <a:rPr lang="en-US" dirty="0" err="1" smtClean="0"/>
              <a:t>Fermilab</a:t>
            </a:r>
            <a:r>
              <a:rPr lang="en-US" dirty="0" smtClean="0"/>
              <a:t>, CMS + OSG</a:t>
            </a:r>
          </a:p>
          <a:p>
            <a:r>
              <a:rPr lang="en-US" dirty="0" smtClean="0"/>
              <a:t>Ruth  + some help  + some outreach</a:t>
            </a:r>
          </a:p>
          <a:p>
            <a:r>
              <a:rPr lang="en-US" dirty="0" smtClean="0"/>
              <a:t>We spend a lot of time at </a:t>
            </a:r>
            <a:r>
              <a:rPr lang="en-US" dirty="0" err="1" smtClean="0"/>
              <a:t>Fermilab</a:t>
            </a:r>
            <a:r>
              <a:rPr lang="en-US" dirty="0" smtClean="0"/>
              <a:t> trying to combine various sources of funding into a coherent set of activities that are of broad benefit (including to OSG and CMS and others)</a:t>
            </a:r>
          </a:p>
          <a:p>
            <a:r>
              <a:rPr lang="en-US" dirty="0" smtClean="0"/>
              <a:t>I would like </a:t>
            </a:r>
            <a:r>
              <a:rPr lang="en-US" dirty="0" err="1" smtClean="0"/>
              <a:t>Fermilab</a:t>
            </a:r>
            <a:r>
              <a:rPr lang="en-US" dirty="0" smtClean="0"/>
              <a:t> to be part of some of the more forward looking projects (and not simply running services all the time) – we want to partner on more satellite proposals that benefit OSG</a:t>
            </a:r>
          </a:p>
          <a:p>
            <a:endParaRPr lang="en-US" dirty="0" smtClean="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485739075"/>
      </p:ext>
    </p:extLst>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34A7FB0B96CC4296F26E8E81C4D1B2" ma:contentTypeVersion="6" ma:contentTypeDescription="Create a new document." ma:contentTypeScope="" ma:versionID="893967a47fb80eecb4ef43c65b8b87b5">
  <xsd:schema xmlns:xsd="http://www.w3.org/2001/XMLSchema" xmlns:xs="http://www.w3.org/2001/XMLSchema" xmlns:p="http://schemas.microsoft.com/office/2006/metadata/properties" xmlns:ns1="http://schemas.microsoft.com/sharepoint/v3" xmlns:ns2="45260a83-08c0-4921-92a3-cd56dcdbef58" xmlns:ns3="http://schemas.microsoft.com/sharepoint/v4" targetNamespace="http://schemas.microsoft.com/office/2006/metadata/properties" ma:root="true" ma:fieldsID="afd69677c62438768b74497a565035b1" ns1:_="" ns2:_="" ns3:_="">
    <xsd:import namespace="http://schemas.microsoft.com/sharepoint/v3"/>
    <xsd:import namespace="45260a83-08c0-4921-92a3-cd56dcdbef58"/>
    <xsd:import namespace="http://schemas.microsoft.com/sharepoint/v4"/>
    <xsd:element name="properties">
      <xsd:complexType>
        <xsd:sequence>
          <xsd:element name="documentManagement">
            <xsd:complexType>
              <xsd:all>
                <xsd:element ref="ns2:_dlc_DocId" minOccurs="0"/>
                <xsd:element ref="ns2:_dlc_DocIdUrl" minOccurs="0"/>
                <xsd:element ref="ns2:_dlc_DocIdPersistId" minOccurs="0"/>
                <xsd:element ref="ns1:EmailSender" minOccurs="0"/>
                <xsd:element ref="ns1:EmailTo" minOccurs="0"/>
                <xsd:element ref="ns1:EmailCc" minOccurs="0"/>
                <xsd:element ref="ns1:EmailFrom" minOccurs="0"/>
                <xsd:element ref="ns1:EmailSubject" minOccurs="0"/>
                <xsd:element ref="ns3:EmailHead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EmailSender" ma:index="11" nillable="true" ma:displayName="E-Mail Sender" ma:hidden="true" ma:internalName="EmailSender">
      <xsd:simpleType>
        <xsd:restriction base="dms:Note">
          <xsd:maxLength value="255"/>
        </xsd:restriction>
      </xsd:simpleType>
    </xsd:element>
    <xsd:element name="EmailTo" ma:index="12" nillable="true" ma:displayName="E-Mail To" ma:hidden="true" ma:internalName="EmailTo">
      <xsd:simpleType>
        <xsd:restriction base="dms:Note">
          <xsd:maxLength value="255"/>
        </xsd:restriction>
      </xsd:simpleType>
    </xsd:element>
    <xsd:element name="EmailCc" ma:index="13" nillable="true" ma:displayName="E-Mail Cc" ma:hidden="true" ma:internalName="EmailCc">
      <xsd:simpleType>
        <xsd:restriction base="dms:Note">
          <xsd:maxLength value="255"/>
        </xsd:restriction>
      </xsd:simpleType>
    </xsd:element>
    <xsd:element name="EmailFrom" ma:index="14" nillable="true" ma:displayName="E-Mail From" ma:hidden="true" ma:internalName="EmailFrom">
      <xsd:simpleType>
        <xsd:restriction base="dms:Text"/>
      </xsd:simpleType>
    </xsd:element>
    <xsd:element name="EmailSubject" ma:index="15" nillable="true" ma:displayName="E-Mail Subject" ma:hidden="true" ma:internalName="EmailSubjec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5260a83-08c0-4921-92a3-cd56dcdbef58"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EmailHeaders" ma:index="16" nillable="true" ma:displayName="E-Mail Headers" ma:hidden="true" ma:internalName="EmailHeader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EmailTo xmlns="http://schemas.microsoft.com/sharepoint/v3" xsi:nil="true"/>
    <EmailHeaders xmlns="http://schemas.microsoft.com/sharepoint/v4" xsi:nil="true"/>
    <EmailSender xmlns="http://schemas.microsoft.com/sharepoint/v3" xsi:nil="true"/>
    <EmailFrom xmlns="http://schemas.microsoft.com/sharepoint/v3" xsi:nil="true"/>
    <EmailSubject xmlns="http://schemas.microsoft.com/sharepoint/v3" xsi:nil="true"/>
    <EmailCc xmlns="http://schemas.microsoft.com/sharepoint/v3" xsi:nil="true"/>
    <_dlc_DocId xmlns="45260a83-08c0-4921-92a3-cd56dcdbef58">RHEZMHY57VYJ-75-59</_dlc_DocId>
    <_dlc_DocIdUrl xmlns="45260a83-08c0-4921-92a3-cd56dcdbef58">
      <Url>https://sharepoint.fnal.gov/cd/sites/sm/smi/_layouts/DocIdRedir.aspx?ID=RHEZMHY57VYJ-75-59</Url>
      <Description>RHEZMHY57VYJ-75-59</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A7B03C3-C91B-46D7-85FA-29451F4EA0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5260a83-08c0-4921-92a3-cd56dcdbef58"/>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B8437FA-799F-4C22-BFEB-31EE5F582B4A}">
  <ds:schemaRefs>
    <ds:schemaRef ds:uri="http://schemas.microsoft.com/sharepoint/v3/contenttype/forms"/>
  </ds:schemaRefs>
</ds:datastoreItem>
</file>

<file path=customXml/itemProps3.xml><?xml version="1.0" encoding="utf-8"?>
<ds:datastoreItem xmlns:ds="http://schemas.openxmlformats.org/officeDocument/2006/customXml" ds:itemID="{3375039A-8CFC-498A-B8ED-2B48668A7168}">
  <ds:schemaRefs>
    <ds:schemaRef ds:uri="45260a83-08c0-4921-92a3-cd56dcdbef58"/>
    <ds:schemaRef ds:uri="http://schemas.microsoft.com/office/2006/documentManagement/types"/>
    <ds:schemaRef ds:uri="http://schemas.microsoft.com/office/infopath/2007/PartnerControls"/>
    <ds:schemaRef ds:uri="http://schemas.microsoft.com/sharepoint/v3"/>
    <ds:schemaRef ds:uri="http://purl.org/dc/dcmitype/"/>
    <ds:schemaRef ds:uri="http://schemas.microsoft.com/sharepoint/v4"/>
    <ds:schemaRef ds:uri="http://schemas.openxmlformats.org/package/2006/metadata/core-properties"/>
    <ds:schemaRef ds:uri="http://purl.org/dc/elements/1.1/"/>
    <ds:schemaRef ds:uri="http://schemas.microsoft.com/office/2006/metadata/properties"/>
    <ds:schemaRef ds:uri="http://www.w3.org/XML/1998/namespace"/>
    <ds:schemaRef ds:uri="http://purl.org/dc/terms/"/>
  </ds:schemaRefs>
</ds:datastoreItem>
</file>

<file path=customXml/itemProps4.xml><?xml version="1.0" encoding="utf-8"?>
<ds:datastoreItem xmlns:ds="http://schemas.openxmlformats.org/officeDocument/2006/customXml" ds:itemID="{A0932703-3C7E-41E2-A2D5-DD8D5A2D2328}">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13754</TotalTime>
  <Words>553</Words>
  <Application>Microsoft Office PowerPoint</Application>
  <PresentationFormat>On-screen Show (4:3)</PresentationFormat>
  <Paragraphs>34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OSG – the next few years</vt:lpstr>
      <vt:lpstr>Why is OSG important</vt:lpstr>
      <vt:lpstr>How I plan to help the campus program</vt:lpstr>
      <vt:lpstr>What Fermilab plans to do </vt:lpstr>
      <vt:lpstr>OSG Ambassador/Evangelist</vt:lpstr>
      <vt:lpstr>What staff I am contributing and would like to contribute to the OSG activities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schmidt</dc:creator>
  <cp:lastModifiedBy>Victoria A. White x3936 02263N</cp:lastModifiedBy>
  <cp:revision>281</cp:revision>
  <dcterms:created xsi:type="dcterms:W3CDTF">2009-11-18T20:33:29Z</dcterms:created>
  <dcterms:modified xsi:type="dcterms:W3CDTF">2013-03-15T13:47:43Z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0x0101004D34A7FB0B96CC4296F26E8E81C4D1B2</vt:lpwstr>
  </property>
  <property fmtid="{D5CDD505-2E9C-101B-9397-08002B2CF9AE}" pid="3" name="TemplateUrl">
    <vt:lpwstr/>
  </property>
  <property fmtid="{D5CDD505-2E9C-101B-9397-08002B2CF9AE}" pid="4" name="_SourceUrl">
    <vt:lpwstr/>
  </property>
  <property fmtid="{D5CDD505-2E9C-101B-9397-08002B2CF9AE}" pid="5" name="_SharedFileIndex">
    <vt:lpwstr/>
  </property>
  <property fmtid="{D5CDD505-2E9C-101B-9397-08002B2CF9AE}" pid="6" name="xd_Signature">
    <vt:bool>false</vt:bool>
  </property>
  <property fmtid="{D5CDD505-2E9C-101B-9397-08002B2CF9AE}" pid="7" name="xd_ProgID">
    <vt:lpwstr/>
  </property>
  <property fmtid="{D5CDD505-2E9C-101B-9397-08002B2CF9AE}" pid="8" name="_dlc_DocIdItemGuid">
    <vt:lpwstr>1ba7664e-ee6d-4a67-b947-6502303db027</vt:lpwstr>
  </property>
</Properties>
</file>