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Slides/notesSlide22.xml" ContentType="application/vnd.openxmlformats-officedocument.presentationml.notesSlide+xml"/>
  <Override PartName="/ppt/notesSlides/notesSlide14.xml" ContentType="application/vnd.openxmlformats-officedocument.presentationml.notesSlide+xml"/>
  <Override PartName="/ppt/slides/slide22.xml" ContentType="application/vnd.openxmlformats-officedocument.presentationml.slide+xml"/>
  <Override PartName="/ppt/slides/slide28.xml" ContentType="application/vnd.openxmlformats-officedocument.presentationml.slide+xml"/>
  <Override PartName="/ppt/theme/theme2.xml" ContentType="application/vnd.openxmlformats-officedocument.theme+xml"/>
  <Override PartName="/ppt/slides/slide2.xml" ContentType="application/vnd.openxmlformats-officedocument.presentationml.slide+xml"/>
  <Override PartName="/ppt/notesSlides/notesSlide11.xml" ContentType="application/vnd.openxmlformats-officedocument.presentationml.notesSlide+xml"/>
  <Override PartName="/ppt/slides/slide30.xml" ContentType="application/vnd.openxmlformats-officedocument.presentationml.slide+xml"/>
  <Override PartName="/ppt/notesSlides/notesSlide9.xml" ContentType="application/vnd.openxmlformats-officedocument.presentationml.notesSlide+xml"/>
  <Override PartName="/ppt/notesSlides/notesSlide2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notesSlides/notesSlide16.xml" ContentType="application/vnd.openxmlformats-officedocument.presentationml.notesSlide+xml"/>
  <Override PartName="/ppt/notesSlides/notesSlide21.xml" ContentType="application/vnd.openxmlformats-officedocument.presentationml.notesSlide+xml"/>
  <Override PartName="/ppt/slideLayouts/slideLayout3.xml" ContentType="application/vnd.openxmlformats-officedocument.presentationml.slideLayout+xml"/>
  <Override PartName="/ppt/slides/slide21.xml" ContentType="application/vnd.openxmlformats-officedocument.presentationml.slide+xml"/>
  <Override PartName="/ppt/slideLayouts/slideLayout5.xml" ContentType="application/vnd.openxmlformats-officedocument.presentationml.slideLayout+xml"/>
  <Override PartName="/ppt/slides/slide23.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viewProps.xml" ContentType="application/vnd.openxmlformats-officedocument.presentationml.viewProps+xml"/>
  <Override PartName="/ppt/notesSlides/notesSlide7.xml" ContentType="application/vnd.openxmlformats-officedocument.presentationml.notesSlide+xml"/>
  <Override PartName="/ppt/notesSlides/notesSlide15.xml" ContentType="application/vnd.openxmlformats-officedocument.presentationml.notesSlide+xml"/>
  <Override PartName="/ppt/slides/slide25.xml" ContentType="application/vnd.openxmlformats-officedocument.presentationml.slide+xml"/>
  <Override PartName="/ppt/notesSlides/notesSlide4.xml" ContentType="application/vnd.openxmlformats-officedocument.presentationml.notesSlide+xml"/>
  <Override PartName="/ppt/notesSlides/notesSlide19.xml" ContentType="application/vnd.openxmlformats-officedocument.presentationml.notesSlide+xml"/>
  <Override PartName="/ppt/handoutMasters/handoutMaster1.xml" ContentType="application/vnd.openxmlformats-officedocument.presentationml.handoutMaster+xml"/>
  <Override PartName="/ppt/slides/slide13.xml" ContentType="application/vnd.openxmlformats-officedocument.presentationml.slide+xml"/>
  <Override PartName="/ppt/slides/slide14.xml" ContentType="application/vnd.openxmlformats-officedocument.presentationml.slide+xml"/>
  <Override PartName="/ppt/notesSlides/notesSlide17.xml" ContentType="application/vnd.openxmlformats-officedocument.presentationml.notesSlide+xml"/>
  <Override PartName="/ppt/notesSlides/notesSlide23.xml" ContentType="application/vnd.openxmlformats-officedocument.presentationml.notesSlide+xml"/>
  <Override PartName="/ppt/slides/slide34.xml" ContentType="application/vnd.openxmlformats-officedocument.presentationml.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slides/slide33.xml" ContentType="application/vnd.openxmlformats-officedocument.presentationml.slide+xml"/>
  <Override PartName="/ppt/presProps.xml" ContentType="application/vnd.openxmlformats-officedocument.presentationml.presProps+xml"/>
  <Default Extension="jpeg" ContentType="image/jpeg"/>
  <Override PartName="/ppt/notesSlides/notesSlide18.xml" ContentType="application/vnd.openxmlformats-officedocument.presentationml.notesSlide+xml"/>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s/slide8.xml" ContentType="application/vnd.openxmlformats-officedocument.presentationml.slide+xml"/>
  <Override PartName="/ppt/slides/slide31.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Default Extension="rels" ContentType="application/vnd.openxmlformats-package.relationships+xml"/>
  <Override PartName="/ppt/slides/slide9.xml" ContentType="application/vnd.openxmlformats-officedocument.presentationml.slide+xml"/>
  <Override PartName="/ppt/notesSlides/notesSlide24.xml" ContentType="application/vnd.openxmlformats-officedocument.presentationml.notesSlide+xml"/>
  <Override PartName="/ppt/slides/slide24.xml" ContentType="application/vnd.openxmlformats-officedocument.presentationml.slide+xml"/>
  <Override PartName="/ppt/slides/slide32.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Default Extension="pdf" ContentType="application/pdf"/>
  <Override PartName="/ppt/notesSlides/notesSlide20.xml" ContentType="application/vnd.openxmlformats-officedocument.presentationml.notesSlide+xml"/>
  <Override PartName="/ppt/slides/slide19.xml" ContentType="application/vnd.openxmlformats-officedocument.presentationml.slide+xml"/>
  <Override PartName="/ppt/slides/slide12.xml" ContentType="application/vnd.openxmlformats-officedocument.presentationml.slide+xml"/>
  <Override PartName="/ppt/slides/slide29.xml" ContentType="application/vnd.openxmlformats-officedocument.presentationml.slide+xml"/>
</Types>
</file>

<file path=_rels/.rels><?xml version="1.0" encoding="UTF-8" standalone="yes"?>
<Relationships xmlns="http://schemas.openxmlformats.org/package/2006/relationships"><Relationship Id="rId2" Type="http://schemas.openxmlformats.org/package/2006/relationships/metadata/core-properties" Target="docProps/core.xml"/><Relationship Id="rId3" Type="http://schemas.openxmlformats.org/officeDocument/2006/relationships/extended-properties" Target="docProps/app.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trictFirstAndLastChars="0" saveSubsetFonts="1" autoCompressPictures="0">
  <p:sldMasterIdLst>
    <p:sldMasterId id="2147483673" r:id="rId1"/>
  </p:sldMasterIdLst>
  <p:notesMasterIdLst>
    <p:notesMasterId r:id="rId36"/>
  </p:notesMasterIdLst>
  <p:handoutMasterIdLst>
    <p:handoutMasterId r:id="rId37"/>
  </p:handoutMasterIdLst>
  <p:sldIdLst>
    <p:sldId id="692" r:id="rId2"/>
    <p:sldId id="748" r:id="rId3"/>
    <p:sldId id="616" r:id="rId4"/>
    <p:sldId id="693" r:id="rId5"/>
    <p:sldId id="694" r:id="rId6"/>
    <p:sldId id="695" r:id="rId7"/>
    <p:sldId id="749" r:id="rId8"/>
    <p:sldId id="750" r:id="rId9"/>
    <p:sldId id="620" r:id="rId10"/>
    <p:sldId id="621" r:id="rId11"/>
    <p:sldId id="752" r:id="rId12"/>
    <p:sldId id="728" r:id="rId13"/>
    <p:sldId id="729" r:id="rId14"/>
    <p:sldId id="751" r:id="rId15"/>
    <p:sldId id="725" r:id="rId16"/>
    <p:sldId id="622" r:id="rId17"/>
    <p:sldId id="732" r:id="rId18"/>
    <p:sldId id="737" r:id="rId19"/>
    <p:sldId id="754" r:id="rId20"/>
    <p:sldId id="742" r:id="rId21"/>
    <p:sldId id="741" r:id="rId22"/>
    <p:sldId id="740" r:id="rId23"/>
    <p:sldId id="745" r:id="rId24"/>
    <p:sldId id="727" r:id="rId25"/>
    <p:sldId id="755" r:id="rId26"/>
    <p:sldId id="756" r:id="rId27"/>
    <p:sldId id="759" r:id="rId28"/>
    <p:sldId id="760" r:id="rId29"/>
    <p:sldId id="757" r:id="rId30"/>
    <p:sldId id="761" r:id="rId31"/>
    <p:sldId id="762" r:id="rId32"/>
    <p:sldId id="724" r:id="rId33"/>
    <p:sldId id="763" r:id="rId34"/>
    <p:sldId id="764" r:id="rId35"/>
  </p:sldIdLst>
  <p:sldSz cx="9144000" cy="6858000" type="screen4x3"/>
  <p:notesSz cx="6858000" cy="9144000"/>
  <p:defaultTextStyle>
    <a:defPPr>
      <a:defRPr lang="en-GB"/>
    </a:defPPr>
    <a:lvl1pPr algn="l" defTabSz="449263" rtl="0" fontAlgn="base">
      <a:lnSpc>
        <a:spcPct val="70000"/>
      </a:lnSpc>
      <a:spcBef>
        <a:spcPct val="0"/>
      </a:spcBef>
      <a:spcAft>
        <a:spcPct val="0"/>
      </a:spcAft>
      <a:buClr>
        <a:srgbClr val="000000"/>
      </a:buClr>
      <a:buSzPct val="100000"/>
      <a:buFont typeface="Arial" pitchFamily="-108" charset="0"/>
      <a:defRPr kern="1200">
        <a:solidFill>
          <a:srgbClr val="000000"/>
        </a:solidFill>
        <a:latin typeface="Garamond" pitchFamily="-108" charset="0"/>
        <a:ea typeface="+mn-ea"/>
        <a:cs typeface="+mn-cs"/>
      </a:defRPr>
    </a:lvl1pPr>
    <a:lvl2pPr marL="457200" algn="l" defTabSz="449263" rtl="0" fontAlgn="base">
      <a:lnSpc>
        <a:spcPct val="70000"/>
      </a:lnSpc>
      <a:spcBef>
        <a:spcPct val="0"/>
      </a:spcBef>
      <a:spcAft>
        <a:spcPct val="0"/>
      </a:spcAft>
      <a:buClr>
        <a:srgbClr val="000000"/>
      </a:buClr>
      <a:buSzPct val="100000"/>
      <a:buFont typeface="Arial" pitchFamily="-108" charset="0"/>
      <a:defRPr kern="1200">
        <a:solidFill>
          <a:srgbClr val="000000"/>
        </a:solidFill>
        <a:latin typeface="Garamond" pitchFamily="-108" charset="0"/>
        <a:ea typeface="+mn-ea"/>
        <a:cs typeface="+mn-cs"/>
      </a:defRPr>
    </a:lvl2pPr>
    <a:lvl3pPr marL="914400" algn="l" defTabSz="449263" rtl="0" fontAlgn="base">
      <a:lnSpc>
        <a:spcPct val="70000"/>
      </a:lnSpc>
      <a:spcBef>
        <a:spcPct val="0"/>
      </a:spcBef>
      <a:spcAft>
        <a:spcPct val="0"/>
      </a:spcAft>
      <a:buClr>
        <a:srgbClr val="000000"/>
      </a:buClr>
      <a:buSzPct val="100000"/>
      <a:buFont typeface="Arial" pitchFamily="-108" charset="0"/>
      <a:defRPr kern="1200">
        <a:solidFill>
          <a:srgbClr val="000000"/>
        </a:solidFill>
        <a:latin typeface="Garamond" pitchFamily="-108" charset="0"/>
        <a:ea typeface="+mn-ea"/>
        <a:cs typeface="+mn-cs"/>
      </a:defRPr>
    </a:lvl3pPr>
    <a:lvl4pPr marL="1371600" algn="l" defTabSz="449263" rtl="0" fontAlgn="base">
      <a:lnSpc>
        <a:spcPct val="70000"/>
      </a:lnSpc>
      <a:spcBef>
        <a:spcPct val="0"/>
      </a:spcBef>
      <a:spcAft>
        <a:spcPct val="0"/>
      </a:spcAft>
      <a:buClr>
        <a:srgbClr val="000000"/>
      </a:buClr>
      <a:buSzPct val="100000"/>
      <a:buFont typeface="Arial" pitchFamily="-108" charset="0"/>
      <a:defRPr kern="1200">
        <a:solidFill>
          <a:srgbClr val="000000"/>
        </a:solidFill>
        <a:latin typeface="Garamond" pitchFamily="-108" charset="0"/>
        <a:ea typeface="+mn-ea"/>
        <a:cs typeface="+mn-cs"/>
      </a:defRPr>
    </a:lvl4pPr>
    <a:lvl5pPr marL="1828800" algn="l" defTabSz="449263" rtl="0" fontAlgn="base">
      <a:lnSpc>
        <a:spcPct val="70000"/>
      </a:lnSpc>
      <a:spcBef>
        <a:spcPct val="0"/>
      </a:spcBef>
      <a:spcAft>
        <a:spcPct val="0"/>
      </a:spcAft>
      <a:buClr>
        <a:srgbClr val="000000"/>
      </a:buClr>
      <a:buSzPct val="100000"/>
      <a:buFont typeface="Arial" pitchFamily="-108" charset="0"/>
      <a:defRPr kern="1200">
        <a:solidFill>
          <a:srgbClr val="000000"/>
        </a:solidFill>
        <a:latin typeface="Garamond" pitchFamily="-108" charset="0"/>
        <a:ea typeface="+mn-ea"/>
        <a:cs typeface="+mn-cs"/>
      </a:defRPr>
    </a:lvl5pPr>
    <a:lvl6pPr marL="2286000" algn="l" defTabSz="457200" rtl="0" eaLnBrk="1" latinLnBrk="0" hangingPunct="1">
      <a:defRPr kern="1200">
        <a:solidFill>
          <a:srgbClr val="000000"/>
        </a:solidFill>
        <a:latin typeface="Garamond" pitchFamily="-108" charset="0"/>
        <a:ea typeface="+mn-ea"/>
        <a:cs typeface="+mn-cs"/>
      </a:defRPr>
    </a:lvl6pPr>
    <a:lvl7pPr marL="2743200" algn="l" defTabSz="457200" rtl="0" eaLnBrk="1" latinLnBrk="0" hangingPunct="1">
      <a:defRPr kern="1200">
        <a:solidFill>
          <a:srgbClr val="000000"/>
        </a:solidFill>
        <a:latin typeface="Garamond" pitchFamily="-108" charset="0"/>
        <a:ea typeface="+mn-ea"/>
        <a:cs typeface="+mn-cs"/>
      </a:defRPr>
    </a:lvl7pPr>
    <a:lvl8pPr marL="3200400" algn="l" defTabSz="457200" rtl="0" eaLnBrk="1" latinLnBrk="0" hangingPunct="1">
      <a:defRPr kern="1200">
        <a:solidFill>
          <a:srgbClr val="000000"/>
        </a:solidFill>
        <a:latin typeface="Garamond" pitchFamily="-108" charset="0"/>
        <a:ea typeface="+mn-ea"/>
        <a:cs typeface="+mn-cs"/>
      </a:defRPr>
    </a:lvl8pPr>
    <a:lvl9pPr marL="3657600" algn="l" defTabSz="457200" rtl="0" eaLnBrk="1" latinLnBrk="0" hangingPunct="1">
      <a:defRPr kern="1200">
        <a:solidFill>
          <a:srgbClr val="000000"/>
        </a:solidFill>
        <a:latin typeface="Garamond" pitchFamily="-10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useTimings="0">
    <p:present/>
    <p:sldAll/>
    <p:penClr>
      <a:schemeClr val="tx1"/>
    </p:penClr>
  </p:showPr>
  <p:clrMru>
    <a:srgbClr val="2D472D"/>
    <a:srgbClr val="000000"/>
    <a:srgbClr val="CCCCCC"/>
    <a:srgbClr val="666666"/>
    <a:srgbClr val="EFEAD7"/>
    <a:srgbClr val="800000"/>
    <a:srgbClr val="FF6600"/>
    <a:srgbClr val="47714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94660"/>
  </p:normalViewPr>
  <p:slideViewPr>
    <p:cSldViewPr>
      <p:cViewPr varScale="1">
        <p:scale>
          <a:sx n="112" d="100"/>
          <a:sy n="112" d="100"/>
        </p:scale>
        <p:origin x="-784" y="-104"/>
      </p:cViewPr>
      <p:guideLst>
        <p:guide orient="horz" pos="2160"/>
        <p:guide pos="2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80"/>
    </p:cViewPr>
  </p:sorterViewPr>
  <p:notesViewPr>
    <p:cSldViewPr>
      <p:cViewPr varScale="1">
        <p:scale>
          <a:sx n="99" d="100"/>
          <a:sy n="99" d="100"/>
        </p:scale>
        <p:origin x="-2560"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35" Type="http://schemas.openxmlformats.org/officeDocument/2006/relationships/slide" Target="slides/slide34.xml"/><Relationship Id="rId31" Type="http://schemas.openxmlformats.org/officeDocument/2006/relationships/slide" Target="slides/slide30.xml"/><Relationship Id="rId34" Type="http://schemas.openxmlformats.org/officeDocument/2006/relationships/slide" Target="slides/slide33.xml"/><Relationship Id="rId39" Type="http://schemas.openxmlformats.org/officeDocument/2006/relationships/presProps" Target="presProps.xml"/><Relationship Id="rId40" Type="http://schemas.openxmlformats.org/officeDocument/2006/relationships/viewProps" Target="viewProps.xml"/><Relationship Id="rId7" Type="http://schemas.openxmlformats.org/officeDocument/2006/relationships/slide" Target="slides/slide6.xml"/><Relationship Id="rId36" Type="http://schemas.openxmlformats.org/officeDocument/2006/relationships/notesMaster" Target="notesMasters/notesMaster1.xml"/><Relationship Id="rId1" Type="http://schemas.openxmlformats.org/officeDocument/2006/relationships/slideMaster" Target="slideMasters/slideMaster1.xml"/><Relationship Id="rId24" Type="http://schemas.openxmlformats.org/officeDocument/2006/relationships/slide" Target="slides/slide23.xml"/><Relationship Id="rId25" Type="http://schemas.openxmlformats.org/officeDocument/2006/relationships/slide" Target="slides/slide24.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32" Type="http://schemas.openxmlformats.org/officeDocument/2006/relationships/slide" Target="slides/slide31.xml"/><Relationship Id="rId37" Type="http://schemas.openxmlformats.org/officeDocument/2006/relationships/handoutMaster" Target="handoutMasters/handoutMaster1.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slide" Target="slides/slide26.xml"/><Relationship Id="rId14" Type="http://schemas.openxmlformats.org/officeDocument/2006/relationships/slide" Target="slides/slide13.xml"/><Relationship Id="rId23" Type="http://schemas.openxmlformats.org/officeDocument/2006/relationships/slide" Target="slides/slide22.xml"/><Relationship Id="rId4" Type="http://schemas.openxmlformats.org/officeDocument/2006/relationships/slide" Target="slides/slide3.xml"/><Relationship Id="rId28" Type="http://schemas.openxmlformats.org/officeDocument/2006/relationships/slide" Target="slides/slide27.xml"/><Relationship Id="rId26" Type="http://schemas.openxmlformats.org/officeDocument/2006/relationships/slide" Target="slides/slide25.xml"/><Relationship Id="rId30" Type="http://schemas.openxmlformats.org/officeDocument/2006/relationships/slide" Target="slides/slide29.xml"/><Relationship Id="rId11" Type="http://schemas.openxmlformats.org/officeDocument/2006/relationships/slide" Target="slides/slide10.xml"/><Relationship Id="rId42" Type="http://schemas.openxmlformats.org/officeDocument/2006/relationships/tableStyles" Target="tableStyles.xml"/><Relationship Id="rId29" Type="http://schemas.openxmlformats.org/officeDocument/2006/relationships/slide" Target="slides/slide28.xml"/><Relationship Id="rId6" Type="http://schemas.openxmlformats.org/officeDocument/2006/relationships/slide" Target="slides/slide5.xml"/><Relationship Id="rId16" Type="http://schemas.openxmlformats.org/officeDocument/2006/relationships/slide" Target="slides/slide15.xml"/><Relationship Id="rId33" Type="http://schemas.openxmlformats.org/officeDocument/2006/relationships/slide" Target="slides/slide32.xml"/><Relationship Id="rId4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38" Type="http://schemas.openxmlformats.org/officeDocument/2006/relationships/printerSettings" Target="printerSettings/printerSettings1.bin"/><Relationship Id="rId20" Type="http://schemas.openxmlformats.org/officeDocument/2006/relationships/slide" Target="slides/slide19.xml"/><Relationship Id="rId22" Type="http://schemas.openxmlformats.org/officeDocument/2006/relationships/slide" Target="slides/slide21.xml"/><Relationship Id="rId21" Type="http://schemas.openxmlformats.org/officeDocument/2006/relationships/slide" Target="slides/slide20.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72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lnSpc>
                <a:spcPct val="74000"/>
              </a:lnSpc>
              <a:buFont typeface="Arial" charset="0"/>
              <a:buNone/>
              <a:defRPr sz="1200">
                <a:solidFill>
                  <a:schemeClr val="bg1"/>
                </a:solidFill>
                <a:latin typeface="Arial" charset="0"/>
              </a:defRPr>
            </a:lvl1pPr>
          </a:lstStyle>
          <a:p>
            <a:pPr>
              <a:defRPr/>
            </a:pPr>
            <a:endParaRPr lang="en-US"/>
          </a:p>
        </p:txBody>
      </p:sp>
      <p:sp>
        <p:nvSpPr>
          <p:cNvPr id="72909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74000"/>
              </a:lnSpc>
              <a:buFont typeface="Arial" charset="0"/>
              <a:buNone/>
              <a:defRPr sz="1200">
                <a:solidFill>
                  <a:schemeClr val="bg1"/>
                </a:solidFill>
                <a:latin typeface="Arial" charset="0"/>
              </a:defRPr>
            </a:lvl1pPr>
          </a:lstStyle>
          <a:p>
            <a:pPr>
              <a:defRPr/>
            </a:pPr>
            <a:endParaRPr lang="en-US"/>
          </a:p>
        </p:txBody>
      </p:sp>
      <p:sp>
        <p:nvSpPr>
          <p:cNvPr id="72909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lnSpc>
                <a:spcPct val="74000"/>
              </a:lnSpc>
              <a:defRPr sz="1200">
                <a:solidFill>
                  <a:schemeClr val="bg1"/>
                </a:solidFill>
                <a:latin typeface="Arial" pitchFamily="-108" charset="0"/>
              </a:defRPr>
            </a:lvl1pPr>
          </a:lstStyle>
          <a:p>
            <a:r>
              <a:rPr lang="en-US"/>
              <a:t>An Introduction to Grids / SC '07</a:t>
            </a:r>
          </a:p>
        </p:txBody>
      </p:sp>
      <p:sp>
        <p:nvSpPr>
          <p:cNvPr id="72909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74000"/>
              </a:lnSpc>
              <a:buFont typeface="Arial" charset="0"/>
              <a:buNone/>
              <a:defRPr sz="1200">
                <a:solidFill>
                  <a:schemeClr val="bg1"/>
                </a:solidFill>
                <a:latin typeface="Arial" charset="0"/>
              </a:defRPr>
            </a:lvl1pPr>
          </a:lstStyle>
          <a:p>
            <a:pPr>
              <a:defRPr/>
            </a:pPr>
            <a:fld id="{778B7B8D-35CF-664A-87E7-6510E7DF3433}"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58000" cy="9144000"/>
          </a:xfrm>
          <a:prstGeom prst="roundRect">
            <a:avLst>
              <a:gd name="adj" fmla="val 23"/>
            </a:avLst>
          </a:prstGeom>
          <a:solidFill>
            <a:srgbClr val="FFFFFF"/>
          </a:solidFill>
          <a:ln w="9360">
            <a:noFill/>
            <a:miter lim="800000"/>
            <a:headEnd/>
            <a:tailEnd/>
          </a:ln>
          <a:effectLst/>
        </p:spPr>
        <p:txBody>
          <a:bodyPr wrap="none" anchor="ctr">
            <a:prstTxWarp prst="textNoShape">
              <a:avLst/>
            </a:prstTxWarp>
          </a:bodyPr>
          <a:lstStyle/>
          <a:p>
            <a:pPr>
              <a:buFont typeface="Arial" charset="0"/>
              <a:buNone/>
              <a:defRPr/>
            </a:pPr>
            <a:endParaRPr lang="en-US">
              <a:latin typeface="Garamond" charset="0"/>
            </a:endParaRPr>
          </a:p>
        </p:txBody>
      </p:sp>
      <p:sp>
        <p:nvSpPr>
          <p:cNvPr id="3074"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prstTxWarp prst="textNoShape">
              <a:avLst/>
            </a:prstTxWarp>
          </a:bodyPr>
          <a:lstStyle/>
          <a:p>
            <a:pPr>
              <a:buFont typeface="Arial" charset="0"/>
              <a:buNone/>
              <a:defRPr/>
            </a:pPr>
            <a:endParaRPr lang="en-US">
              <a:latin typeface="Garamond" charset="0"/>
            </a:endParaRPr>
          </a:p>
        </p:txBody>
      </p:sp>
      <p:sp>
        <p:nvSpPr>
          <p:cNvPr id="3075" name="AutoShape 3"/>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prstTxWarp prst="textNoShape">
              <a:avLst/>
            </a:prstTxWarp>
          </a:bodyPr>
          <a:lstStyle/>
          <a:p>
            <a:pPr>
              <a:buFont typeface="Arial" charset="0"/>
              <a:buNone/>
              <a:defRPr/>
            </a:pPr>
            <a:endParaRPr lang="en-US">
              <a:latin typeface="Garamond" charset="0"/>
            </a:endParaRPr>
          </a:p>
        </p:txBody>
      </p:sp>
      <p:sp>
        <p:nvSpPr>
          <p:cNvPr id="3076" name="AutoShape 4"/>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prstTxWarp prst="textNoShape">
              <a:avLst/>
            </a:prstTxWarp>
          </a:bodyPr>
          <a:lstStyle/>
          <a:p>
            <a:pPr>
              <a:buFont typeface="Arial" charset="0"/>
              <a:buNone/>
              <a:defRPr/>
            </a:pPr>
            <a:endParaRPr lang="en-US">
              <a:latin typeface="Garamond" charset="0"/>
            </a:endParaRPr>
          </a:p>
        </p:txBody>
      </p:sp>
      <p:sp>
        <p:nvSpPr>
          <p:cNvPr id="3077" name="AutoShape 5"/>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prstTxWarp prst="textNoShape">
              <a:avLst/>
            </a:prstTxWarp>
          </a:bodyPr>
          <a:lstStyle/>
          <a:p>
            <a:pPr>
              <a:buFont typeface="Arial" charset="0"/>
              <a:buNone/>
              <a:defRPr/>
            </a:pPr>
            <a:endParaRPr lang="en-US">
              <a:latin typeface="Garamond" charset="0"/>
            </a:endParaRPr>
          </a:p>
        </p:txBody>
      </p:sp>
      <p:sp>
        <p:nvSpPr>
          <p:cNvPr id="3078" name="AutoShape 6"/>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prstTxWarp prst="textNoShape">
              <a:avLst/>
            </a:prstTxWarp>
          </a:bodyPr>
          <a:lstStyle/>
          <a:p>
            <a:pPr>
              <a:buFont typeface="Arial" charset="0"/>
              <a:buNone/>
              <a:defRPr/>
            </a:pPr>
            <a:endParaRPr lang="en-US">
              <a:latin typeface="Garamond" charset="0"/>
            </a:endParaRPr>
          </a:p>
        </p:txBody>
      </p:sp>
      <p:sp>
        <p:nvSpPr>
          <p:cNvPr id="3079" name="Rectangle 7"/>
          <p:cNvSpPr>
            <a:spLocks noGrp="1" noChangeArrowheads="1"/>
          </p:cNvSpPr>
          <p:nvPr>
            <p:ph type="hdr"/>
          </p:nvPr>
        </p:nvSpPr>
        <p:spPr bwMode="auto">
          <a:xfrm>
            <a:off x="685800" y="381000"/>
            <a:ext cx="2743200" cy="3032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hangingPunct="0">
              <a:lnSpc>
                <a:spcPct val="100000"/>
              </a:lnSpc>
              <a:buSzPct val="45000"/>
              <a:buFont typeface="StarSymbol" charset="0"/>
              <a:buNone/>
              <a:tabLst>
                <a:tab pos="723900" algn="l"/>
                <a:tab pos="1447800" algn="l"/>
                <a:tab pos="2171700" algn="l"/>
                <a:tab pos="2895600" algn="l"/>
              </a:tabLst>
              <a:defRPr sz="1200">
                <a:latin typeface="Times New Roman" charset="0"/>
                <a:ea typeface="Tahoma" charset="0"/>
                <a:cs typeface="Tahoma" charset="0"/>
              </a:defRPr>
            </a:lvl1pPr>
          </a:lstStyle>
          <a:p>
            <a:pPr>
              <a:defRPr/>
            </a:pPr>
            <a:endParaRPr lang="en-GB"/>
          </a:p>
        </p:txBody>
      </p:sp>
      <p:sp>
        <p:nvSpPr>
          <p:cNvPr id="3080" name="Rectangle 8"/>
          <p:cNvSpPr>
            <a:spLocks noGrp="1" noChangeArrowheads="1"/>
          </p:cNvSpPr>
          <p:nvPr>
            <p:ph type="dt"/>
          </p:nvPr>
        </p:nvSpPr>
        <p:spPr bwMode="auto">
          <a:xfrm>
            <a:off x="3429000" y="381000"/>
            <a:ext cx="2895600" cy="304800"/>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hangingPunct="0">
              <a:lnSpc>
                <a:spcPct val="100000"/>
              </a:lnSpc>
              <a:buSzPct val="45000"/>
              <a:buFont typeface="StarSymbol" charset="0"/>
              <a:buNone/>
              <a:tabLst>
                <a:tab pos="723900" algn="l"/>
                <a:tab pos="1447800" algn="l"/>
                <a:tab pos="2171700" algn="l"/>
                <a:tab pos="2895600" algn="l"/>
              </a:tabLst>
              <a:defRPr sz="1200">
                <a:latin typeface="Times New Roman" charset="0"/>
                <a:ea typeface="Tahoma" charset="0"/>
                <a:cs typeface="Tahoma" charset="0"/>
              </a:defRPr>
            </a:lvl1pPr>
          </a:lstStyle>
          <a:p>
            <a:pPr>
              <a:defRPr/>
            </a:pPr>
            <a:endParaRPr lang="en-GB"/>
          </a:p>
        </p:txBody>
      </p:sp>
      <p:sp>
        <p:nvSpPr>
          <p:cNvPr id="14346" name="Rectangle 9"/>
          <p:cNvSpPr>
            <a:spLocks noGrp="1" noRot="1" noChangeAspect="1" noChangeArrowheads="1"/>
          </p:cNvSpPr>
          <p:nvPr>
            <p:ph type="sldImg"/>
          </p:nvPr>
        </p:nvSpPr>
        <p:spPr bwMode="auto">
          <a:xfrm>
            <a:off x="1143000" y="685800"/>
            <a:ext cx="4562475" cy="3427413"/>
          </a:xfrm>
          <a:prstGeom prst="rect">
            <a:avLst/>
          </a:prstGeom>
          <a:solidFill>
            <a:srgbClr val="FFFFFF"/>
          </a:solidFill>
          <a:ln w="9360">
            <a:solidFill>
              <a:srgbClr val="000000"/>
            </a:solidFill>
            <a:miter lim="800000"/>
            <a:headEnd/>
            <a:tailEnd/>
          </a:ln>
        </p:spPr>
      </p:sp>
      <p:sp>
        <p:nvSpPr>
          <p:cNvPr id="3082" name="Rectangle 10"/>
          <p:cNvSpPr>
            <a:spLocks noGrp="1" noChangeArrowheads="1"/>
          </p:cNvSpPr>
          <p:nvPr>
            <p:ph type="body"/>
          </p:nvPr>
        </p:nvSpPr>
        <p:spPr bwMode="auto">
          <a:xfrm>
            <a:off x="1066800" y="4343400"/>
            <a:ext cx="4724400" cy="41132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noProof="0"/>
          </a:p>
        </p:txBody>
      </p:sp>
      <p:sp>
        <p:nvSpPr>
          <p:cNvPr id="3083" name="Rectangle 11"/>
          <p:cNvSpPr>
            <a:spLocks noGrp="1" noChangeArrowheads="1"/>
          </p:cNvSpPr>
          <p:nvPr>
            <p:ph type="ftr"/>
          </p:nvPr>
        </p:nvSpPr>
        <p:spPr bwMode="auto">
          <a:xfrm>
            <a:off x="685800" y="8458200"/>
            <a:ext cx="4267200" cy="228600"/>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hangingPunct="0">
              <a:lnSpc>
                <a:spcPct val="100000"/>
              </a:lnSpc>
              <a:buSzPct val="45000"/>
              <a:buFont typeface="StarSymbol" charset="0"/>
              <a:buNone/>
              <a:tabLst>
                <a:tab pos="723900" algn="l"/>
                <a:tab pos="1447800" algn="l"/>
                <a:tab pos="2171700" algn="l"/>
                <a:tab pos="2895600" algn="l"/>
              </a:tabLst>
              <a:defRPr sz="1200">
                <a:latin typeface="Times New Roman" pitchFamily="-108" charset="0"/>
                <a:ea typeface="Tahoma" pitchFamily="-108" charset="0"/>
                <a:cs typeface="Tahoma" pitchFamily="-108" charset="0"/>
              </a:defRPr>
            </a:lvl1pPr>
          </a:lstStyle>
          <a:p>
            <a:r>
              <a:rPr lang="en-GB"/>
              <a:t>An Introduction to Grids / SC '07</a:t>
            </a:r>
          </a:p>
        </p:txBody>
      </p:sp>
      <p:sp>
        <p:nvSpPr>
          <p:cNvPr id="3084" name="Rectangle 12"/>
          <p:cNvSpPr>
            <a:spLocks noGrp="1" noChangeArrowheads="1"/>
          </p:cNvSpPr>
          <p:nvPr>
            <p:ph type="sldNum"/>
          </p:nvPr>
        </p:nvSpPr>
        <p:spPr bwMode="auto">
          <a:xfrm>
            <a:off x="3429000" y="8458200"/>
            <a:ext cx="2743200" cy="228600"/>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hangingPunct="0">
              <a:lnSpc>
                <a:spcPct val="100000"/>
              </a:lnSpc>
              <a:buSzPct val="45000"/>
              <a:buFont typeface="StarSymbol" charset="0"/>
              <a:buNone/>
              <a:tabLst>
                <a:tab pos="723900" algn="l"/>
                <a:tab pos="1447800" algn="l"/>
                <a:tab pos="2171700" algn="l"/>
                <a:tab pos="2895600" algn="l"/>
              </a:tabLst>
              <a:defRPr sz="1200">
                <a:latin typeface="Times New Roman" charset="0"/>
                <a:ea typeface="Tahoma" charset="0"/>
                <a:cs typeface="Tahoma" charset="0"/>
              </a:defRPr>
            </a:lvl1pPr>
          </a:lstStyle>
          <a:p>
            <a:pPr>
              <a:defRPr/>
            </a:pPr>
            <a:fld id="{65BC04F2-45AC-D24F-A8C4-7496268E7895}" type="slidenum">
              <a:rPr lang="en-GB"/>
              <a:pPr>
                <a:defRPr/>
              </a:pPr>
              <a:t>‹#›</a:t>
            </a:fld>
            <a:endParaRPr lang="en-GB"/>
          </a:p>
        </p:txBody>
      </p:sp>
    </p:spTree>
  </p:cSld>
  <p:clrMap bg1="lt1" tx1="dk1" bg2="lt2" tx2="dk2" accent1="accent1" accent2="accent2" accent3="accent3" accent4="accent4" accent5="accent5" accent6="accent6" hlink="hlink" folHlink="folHlink"/>
  <p:hf hdr="0" dt="0"/>
  <p:notesStyle>
    <a:lvl1pPr algn="l" defTabSz="449263" rtl="0" eaLnBrk="0" fontAlgn="base" hangingPunct="0">
      <a:spcBef>
        <a:spcPct val="30000"/>
      </a:spcBef>
      <a:spcAft>
        <a:spcPct val="0"/>
      </a:spcAft>
      <a:buClr>
        <a:srgbClr val="000000"/>
      </a:buClr>
      <a:buSzPct val="100000"/>
      <a:buFont typeface="Times New Roman" pitchFamily="-108" charset="0"/>
      <a:defRPr sz="1200" kern="1200">
        <a:solidFill>
          <a:srgbClr val="000000"/>
        </a:solidFill>
        <a:latin typeface="Times New Roman" charset="0"/>
        <a:ea typeface="ＭＳ Ｐゴシック" pitchFamily="-108" charset="-128"/>
        <a:cs typeface="ＭＳ Ｐゴシック" pitchFamily="-108" charset="-128"/>
      </a:defRPr>
    </a:lvl1pPr>
    <a:lvl2pPr marL="37931725" indent="-37474525" algn="l" defTabSz="449263" rtl="0" eaLnBrk="0" fontAlgn="base" hangingPunct="0">
      <a:spcBef>
        <a:spcPct val="30000"/>
      </a:spcBef>
      <a:spcAft>
        <a:spcPct val="0"/>
      </a:spcAft>
      <a:buClr>
        <a:srgbClr val="000000"/>
      </a:buClr>
      <a:buSzPct val="100000"/>
      <a:buFont typeface="Times New Roman" pitchFamily="-108" charset="0"/>
      <a:defRPr sz="1200" kern="1200">
        <a:solidFill>
          <a:srgbClr val="000000"/>
        </a:solidFill>
        <a:latin typeface="Times New Roman" charset="0"/>
        <a:ea typeface="ＭＳ Ｐゴシック" charset="-128"/>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6386" name="Rectangle 11"/>
          <p:cNvSpPr>
            <a:spLocks noGrp="1" noChangeArrowheads="1"/>
          </p:cNvSpPr>
          <p:nvPr>
            <p:ph type="ftr" sz="quarter"/>
          </p:nvPr>
        </p:nvSpPr>
        <p:spPr>
          <a:noFill/>
        </p:spPr>
        <p:txBody>
          <a:bodyPr/>
          <a:lstStyle/>
          <a:p>
            <a:r>
              <a:rPr lang="en-GB"/>
              <a:t>An Introduction to Grids / SC '07</a:t>
            </a:r>
          </a:p>
        </p:txBody>
      </p:sp>
      <p:sp>
        <p:nvSpPr>
          <p:cNvPr id="16387" name="Rectangle 12"/>
          <p:cNvSpPr>
            <a:spLocks noGrp="1" noChangeArrowheads="1"/>
          </p:cNvSpPr>
          <p:nvPr>
            <p:ph type="sldNum" sz="quarter"/>
          </p:nvPr>
        </p:nvSpPr>
        <p:spPr>
          <a:noFill/>
        </p:spPr>
        <p:txBody>
          <a:bodyPr/>
          <a:lstStyle/>
          <a:p>
            <a:fld id="{09758A0E-517D-804D-8210-CF79E5306667}" type="slidenum">
              <a:rPr lang="en-GB">
                <a:latin typeface="Times New Roman" pitchFamily="-108" charset="0"/>
                <a:ea typeface="Tahoma" pitchFamily="-108" charset="0"/>
                <a:cs typeface="Tahoma" pitchFamily="-108" charset="0"/>
              </a:rPr>
              <a:pPr/>
              <a:t>1</a:t>
            </a:fld>
            <a:endParaRPr lang="en-GB">
              <a:latin typeface="Times New Roman" pitchFamily="-108" charset="0"/>
              <a:ea typeface="Tahoma" pitchFamily="-108" charset="0"/>
              <a:cs typeface="Tahoma" pitchFamily="-108" charset="0"/>
            </a:endParaRPr>
          </a:p>
        </p:txBody>
      </p:sp>
      <p:sp>
        <p:nvSpPr>
          <p:cNvPr id="16388"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6389" name="Text Box 3"/>
          <p:cNvSpPr txBox="1">
            <a:spLocks noGrp="1" noChangeArrowheads="1"/>
          </p:cNvSpPr>
          <p:nvPr>
            <p:ph type="body"/>
          </p:nvPr>
        </p:nvSpPr>
        <p:spPr>
          <a:xfrm>
            <a:off x="685800" y="4343400"/>
            <a:ext cx="5484813" cy="4114800"/>
          </a:xfrm>
          <a:noFill/>
          <a:ln/>
        </p:spPr>
        <p:txBody>
          <a:bodyPr wrap="none" anchor="ctr"/>
          <a:lstStyle/>
          <a:p>
            <a:endParaRPr lang="en-US">
              <a:solidFill>
                <a:srgbClr val="333333"/>
              </a:solidFill>
              <a:latin typeface="Helvetica" pitchFamily="-108" charset="0"/>
            </a:endParaRPr>
          </a:p>
          <a:p>
            <a:r>
              <a:rPr lang="en-US">
                <a:solidFill>
                  <a:srgbClr val="333333"/>
                </a:solidFill>
                <a:latin typeface="Helvetica" pitchFamily="-108" charset="0"/>
              </a:rPr>
              <a:t>       Data comes from different media: sensors, analytic equipment, and ever-finer measuring tools. Patterns in these could point to new medicines and therapies, new forms of clean energy. They could help predict earthquakes. But most scientists lacked the machinery to store and sift through these digital “El Dorados”. Therefore we need mechanisms to deal with large quantities of data. In this lecture will see what tools are available for data management on the grid.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34818" name="Rectangle 11"/>
          <p:cNvSpPr>
            <a:spLocks noGrp="1" noChangeArrowheads="1"/>
          </p:cNvSpPr>
          <p:nvPr>
            <p:ph type="ftr" sz="quarter"/>
          </p:nvPr>
        </p:nvSpPr>
        <p:spPr>
          <a:noFill/>
        </p:spPr>
        <p:txBody>
          <a:bodyPr/>
          <a:lstStyle/>
          <a:p>
            <a:r>
              <a:rPr lang="en-GB"/>
              <a:t>An Introduction to Grids / SC '07</a:t>
            </a:r>
          </a:p>
        </p:txBody>
      </p:sp>
      <p:sp>
        <p:nvSpPr>
          <p:cNvPr id="34819" name="Rectangle 12"/>
          <p:cNvSpPr>
            <a:spLocks noGrp="1" noChangeArrowheads="1"/>
          </p:cNvSpPr>
          <p:nvPr>
            <p:ph type="sldNum" sz="quarter"/>
          </p:nvPr>
        </p:nvSpPr>
        <p:spPr>
          <a:noFill/>
        </p:spPr>
        <p:txBody>
          <a:bodyPr/>
          <a:lstStyle/>
          <a:p>
            <a:fld id="{23FEF8FD-0FB9-744A-B112-52F72649CCB0}" type="slidenum">
              <a:rPr lang="en-GB">
                <a:latin typeface="Times New Roman" pitchFamily="-108" charset="0"/>
                <a:ea typeface="Tahoma" pitchFamily="-108" charset="0"/>
                <a:cs typeface="Tahoma" pitchFamily="-108" charset="0"/>
              </a:rPr>
              <a:pPr/>
              <a:t>10</a:t>
            </a:fld>
            <a:endParaRPr lang="en-GB">
              <a:latin typeface="Times New Roman" pitchFamily="-108" charset="0"/>
              <a:ea typeface="Tahoma" pitchFamily="-108" charset="0"/>
              <a:cs typeface="Tahoma" pitchFamily="-108" charset="0"/>
            </a:endParaRPr>
          </a:p>
        </p:txBody>
      </p:sp>
      <p:sp>
        <p:nvSpPr>
          <p:cNvPr id="34820" name="Rectangle 6"/>
          <p:cNvSpPr>
            <a:spLocks noGrp="1" noRot="1" noChangeAspect="1" noChangeArrowheads="1"/>
          </p:cNvSpPr>
          <p:nvPr>
            <p:ph type="sldImg"/>
          </p:nvPr>
        </p:nvSpPr>
        <p:spPr>
          <a:xfrm>
            <a:off x="1139825" y="685800"/>
            <a:ext cx="4568825" cy="3427413"/>
          </a:xfrm>
          <a:ln/>
        </p:spPr>
      </p:sp>
      <p:sp>
        <p:nvSpPr>
          <p:cNvPr id="34821" name="Rectangle 7"/>
          <p:cNvSpPr>
            <a:spLocks noGrp="1" noChangeArrowheads="1"/>
          </p:cNvSpPr>
          <p:nvPr>
            <p:ph type="body" idx="1"/>
          </p:nvPr>
        </p:nvSpPr>
        <p:spPr>
          <a:noFill/>
          <a:ln/>
        </p:spPr>
        <p:txBody>
          <a:bodyPr/>
          <a:lstStyle/>
          <a:p>
            <a:pPr>
              <a:lnSpc>
                <a:spcPct val="74000"/>
              </a:lnSpc>
              <a:spcBef>
                <a:spcPct val="0"/>
              </a:spcBef>
              <a:buFont typeface="Arial" pitchFamily="-108" charset="0"/>
              <a:buNone/>
            </a:pPr>
            <a:endParaRPr lang="en-GB" sz="1800">
              <a:latin typeface="Arial" pitchFamily="-108" charset="0"/>
            </a:endParaRPr>
          </a:p>
          <a:p>
            <a:pPr>
              <a:lnSpc>
                <a:spcPct val="74000"/>
              </a:lnSpc>
              <a:spcBef>
                <a:spcPct val="0"/>
              </a:spcBef>
              <a:buFont typeface="Arial" pitchFamily="-108" charset="0"/>
              <a:buNone/>
            </a:pPr>
            <a:endParaRPr lang="en-GB" sz="1800">
              <a:latin typeface="Arial" pitchFamily="-108" charset="0"/>
            </a:endParaRPr>
          </a:p>
          <a:p>
            <a:pPr>
              <a:lnSpc>
                <a:spcPct val="74000"/>
              </a:lnSpc>
              <a:spcBef>
                <a:spcPct val="0"/>
              </a:spcBef>
              <a:buFont typeface="Arial" pitchFamily="-108" charset="0"/>
              <a:buNone/>
            </a:pPr>
            <a:endParaRPr lang="en-US" sz="1800">
              <a:latin typeface="Arial" pitchFamily="-10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11"/>
          <p:cNvSpPr>
            <a:spLocks noGrp="1" noChangeArrowheads="1"/>
          </p:cNvSpPr>
          <p:nvPr>
            <p:ph type="ftr" sz="quarter"/>
          </p:nvPr>
        </p:nvSpPr>
        <p:spPr>
          <a:noFill/>
        </p:spPr>
        <p:txBody>
          <a:bodyPr/>
          <a:lstStyle/>
          <a:p>
            <a:r>
              <a:rPr lang="en-GB"/>
              <a:t>An Introduction to Grids / SC '07</a:t>
            </a:r>
          </a:p>
        </p:txBody>
      </p:sp>
      <p:sp>
        <p:nvSpPr>
          <p:cNvPr id="36867" name="Rectangle 12"/>
          <p:cNvSpPr>
            <a:spLocks noGrp="1" noChangeArrowheads="1"/>
          </p:cNvSpPr>
          <p:nvPr>
            <p:ph type="sldNum" sz="quarter"/>
          </p:nvPr>
        </p:nvSpPr>
        <p:spPr>
          <a:noFill/>
        </p:spPr>
        <p:txBody>
          <a:bodyPr/>
          <a:lstStyle/>
          <a:p>
            <a:fld id="{922751E0-7760-E346-93DB-7CDC4C914447}" type="slidenum">
              <a:rPr lang="en-GB">
                <a:latin typeface="Times New Roman" pitchFamily="-108" charset="0"/>
                <a:ea typeface="Tahoma" pitchFamily="-108" charset="0"/>
                <a:cs typeface="Tahoma" pitchFamily="-108" charset="0"/>
              </a:rPr>
              <a:pPr/>
              <a:t>11</a:t>
            </a:fld>
            <a:endParaRPr lang="en-GB">
              <a:latin typeface="Times New Roman" pitchFamily="-108" charset="0"/>
              <a:ea typeface="Tahoma" pitchFamily="-108" charset="0"/>
              <a:cs typeface="Tahoma" pitchFamily="-108" charset="0"/>
            </a:endParaRPr>
          </a:p>
        </p:txBody>
      </p:sp>
      <p:sp>
        <p:nvSpPr>
          <p:cNvPr id="36868" name="Rectangle 2"/>
          <p:cNvSpPr>
            <a:spLocks noGrp="1" noRot="1" noChangeAspect="1" noChangeArrowheads="1"/>
          </p:cNvSpPr>
          <p:nvPr>
            <p:ph type="sldImg"/>
          </p:nvPr>
        </p:nvSpPr>
        <p:spPr>
          <a:xfrm>
            <a:off x="1139825" y="685800"/>
            <a:ext cx="4568825" cy="3427413"/>
          </a:xfrm>
          <a:ln/>
        </p:spPr>
      </p:sp>
      <p:sp>
        <p:nvSpPr>
          <p:cNvPr id="36869" name="Rectangle 3"/>
          <p:cNvSpPr>
            <a:spLocks noGrp="1" noChangeArrowheads="1"/>
          </p:cNvSpPr>
          <p:nvPr>
            <p:ph type="body" idx="1"/>
          </p:nvPr>
        </p:nvSpPr>
        <p:spPr>
          <a:noFill/>
          <a:ln/>
        </p:spPr>
        <p:txBody>
          <a:bodyPr/>
          <a:lstStyle/>
          <a:p>
            <a:r>
              <a:rPr lang="en-US">
                <a:latin typeface="Times New Roman" pitchFamily="-108" charset="0"/>
              </a:rPr>
              <a:t>I</a:t>
            </a:r>
            <a:r>
              <a:rPr lang="en-GB">
                <a:latin typeface="Times New Roman" pitchFamily="-108" charset="0"/>
              </a:rPr>
              <a:t>f the network capacity between the source and destination clusters is greater than the data rate supported by each </a:t>
            </a:r>
          </a:p>
          <a:p>
            <a:r>
              <a:rPr lang="en-GB">
                <a:latin typeface="Times New Roman" pitchFamily="-108" charset="0"/>
              </a:rPr>
              <a:t>computer at the clusters, GridFTP can be configured to use multiple computers at each end to drive data transfers</a:t>
            </a:r>
          </a:p>
          <a:p>
            <a:endParaRPr lang="en-US">
              <a:latin typeface="Times New Roman" pitchFamily="-10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Rectangle 11"/>
          <p:cNvSpPr>
            <a:spLocks noGrp="1" noChangeArrowheads="1"/>
          </p:cNvSpPr>
          <p:nvPr>
            <p:ph type="ftr" sz="quarter"/>
          </p:nvPr>
        </p:nvSpPr>
        <p:spPr>
          <a:noFill/>
        </p:spPr>
        <p:txBody>
          <a:bodyPr/>
          <a:lstStyle/>
          <a:p>
            <a:r>
              <a:rPr lang="en-GB"/>
              <a:t>An Introduction to Grids / SC '07</a:t>
            </a:r>
          </a:p>
        </p:txBody>
      </p:sp>
      <p:sp>
        <p:nvSpPr>
          <p:cNvPr id="38915" name="Rectangle 12"/>
          <p:cNvSpPr>
            <a:spLocks noGrp="1" noChangeArrowheads="1"/>
          </p:cNvSpPr>
          <p:nvPr>
            <p:ph type="sldNum" sz="quarter"/>
          </p:nvPr>
        </p:nvSpPr>
        <p:spPr>
          <a:noFill/>
        </p:spPr>
        <p:txBody>
          <a:bodyPr/>
          <a:lstStyle/>
          <a:p>
            <a:fld id="{EC56C698-72B1-C148-AB55-FBC79A96D7F6}" type="slidenum">
              <a:rPr lang="en-GB">
                <a:latin typeface="Times New Roman" pitchFamily="-108" charset="0"/>
                <a:ea typeface="Tahoma" pitchFamily="-108" charset="0"/>
                <a:cs typeface="Tahoma" pitchFamily="-108" charset="0"/>
              </a:rPr>
              <a:pPr/>
              <a:t>12</a:t>
            </a:fld>
            <a:endParaRPr lang="en-GB">
              <a:latin typeface="Times New Roman" pitchFamily="-108" charset="0"/>
              <a:ea typeface="Tahoma" pitchFamily="-108" charset="0"/>
              <a:cs typeface="Tahoma" pitchFamily="-108" charset="0"/>
            </a:endParaRPr>
          </a:p>
        </p:txBody>
      </p:sp>
      <p:sp>
        <p:nvSpPr>
          <p:cNvPr id="38916" name="Rectangle 2"/>
          <p:cNvSpPr>
            <a:spLocks noGrp="1" noRot="1" noChangeAspect="1" noChangeArrowheads="1"/>
          </p:cNvSpPr>
          <p:nvPr>
            <p:ph type="sldImg"/>
          </p:nvPr>
        </p:nvSpPr>
        <p:spPr>
          <a:xfrm>
            <a:off x="1139825" y="685800"/>
            <a:ext cx="4568825" cy="3427413"/>
          </a:xfrm>
          <a:ln/>
        </p:spPr>
      </p:sp>
      <p:sp>
        <p:nvSpPr>
          <p:cNvPr id="38917" name="Rectangle 3"/>
          <p:cNvSpPr>
            <a:spLocks noGrp="1" noChangeArrowheads="1"/>
          </p:cNvSpPr>
          <p:nvPr>
            <p:ph type="body" idx="1"/>
          </p:nvPr>
        </p:nvSpPr>
        <p:spPr>
          <a:noFill/>
          <a:ln/>
        </p:spPr>
        <p:txBody>
          <a:bodyPr/>
          <a:lstStyle/>
          <a:p>
            <a:r>
              <a:rPr lang="en-US">
                <a:latin typeface="Times New Roman" pitchFamily="-108" charset="0"/>
              </a:rPr>
              <a:t>Please note the triple slash: file:///home/etc…</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Rectangle 11"/>
          <p:cNvSpPr>
            <a:spLocks noGrp="1" noChangeArrowheads="1"/>
          </p:cNvSpPr>
          <p:nvPr>
            <p:ph type="ftr" sz="quarter"/>
          </p:nvPr>
        </p:nvSpPr>
        <p:spPr>
          <a:noFill/>
        </p:spPr>
        <p:txBody>
          <a:bodyPr/>
          <a:lstStyle/>
          <a:p>
            <a:r>
              <a:rPr lang="en-GB"/>
              <a:t>An Introduction to Grids / SC '07</a:t>
            </a:r>
          </a:p>
        </p:txBody>
      </p:sp>
      <p:sp>
        <p:nvSpPr>
          <p:cNvPr id="40963" name="Rectangle 12"/>
          <p:cNvSpPr>
            <a:spLocks noGrp="1" noChangeArrowheads="1"/>
          </p:cNvSpPr>
          <p:nvPr>
            <p:ph type="sldNum" sz="quarter"/>
          </p:nvPr>
        </p:nvSpPr>
        <p:spPr>
          <a:noFill/>
        </p:spPr>
        <p:txBody>
          <a:bodyPr/>
          <a:lstStyle/>
          <a:p>
            <a:fld id="{3F008948-0396-6D43-8CE2-ACCAFEE44332}" type="slidenum">
              <a:rPr lang="en-GB">
                <a:latin typeface="Times New Roman" pitchFamily="-108" charset="0"/>
                <a:ea typeface="Tahoma" pitchFamily="-108" charset="0"/>
                <a:cs typeface="Tahoma" pitchFamily="-108" charset="0"/>
              </a:rPr>
              <a:pPr/>
              <a:t>13</a:t>
            </a:fld>
            <a:endParaRPr lang="en-GB">
              <a:latin typeface="Times New Roman" pitchFamily="-108" charset="0"/>
              <a:ea typeface="Tahoma" pitchFamily="-108" charset="0"/>
              <a:cs typeface="Tahoma" pitchFamily="-108" charset="0"/>
            </a:endParaRPr>
          </a:p>
        </p:txBody>
      </p:sp>
      <p:sp>
        <p:nvSpPr>
          <p:cNvPr id="40964" name="Rectangle 2"/>
          <p:cNvSpPr>
            <a:spLocks noGrp="1" noRot="1" noChangeAspect="1" noChangeArrowheads="1"/>
          </p:cNvSpPr>
          <p:nvPr>
            <p:ph type="sldImg"/>
          </p:nvPr>
        </p:nvSpPr>
        <p:spPr>
          <a:xfrm>
            <a:off x="1139825" y="685800"/>
            <a:ext cx="4568825" cy="3427413"/>
          </a:xfrm>
          <a:ln/>
        </p:spPr>
      </p:sp>
      <p:sp>
        <p:nvSpPr>
          <p:cNvPr id="40965" name="Rectangle 3"/>
          <p:cNvSpPr>
            <a:spLocks noGrp="1" noChangeArrowheads="1"/>
          </p:cNvSpPr>
          <p:nvPr>
            <p:ph type="body" idx="1"/>
          </p:nvPr>
        </p:nvSpPr>
        <p:spPr>
          <a:noFill/>
          <a:ln/>
        </p:spPr>
        <p:txBody>
          <a:bodyPr/>
          <a:lstStyle/>
          <a:p>
            <a:r>
              <a:rPr lang="en-US">
                <a:latin typeface="Times New Roman" pitchFamily="-108" charset="0"/>
              </a:rPr>
              <a:t>First command will transfer the local file “myfile” to file “ex1” on the osg-edu.cs.wisc.edu machine.</a:t>
            </a:r>
          </a:p>
          <a:p>
            <a:r>
              <a:rPr lang="en-US">
                <a:latin typeface="Times New Roman" pitchFamily="-108" charset="0"/>
              </a:rPr>
              <a:t>The second command is an example of 3rd party tranfer (let’s assume that the user issues this command from workshop1.ci.uchicago.edu machine).</a:t>
            </a:r>
          </a:p>
          <a:p>
            <a:r>
              <a:rPr lang="en-US">
                <a:latin typeface="Times New Roman" pitchFamily="-108" charset="0"/>
              </a:rPr>
              <a:t>For more exercises, see the Data Management part of the lab http://www.ci.uchicago.edu/osgedu/schools/gridlab/data.html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Rectangle 11"/>
          <p:cNvSpPr>
            <a:spLocks noGrp="1" noChangeArrowheads="1"/>
          </p:cNvSpPr>
          <p:nvPr>
            <p:ph type="ftr" sz="quarter"/>
          </p:nvPr>
        </p:nvSpPr>
        <p:spPr>
          <a:noFill/>
        </p:spPr>
        <p:txBody>
          <a:bodyPr/>
          <a:lstStyle/>
          <a:p>
            <a:r>
              <a:rPr lang="en-GB"/>
              <a:t>An Introduction to Grids / SC '07</a:t>
            </a:r>
          </a:p>
        </p:txBody>
      </p:sp>
      <p:sp>
        <p:nvSpPr>
          <p:cNvPr id="43011" name="Rectangle 12"/>
          <p:cNvSpPr>
            <a:spLocks noGrp="1" noChangeArrowheads="1"/>
          </p:cNvSpPr>
          <p:nvPr>
            <p:ph type="sldNum" sz="quarter"/>
          </p:nvPr>
        </p:nvSpPr>
        <p:spPr>
          <a:noFill/>
        </p:spPr>
        <p:txBody>
          <a:bodyPr/>
          <a:lstStyle/>
          <a:p>
            <a:fld id="{23E939C2-BDAB-164D-9447-10BCE126CDF2}" type="slidenum">
              <a:rPr lang="en-GB">
                <a:latin typeface="Times New Roman" pitchFamily="-108" charset="0"/>
                <a:ea typeface="Tahoma" pitchFamily="-108" charset="0"/>
                <a:cs typeface="Tahoma" pitchFamily="-108" charset="0"/>
              </a:rPr>
              <a:pPr/>
              <a:t>14</a:t>
            </a:fld>
            <a:endParaRPr lang="en-GB">
              <a:latin typeface="Times New Roman" pitchFamily="-108" charset="0"/>
              <a:ea typeface="Tahoma" pitchFamily="-108" charset="0"/>
              <a:cs typeface="Tahoma" pitchFamily="-108" charset="0"/>
            </a:endParaRPr>
          </a:p>
        </p:txBody>
      </p:sp>
      <p:sp>
        <p:nvSpPr>
          <p:cNvPr id="43012" name="Rectangle 2"/>
          <p:cNvSpPr>
            <a:spLocks noGrp="1" noRot="1" noChangeAspect="1" noChangeArrowheads="1"/>
          </p:cNvSpPr>
          <p:nvPr>
            <p:ph type="sldImg"/>
          </p:nvPr>
        </p:nvSpPr>
        <p:spPr>
          <a:xfrm>
            <a:off x="1139825" y="685800"/>
            <a:ext cx="4568825" cy="3427413"/>
          </a:xfrm>
          <a:ln/>
        </p:spPr>
      </p:sp>
      <p:sp>
        <p:nvSpPr>
          <p:cNvPr id="43013" name="Rectangle 3"/>
          <p:cNvSpPr>
            <a:spLocks noGrp="1" noChangeArrowheads="1"/>
          </p:cNvSpPr>
          <p:nvPr>
            <p:ph type="body" idx="1"/>
          </p:nvPr>
        </p:nvSpPr>
        <p:spPr>
          <a:noFill/>
          <a:ln/>
        </p:spPr>
        <p:txBody>
          <a:bodyPr/>
          <a:lstStyle/>
          <a:p>
            <a:endParaRPr lang="en-US">
              <a:latin typeface="Times New Roman" pitchFamily="-10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11"/>
          <p:cNvSpPr>
            <a:spLocks noGrp="1" noChangeArrowheads="1"/>
          </p:cNvSpPr>
          <p:nvPr>
            <p:ph type="ftr" sz="quarter"/>
          </p:nvPr>
        </p:nvSpPr>
        <p:spPr>
          <a:noFill/>
        </p:spPr>
        <p:txBody>
          <a:bodyPr/>
          <a:lstStyle/>
          <a:p>
            <a:r>
              <a:rPr lang="en-GB"/>
              <a:t>An Introduction to Grids / SC '07</a:t>
            </a:r>
          </a:p>
        </p:txBody>
      </p:sp>
      <p:sp>
        <p:nvSpPr>
          <p:cNvPr id="45059" name="Rectangle 12"/>
          <p:cNvSpPr>
            <a:spLocks noGrp="1" noChangeArrowheads="1"/>
          </p:cNvSpPr>
          <p:nvPr>
            <p:ph type="sldNum" sz="quarter"/>
          </p:nvPr>
        </p:nvSpPr>
        <p:spPr>
          <a:noFill/>
        </p:spPr>
        <p:txBody>
          <a:bodyPr/>
          <a:lstStyle/>
          <a:p>
            <a:fld id="{A2FC90A9-DB86-CC4A-B2E4-636AB4B6E456}" type="slidenum">
              <a:rPr lang="en-GB">
                <a:latin typeface="Times New Roman" pitchFamily="-108" charset="0"/>
                <a:ea typeface="Tahoma" pitchFamily="-108" charset="0"/>
                <a:cs typeface="Tahoma" pitchFamily="-108" charset="0"/>
              </a:rPr>
              <a:pPr/>
              <a:t>15</a:t>
            </a:fld>
            <a:endParaRPr lang="en-GB">
              <a:latin typeface="Times New Roman" pitchFamily="-108" charset="0"/>
              <a:ea typeface="Tahoma" pitchFamily="-108" charset="0"/>
              <a:cs typeface="Tahoma" pitchFamily="-108" charset="0"/>
            </a:endParaRPr>
          </a:p>
        </p:txBody>
      </p:sp>
      <p:sp>
        <p:nvSpPr>
          <p:cNvPr id="45060" name="Rectangle 2"/>
          <p:cNvSpPr>
            <a:spLocks noGrp="1" noRot="1" noChangeAspect="1" noChangeArrowheads="1"/>
          </p:cNvSpPr>
          <p:nvPr>
            <p:ph type="sldImg"/>
          </p:nvPr>
        </p:nvSpPr>
        <p:spPr>
          <a:xfrm>
            <a:off x="1139825" y="685800"/>
            <a:ext cx="4568825" cy="3427413"/>
          </a:xfrm>
          <a:ln/>
        </p:spPr>
      </p:sp>
      <p:sp>
        <p:nvSpPr>
          <p:cNvPr id="45061" name="Rectangle 3"/>
          <p:cNvSpPr>
            <a:spLocks noGrp="1" noChangeArrowheads="1"/>
          </p:cNvSpPr>
          <p:nvPr>
            <p:ph type="body" idx="1"/>
          </p:nvPr>
        </p:nvSpPr>
        <p:spPr>
          <a:noFill/>
          <a:ln/>
        </p:spPr>
        <p:txBody>
          <a:bodyPr/>
          <a:lstStyle/>
          <a:p>
            <a:pPr>
              <a:lnSpc>
                <a:spcPct val="74000"/>
              </a:lnSpc>
              <a:spcBef>
                <a:spcPct val="0"/>
              </a:spcBef>
              <a:buFont typeface="Arial" pitchFamily="-108" charset="0"/>
              <a:buNone/>
            </a:pPr>
            <a:r>
              <a:rPr lang="en-US" sz="1800">
                <a:latin typeface="Arial" pitchFamily="-108" charset="0"/>
              </a:rPr>
              <a:t>RFT: GridFTP client that provides more reliability and fault tolerance for file transfers.</a:t>
            </a:r>
          </a:p>
          <a:p>
            <a:pPr>
              <a:lnSpc>
                <a:spcPct val="74000"/>
              </a:lnSpc>
              <a:spcBef>
                <a:spcPct val="0"/>
              </a:spcBef>
              <a:buFont typeface="Arial" pitchFamily="-108" charset="0"/>
              <a:buNone/>
            </a:pPr>
            <a:endParaRPr lang="en-GB" sz="1800">
              <a:latin typeface="Arial" pitchFamily="-108" charset="0"/>
            </a:endParaRPr>
          </a:p>
          <a:p>
            <a:pPr>
              <a:lnSpc>
                <a:spcPct val="74000"/>
              </a:lnSpc>
              <a:spcBef>
                <a:spcPct val="0"/>
              </a:spcBef>
              <a:buFont typeface="Arial" pitchFamily="-108" charset="0"/>
              <a:buNone/>
            </a:pPr>
            <a:r>
              <a:rPr lang="en-GB" sz="1800">
                <a:latin typeface="Arial" pitchFamily="-108" charset="0"/>
              </a:rPr>
              <a:t>Just as in the job submission section, we mentioned a facility, GRAM, for submitting jobs , and then another program, Condor, sitting on top of that that provides reliability. A similar situation in the data transfer context.</a:t>
            </a:r>
          </a:p>
          <a:p>
            <a:pPr>
              <a:lnSpc>
                <a:spcPct val="74000"/>
              </a:lnSpc>
              <a:spcBef>
                <a:spcPct val="0"/>
              </a:spcBef>
              <a:buFont typeface="Arial" pitchFamily="-108" charset="0"/>
              <a:buNone/>
            </a:pPr>
            <a:r>
              <a:rPr lang="en-GB" sz="1800">
                <a:latin typeface="Arial" pitchFamily="-108" charset="0"/>
              </a:rPr>
              <a:t>We have a component called RFT, the Reliable File Transfer service, which comes as part of the Globus Toolkit.</a:t>
            </a:r>
          </a:p>
          <a:p>
            <a:pPr>
              <a:lnSpc>
                <a:spcPct val="74000"/>
              </a:lnSpc>
              <a:spcBef>
                <a:spcPct val="0"/>
              </a:spcBef>
              <a:buFont typeface="Arial" pitchFamily="-108" charset="0"/>
              <a:buNone/>
            </a:pPr>
            <a:r>
              <a:rPr lang="en-GB" sz="1800">
                <a:latin typeface="Arial" pitchFamily="-108" charset="0"/>
              </a:rPr>
              <a:t>http://www.globus.org/toolkit/docs/4.0/data/rft/</a:t>
            </a:r>
          </a:p>
          <a:p>
            <a:pPr>
              <a:lnSpc>
                <a:spcPct val="74000"/>
              </a:lnSpc>
              <a:spcBef>
                <a:spcPct val="0"/>
              </a:spcBef>
              <a:buFont typeface="Arial" pitchFamily="-108" charset="0"/>
              <a:buNone/>
            </a:pPr>
            <a:endParaRPr lang="en-GB" sz="1800">
              <a:latin typeface="Arial" pitchFamily="-108" charset="0"/>
            </a:endParaRPr>
          </a:p>
          <a:p>
            <a:pPr>
              <a:lnSpc>
                <a:spcPct val="74000"/>
              </a:lnSpc>
              <a:spcBef>
                <a:spcPct val="0"/>
              </a:spcBef>
              <a:buFont typeface="Arial" pitchFamily="-108" charset="0"/>
              <a:buNone/>
            </a:pPr>
            <a:r>
              <a:rPr lang="en-GB" sz="1800">
                <a:latin typeface="Arial" pitchFamily="-108" charset="0"/>
              </a:rPr>
              <a:t>RFT acts as a client to GridFTP, providing management of a large number of transfer jobs – RFT can keep track of the state of each job, run several transfers at once, deal with connection failure, network failure, failure of any of the servers involved.</a:t>
            </a:r>
            <a:endParaRPr lang="en-US" sz="1800">
              <a:latin typeface="Arial" pitchFamily="-108" charset="0"/>
            </a:endParaRPr>
          </a:p>
          <a:p>
            <a:pPr>
              <a:lnSpc>
                <a:spcPct val="90000"/>
              </a:lnSpc>
            </a:pPr>
            <a:endParaRPr lang="en-US">
              <a:latin typeface="Times New Roman" pitchFamily="-10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47106" name="Rectangle 11"/>
          <p:cNvSpPr>
            <a:spLocks noGrp="1" noChangeArrowheads="1"/>
          </p:cNvSpPr>
          <p:nvPr>
            <p:ph type="ftr" sz="quarter"/>
          </p:nvPr>
        </p:nvSpPr>
        <p:spPr>
          <a:noFill/>
        </p:spPr>
        <p:txBody>
          <a:bodyPr/>
          <a:lstStyle/>
          <a:p>
            <a:r>
              <a:rPr lang="en-GB"/>
              <a:t>An Introduction to Grids / SC '07</a:t>
            </a:r>
          </a:p>
        </p:txBody>
      </p:sp>
      <p:sp>
        <p:nvSpPr>
          <p:cNvPr id="47107" name="Rectangle 12"/>
          <p:cNvSpPr>
            <a:spLocks noGrp="1" noChangeArrowheads="1"/>
          </p:cNvSpPr>
          <p:nvPr>
            <p:ph type="sldNum" sz="quarter"/>
          </p:nvPr>
        </p:nvSpPr>
        <p:spPr>
          <a:noFill/>
        </p:spPr>
        <p:txBody>
          <a:bodyPr/>
          <a:lstStyle/>
          <a:p>
            <a:fld id="{F664AF7C-57ED-CC40-84F3-5F6C09508F09}" type="slidenum">
              <a:rPr lang="en-GB">
                <a:latin typeface="Times New Roman" pitchFamily="-108" charset="0"/>
                <a:ea typeface="Tahoma" pitchFamily="-108" charset="0"/>
                <a:cs typeface="Tahoma" pitchFamily="-108" charset="0"/>
              </a:rPr>
              <a:pPr/>
              <a:t>16</a:t>
            </a:fld>
            <a:endParaRPr lang="en-GB">
              <a:latin typeface="Times New Roman" pitchFamily="-108" charset="0"/>
              <a:ea typeface="Tahoma" pitchFamily="-108" charset="0"/>
              <a:cs typeface="Tahoma" pitchFamily="-108" charset="0"/>
            </a:endParaRPr>
          </a:p>
        </p:txBody>
      </p:sp>
      <p:sp>
        <p:nvSpPr>
          <p:cNvPr id="47108"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prstTxWarp prst="textNoShape">
              <a:avLst/>
            </a:prstTxWarp>
          </a:bodyPr>
          <a:lstStyle/>
          <a:p>
            <a:endParaRPr lang="en-US"/>
          </a:p>
        </p:txBody>
      </p:sp>
      <p:sp>
        <p:nvSpPr>
          <p:cNvPr id="47109" name="Text Box 4"/>
          <p:cNvSpPr>
            <a:spLocks noGrp="1" noRot="1" noChangeAspect="1" noChangeArrowheads="1"/>
          </p:cNvSpPr>
          <p:nvPr>
            <p:ph type="sldImg" idx="1"/>
          </p:nvPr>
        </p:nvSpPr>
        <p:spPr>
          <a:xfrm>
            <a:off x="1143000" y="693738"/>
            <a:ext cx="4572000" cy="3429000"/>
          </a:xfrm>
          <a:ln/>
        </p:spPr>
      </p:sp>
      <p:sp>
        <p:nvSpPr>
          <p:cNvPr id="47110" name="Rectangle 8"/>
          <p:cNvSpPr>
            <a:spLocks noGrp="1" noRot="1" noChangeAspect="1" noChangeArrowheads="1"/>
          </p:cNvSpPr>
          <p:nvPr>
            <p:ph type="sldImg"/>
          </p:nvPr>
        </p:nvSpPr>
        <p:spPr>
          <a:xfrm>
            <a:off x="1139825" y="685800"/>
            <a:ext cx="4568825" cy="3427413"/>
          </a:xfrm>
          <a:ln/>
        </p:spPr>
      </p:sp>
      <p:sp>
        <p:nvSpPr>
          <p:cNvPr id="47111" name="Rectangle 9"/>
          <p:cNvSpPr>
            <a:spLocks noGrp="1" noChangeArrowheads="1"/>
          </p:cNvSpPr>
          <p:nvPr>
            <p:ph type="body" idx="1"/>
          </p:nvPr>
        </p:nvSpPr>
        <p:spPr>
          <a:noFill/>
          <a:ln/>
        </p:spPr>
        <p:txBody>
          <a:bodyPr/>
          <a:lstStyle/>
          <a:p>
            <a:pPr eaLnBrk="1" hangingPunct="1">
              <a:spcBef>
                <a:spcPts val="750"/>
              </a:spcBef>
              <a:buClr>
                <a:srgbClr val="0033CC"/>
              </a:buClr>
              <a:buSzPct val="65000"/>
              <a:buFont typeface="Wingdings" pitchFamily="-108" charset="2"/>
              <a:buChar char=""/>
            </a:pPr>
            <a:r>
              <a:rPr lang="en-GB" sz="3000">
                <a:latin typeface="Garamond" pitchFamily="-108" charset="0"/>
                <a:ea typeface="Times New Roman" pitchFamily="-108" charset="0"/>
                <a:cs typeface="Times New Roman" pitchFamily="-108" charset="0"/>
              </a:rPr>
              <a:t>WS-RF compliant High Performance data transfer service</a:t>
            </a:r>
          </a:p>
          <a:p>
            <a:pPr marL="457200" lvl="1" indent="0" eaLnBrk="1" hangingPunct="1">
              <a:lnSpc>
                <a:spcPct val="80000"/>
              </a:lnSpc>
              <a:spcBef>
                <a:spcPts val="650"/>
              </a:spcBef>
              <a:buClr>
                <a:srgbClr val="5F5F5F"/>
              </a:buClr>
              <a:buSzPct val="60000"/>
              <a:buFont typeface="Wingdings" pitchFamily="-108" charset="2"/>
              <a:buChar char=""/>
            </a:pPr>
            <a:r>
              <a:rPr lang="en-GB" sz="2600">
                <a:latin typeface="Garamond" pitchFamily="-108" charset="0"/>
                <a:ea typeface="Times New Roman" pitchFamily="-108" charset="0"/>
                <a:cs typeface="Times New Roman" pitchFamily="-108" charset="0"/>
              </a:rPr>
              <a:t>Soft state</a:t>
            </a:r>
          </a:p>
          <a:p>
            <a:pPr marL="457200" lvl="1" indent="0" eaLnBrk="1" hangingPunct="1">
              <a:lnSpc>
                <a:spcPct val="80000"/>
              </a:lnSpc>
              <a:spcBef>
                <a:spcPts val="650"/>
              </a:spcBef>
              <a:buClr>
                <a:srgbClr val="5F5F5F"/>
              </a:buClr>
              <a:buSzPct val="60000"/>
              <a:buFont typeface="Wingdings" pitchFamily="-108" charset="2"/>
              <a:buChar char=""/>
            </a:pPr>
            <a:r>
              <a:rPr lang="en-GB" sz="2600">
                <a:latin typeface="Garamond" pitchFamily="-108" charset="0"/>
                <a:ea typeface="Times New Roman" pitchFamily="-108" charset="0"/>
                <a:cs typeface="Times New Roman" pitchFamily="-108" charset="0"/>
              </a:rPr>
              <a:t>Notifications/Query</a:t>
            </a:r>
          </a:p>
          <a:p>
            <a:pPr eaLnBrk="1" hangingPunct="1">
              <a:spcBef>
                <a:spcPts val="750"/>
              </a:spcBef>
              <a:buClr>
                <a:srgbClr val="0033CC"/>
              </a:buClr>
              <a:buSzPct val="65000"/>
              <a:buFont typeface="Wingdings" pitchFamily="-108" charset="2"/>
              <a:buChar char=""/>
            </a:pPr>
            <a:r>
              <a:rPr lang="en-GB" sz="3000">
                <a:latin typeface="Garamond" pitchFamily="-108" charset="0"/>
                <a:ea typeface="Times New Roman" pitchFamily="-108" charset="0"/>
                <a:cs typeface="Times New Roman" pitchFamily="-108" charset="0"/>
              </a:rPr>
              <a:t>Reliability on top of high performance provided by GridFTP</a:t>
            </a:r>
          </a:p>
          <a:p>
            <a:pPr marL="457200" lvl="1" indent="0" eaLnBrk="1" hangingPunct="1">
              <a:lnSpc>
                <a:spcPct val="80000"/>
              </a:lnSpc>
              <a:spcBef>
                <a:spcPts val="650"/>
              </a:spcBef>
              <a:buClr>
                <a:srgbClr val="5F5F5F"/>
              </a:buClr>
              <a:buSzPct val="60000"/>
              <a:buFont typeface="Wingdings" pitchFamily="-108" charset="2"/>
              <a:buChar char=""/>
            </a:pPr>
            <a:r>
              <a:rPr lang="en-GB" sz="2600">
                <a:latin typeface="Garamond" pitchFamily="-108" charset="0"/>
                <a:ea typeface="Times New Roman" pitchFamily="-108" charset="0"/>
                <a:cs typeface="Times New Roman" pitchFamily="-108" charset="0"/>
              </a:rPr>
              <a:t>Fire and Forget</a:t>
            </a:r>
          </a:p>
          <a:p>
            <a:pPr marL="457200" lvl="1" indent="0" eaLnBrk="1" hangingPunct="1">
              <a:lnSpc>
                <a:spcPct val="80000"/>
              </a:lnSpc>
              <a:spcBef>
                <a:spcPts val="650"/>
              </a:spcBef>
              <a:buClr>
                <a:srgbClr val="5F5F5F"/>
              </a:buClr>
              <a:buSzPct val="60000"/>
              <a:buFont typeface="Wingdings" pitchFamily="-108" charset="2"/>
              <a:buChar char=""/>
            </a:pPr>
            <a:r>
              <a:rPr lang="en-GB" sz="2600">
                <a:latin typeface="Garamond" pitchFamily="-108" charset="0"/>
                <a:ea typeface="Times New Roman" pitchFamily="-108" charset="0"/>
                <a:cs typeface="Times New Roman" pitchFamily="-108" charset="0"/>
              </a:rPr>
              <a:t>Integrated Automatic Failure Recovery</a:t>
            </a:r>
          </a:p>
          <a:p>
            <a:pPr marL="914400" lvl="2" indent="0" eaLnBrk="1" hangingPunct="1">
              <a:lnSpc>
                <a:spcPct val="80000"/>
              </a:lnSpc>
              <a:spcBef>
                <a:spcPts val="550"/>
              </a:spcBef>
              <a:buClr>
                <a:srgbClr val="000066"/>
              </a:buClr>
              <a:buSzPct val="65000"/>
              <a:buFont typeface="Wingdings" pitchFamily="-108" charset="2"/>
              <a:buChar char=""/>
            </a:pPr>
            <a:r>
              <a:rPr lang="en-GB" sz="2200">
                <a:latin typeface="Garamond" pitchFamily="-108" charset="0"/>
                <a:ea typeface="Times New Roman" pitchFamily="-108" charset="0"/>
                <a:cs typeface="Times New Roman" pitchFamily="-108" charset="0"/>
              </a:rPr>
              <a:t>Network level failures</a:t>
            </a:r>
          </a:p>
          <a:p>
            <a:pPr marL="914400" lvl="2" indent="0" eaLnBrk="1" hangingPunct="1">
              <a:lnSpc>
                <a:spcPct val="80000"/>
              </a:lnSpc>
              <a:spcBef>
                <a:spcPts val="550"/>
              </a:spcBef>
              <a:buClr>
                <a:srgbClr val="000066"/>
              </a:buClr>
              <a:buSzPct val="65000"/>
              <a:buFont typeface="Wingdings" pitchFamily="-108" charset="2"/>
              <a:buChar char=""/>
            </a:pPr>
            <a:r>
              <a:rPr lang="en-GB" sz="2200">
                <a:latin typeface="Garamond" pitchFamily="-108" charset="0"/>
                <a:ea typeface="Times New Roman" pitchFamily="-108" charset="0"/>
                <a:cs typeface="Times New Roman" pitchFamily="-108" charset="0"/>
              </a:rPr>
              <a:t>System level failures, etc.</a:t>
            </a:r>
          </a:p>
          <a:p>
            <a:pPr>
              <a:lnSpc>
                <a:spcPct val="74000"/>
              </a:lnSpc>
              <a:spcBef>
                <a:spcPct val="0"/>
              </a:spcBef>
              <a:buFont typeface="Arial" pitchFamily="-108" charset="0"/>
              <a:buNone/>
            </a:pPr>
            <a:endParaRPr lang="en-US" sz="1800">
              <a:latin typeface="Arial" pitchFamily="-10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6" name="Rectangle 11"/>
          <p:cNvSpPr>
            <a:spLocks noGrp="1" noChangeArrowheads="1"/>
          </p:cNvSpPr>
          <p:nvPr>
            <p:ph type="ftr" sz="quarter"/>
          </p:nvPr>
        </p:nvSpPr>
        <p:spPr>
          <a:noFill/>
        </p:spPr>
        <p:txBody>
          <a:bodyPr/>
          <a:lstStyle/>
          <a:p>
            <a:r>
              <a:rPr lang="en-GB"/>
              <a:t>An Introduction to Grids / SC '07</a:t>
            </a:r>
          </a:p>
        </p:txBody>
      </p:sp>
      <p:sp>
        <p:nvSpPr>
          <p:cNvPr id="67587" name="Rectangle 12"/>
          <p:cNvSpPr>
            <a:spLocks noGrp="1" noChangeArrowheads="1"/>
          </p:cNvSpPr>
          <p:nvPr>
            <p:ph type="sldNum" sz="quarter"/>
          </p:nvPr>
        </p:nvSpPr>
        <p:spPr>
          <a:noFill/>
        </p:spPr>
        <p:txBody>
          <a:bodyPr/>
          <a:lstStyle/>
          <a:p>
            <a:fld id="{3A49D4EF-39D5-3242-AD34-DB291AD1429E}" type="slidenum">
              <a:rPr lang="en-GB">
                <a:latin typeface="Times New Roman" pitchFamily="-108" charset="0"/>
                <a:ea typeface="Tahoma" pitchFamily="-108" charset="0"/>
                <a:cs typeface="Tahoma" pitchFamily="-108" charset="0"/>
              </a:rPr>
              <a:pPr/>
              <a:t>17</a:t>
            </a:fld>
            <a:endParaRPr lang="en-GB">
              <a:latin typeface="Times New Roman" pitchFamily="-108" charset="0"/>
              <a:ea typeface="Tahoma" pitchFamily="-108" charset="0"/>
              <a:cs typeface="Tahoma" pitchFamily="-108" charset="0"/>
            </a:endParaRPr>
          </a:p>
        </p:txBody>
      </p:sp>
      <p:sp>
        <p:nvSpPr>
          <p:cNvPr id="67588" name="Rectangle 2"/>
          <p:cNvSpPr>
            <a:spLocks noGrp="1" noRot="1" noChangeAspect="1" noChangeArrowheads="1"/>
          </p:cNvSpPr>
          <p:nvPr>
            <p:ph type="sldImg"/>
          </p:nvPr>
        </p:nvSpPr>
        <p:spPr>
          <a:xfrm>
            <a:off x="1139825" y="685800"/>
            <a:ext cx="4568825" cy="3427413"/>
          </a:xfrm>
          <a:ln/>
        </p:spPr>
      </p:sp>
      <p:sp>
        <p:nvSpPr>
          <p:cNvPr id="67589" name="Rectangle 3"/>
          <p:cNvSpPr>
            <a:spLocks noGrp="1" noChangeArrowheads="1"/>
          </p:cNvSpPr>
          <p:nvPr>
            <p:ph type="body" idx="1"/>
          </p:nvPr>
        </p:nvSpPr>
        <p:spPr>
          <a:noFill/>
          <a:ln/>
        </p:spPr>
        <p:txBody>
          <a:bodyPr/>
          <a:lstStyle/>
          <a:p>
            <a:endParaRPr lang="en-US">
              <a:latin typeface="Times New Roman" pitchFamily="-10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634" name="Rectangle 11"/>
          <p:cNvSpPr>
            <a:spLocks noGrp="1" noChangeArrowheads="1"/>
          </p:cNvSpPr>
          <p:nvPr>
            <p:ph type="ftr" sz="quarter"/>
          </p:nvPr>
        </p:nvSpPr>
        <p:spPr>
          <a:noFill/>
        </p:spPr>
        <p:txBody>
          <a:bodyPr/>
          <a:lstStyle/>
          <a:p>
            <a:r>
              <a:rPr lang="en-GB"/>
              <a:t>An Introduction to Grids / SC '07</a:t>
            </a:r>
          </a:p>
        </p:txBody>
      </p:sp>
      <p:sp>
        <p:nvSpPr>
          <p:cNvPr id="69635" name="Rectangle 12"/>
          <p:cNvSpPr>
            <a:spLocks noGrp="1" noChangeArrowheads="1"/>
          </p:cNvSpPr>
          <p:nvPr>
            <p:ph type="sldNum" sz="quarter"/>
          </p:nvPr>
        </p:nvSpPr>
        <p:spPr>
          <a:noFill/>
        </p:spPr>
        <p:txBody>
          <a:bodyPr/>
          <a:lstStyle/>
          <a:p>
            <a:fld id="{F5BCEFC8-8EBC-604E-8FD1-F392578ACF42}" type="slidenum">
              <a:rPr lang="en-GB">
                <a:latin typeface="Times New Roman" pitchFamily="-108" charset="0"/>
                <a:ea typeface="Tahoma" pitchFamily="-108" charset="0"/>
                <a:cs typeface="Tahoma" pitchFamily="-108" charset="0"/>
              </a:rPr>
              <a:pPr/>
              <a:t>18</a:t>
            </a:fld>
            <a:endParaRPr lang="en-GB">
              <a:latin typeface="Times New Roman" pitchFamily="-108" charset="0"/>
              <a:ea typeface="Tahoma" pitchFamily="-108" charset="0"/>
              <a:cs typeface="Tahoma" pitchFamily="-108" charset="0"/>
            </a:endParaRPr>
          </a:p>
        </p:txBody>
      </p:sp>
      <p:sp>
        <p:nvSpPr>
          <p:cNvPr id="69636" name="Slide Image Placeholder 1"/>
          <p:cNvSpPr>
            <a:spLocks noGrp="1" noRot="1" noChangeAspect="1" noTextEdit="1"/>
          </p:cNvSpPr>
          <p:nvPr>
            <p:ph type="sldImg"/>
          </p:nvPr>
        </p:nvSpPr>
        <p:spPr>
          <a:xfrm>
            <a:off x="1143000" y="687388"/>
            <a:ext cx="4572000" cy="3429000"/>
          </a:xfrm>
          <a:ln/>
        </p:spPr>
      </p:sp>
      <p:sp>
        <p:nvSpPr>
          <p:cNvPr id="69637" name="Notes Placeholder 2"/>
          <p:cNvSpPr>
            <a:spLocks noGrp="1"/>
          </p:cNvSpPr>
          <p:nvPr>
            <p:ph type="body" idx="1"/>
          </p:nvPr>
        </p:nvSpPr>
        <p:spPr>
          <a:xfrm>
            <a:off x="914400" y="4343400"/>
            <a:ext cx="5029200" cy="4114800"/>
          </a:xfrm>
          <a:noFill/>
          <a:ln>
            <a:solidFill>
              <a:srgbClr val="000000"/>
            </a:solidFill>
            <a:miter lim="800000"/>
          </a:ln>
        </p:spPr>
        <p:txBody>
          <a:bodyPr lIns="90486" tIns="44449" rIns="90486" bIns="44449"/>
          <a:lstStyle/>
          <a:p>
            <a:pPr defTabSz="914400"/>
            <a:r>
              <a:rPr lang="en-US">
                <a:latin typeface="Times New Roman" pitchFamily="-108" charset="0"/>
              </a:rPr>
              <a:t>Brief history will follow after this slide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682" name="Rectangle 11"/>
          <p:cNvSpPr>
            <a:spLocks noGrp="1" noChangeArrowheads="1"/>
          </p:cNvSpPr>
          <p:nvPr>
            <p:ph type="ftr" sz="quarter"/>
          </p:nvPr>
        </p:nvSpPr>
        <p:spPr>
          <a:noFill/>
        </p:spPr>
        <p:txBody>
          <a:bodyPr/>
          <a:lstStyle/>
          <a:p>
            <a:r>
              <a:rPr lang="en-GB"/>
              <a:t>An Introduction to Grids / SC '07</a:t>
            </a:r>
          </a:p>
        </p:txBody>
      </p:sp>
      <p:sp>
        <p:nvSpPr>
          <p:cNvPr id="71683" name="Rectangle 12"/>
          <p:cNvSpPr>
            <a:spLocks noGrp="1" noChangeArrowheads="1"/>
          </p:cNvSpPr>
          <p:nvPr>
            <p:ph type="sldNum" sz="quarter"/>
          </p:nvPr>
        </p:nvSpPr>
        <p:spPr>
          <a:noFill/>
        </p:spPr>
        <p:txBody>
          <a:bodyPr/>
          <a:lstStyle/>
          <a:p>
            <a:fld id="{5B24A8EE-11A9-7540-9C22-FB9E18E833BC}" type="slidenum">
              <a:rPr lang="en-GB">
                <a:latin typeface="Times New Roman" pitchFamily="-108" charset="0"/>
                <a:ea typeface="Tahoma" pitchFamily="-108" charset="0"/>
                <a:cs typeface="Tahoma" pitchFamily="-108" charset="0"/>
              </a:rPr>
              <a:pPr/>
              <a:t>19</a:t>
            </a:fld>
            <a:endParaRPr lang="en-GB">
              <a:latin typeface="Times New Roman" pitchFamily="-108" charset="0"/>
              <a:ea typeface="Tahoma" pitchFamily="-108" charset="0"/>
              <a:cs typeface="Tahoma" pitchFamily="-108" charset="0"/>
            </a:endParaRPr>
          </a:p>
        </p:txBody>
      </p:sp>
      <p:sp>
        <p:nvSpPr>
          <p:cNvPr id="71684" name="Rectangle 2"/>
          <p:cNvSpPr>
            <a:spLocks noGrp="1" noRot="1" noChangeAspect="1" noChangeArrowheads="1" noTextEdit="1"/>
          </p:cNvSpPr>
          <p:nvPr>
            <p:ph type="sldImg"/>
          </p:nvPr>
        </p:nvSpPr>
        <p:spPr>
          <a:xfrm>
            <a:off x="1152525" y="692150"/>
            <a:ext cx="4554538" cy="3416300"/>
          </a:xfrm>
          <a:ln/>
        </p:spPr>
      </p:sp>
      <p:sp>
        <p:nvSpPr>
          <p:cNvPr id="71685" name="Rectangle 3"/>
          <p:cNvSpPr>
            <a:spLocks noGrp="1" noChangeArrowheads="1"/>
          </p:cNvSpPr>
          <p:nvPr>
            <p:ph type="body" idx="1"/>
          </p:nvPr>
        </p:nvSpPr>
        <p:spPr>
          <a:xfrm>
            <a:off x="914400" y="4341813"/>
            <a:ext cx="5029200" cy="4116387"/>
          </a:xfrm>
          <a:solidFill>
            <a:srgbClr val="FFFFFF"/>
          </a:solidFill>
          <a:ln>
            <a:solidFill>
              <a:srgbClr val="000000"/>
            </a:solidFill>
            <a:miter lim="800000"/>
          </a:ln>
        </p:spPr>
        <p:txBody>
          <a:bodyPr lIns="90421" tIns="45210" rIns="90421" bIns="45210"/>
          <a:lstStyle/>
          <a:p>
            <a:pPr defTabSz="914400"/>
            <a:endParaRPr lang="en-US">
              <a:latin typeface="Times New Roman" pitchFamily="-10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Rectangle 11"/>
          <p:cNvSpPr>
            <a:spLocks noGrp="1" noChangeArrowheads="1"/>
          </p:cNvSpPr>
          <p:nvPr>
            <p:ph type="ftr" sz="quarter"/>
          </p:nvPr>
        </p:nvSpPr>
        <p:spPr>
          <a:noFill/>
        </p:spPr>
        <p:txBody>
          <a:bodyPr/>
          <a:lstStyle/>
          <a:p>
            <a:r>
              <a:rPr lang="en-GB"/>
              <a:t>An Introduction to Grids / SC '07</a:t>
            </a:r>
          </a:p>
        </p:txBody>
      </p:sp>
      <p:sp>
        <p:nvSpPr>
          <p:cNvPr id="18435" name="Rectangle 12"/>
          <p:cNvSpPr>
            <a:spLocks noGrp="1" noChangeArrowheads="1"/>
          </p:cNvSpPr>
          <p:nvPr>
            <p:ph type="sldNum" sz="quarter"/>
          </p:nvPr>
        </p:nvSpPr>
        <p:spPr>
          <a:noFill/>
        </p:spPr>
        <p:txBody>
          <a:bodyPr/>
          <a:lstStyle/>
          <a:p>
            <a:fld id="{92272B21-4FD0-1843-8866-B4591AC0D6F6}" type="slidenum">
              <a:rPr lang="en-GB">
                <a:latin typeface="Times New Roman" pitchFamily="-108" charset="0"/>
                <a:ea typeface="Tahoma" pitchFamily="-108" charset="0"/>
                <a:cs typeface="Tahoma" pitchFamily="-108" charset="0"/>
              </a:rPr>
              <a:pPr/>
              <a:t>2</a:t>
            </a:fld>
            <a:endParaRPr lang="en-GB">
              <a:latin typeface="Times New Roman" pitchFamily="-108" charset="0"/>
              <a:ea typeface="Tahoma" pitchFamily="-108" charset="0"/>
              <a:cs typeface="Tahoma" pitchFamily="-108" charset="0"/>
            </a:endParaRPr>
          </a:p>
        </p:txBody>
      </p:sp>
      <p:sp>
        <p:nvSpPr>
          <p:cNvPr id="18436" name="Rectangle 2"/>
          <p:cNvSpPr>
            <a:spLocks noGrp="1" noRot="1" noChangeAspect="1" noChangeArrowheads="1"/>
          </p:cNvSpPr>
          <p:nvPr>
            <p:ph type="sldImg"/>
          </p:nvPr>
        </p:nvSpPr>
        <p:spPr>
          <a:xfrm>
            <a:off x="1139825" y="685800"/>
            <a:ext cx="4568825" cy="3427413"/>
          </a:xfrm>
          <a:ln/>
        </p:spPr>
      </p:sp>
      <p:sp>
        <p:nvSpPr>
          <p:cNvPr id="18437" name="Rectangle 3"/>
          <p:cNvSpPr>
            <a:spLocks noGrp="1" noChangeArrowheads="1"/>
          </p:cNvSpPr>
          <p:nvPr>
            <p:ph type="body" idx="1"/>
          </p:nvPr>
        </p:nvSpPr>
        <p:spPr>
          <a:noFill/>
          <a:ln/>
        </p:spPr>
        <p:txBody>
          <a:bodyPr/>
          <a:lstStyle/>
          <a:p>
            <a:endParaRPr lang="en-US">
              <a:latin typeface="Times New Roman" pitchFamily="-10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730" name="Rectangle 11"/>
          <p:cNvSpPr>
            <a:spLocks noGrp="1" noChangeArrowheads="1"/>
          </p:cNvSpPr>
          <p:nvPr>
            <p:ph type="ftr" sz="quarter"/>
          </p:nvPr>
        </p:nvSpPr>
        <p:spPr>
          <a:noFill/>
        </p:spPr>
        <p:txBody>
          <a:bodyPr/>
          <a:lstStyle/>
          <a:p>
            <a:r>
              <a:rPr lang="en-GB"/>
              <a:t>An Introduction to Grids / SC '07</a:t>
            </a:r>
          </a:p>
        </p:txBody>
      </p:sp>
      <p:sp>
        <p:nvSpPr>
          <p:cNvPr id="73731" name="Rectangle 12"/>
          <p:cNvSpPr>
            <a:spLocks noGrp="1" noChangeArrowheads="1"/>
          </p:cNvSpPr>
          <p:nvPr>
            <p:ph type="sldNum" sz="quarter"/>
          </p:nvPr>
        </p:nvSpPr>
        <p:spPr>
          <a:noFill/>
        </p:spPr>
        <p:txBody>
          <a:bodyPr/>
          <a:lstStyle/>
          <a:p>
            <a:fld id="{F7798891-E7D3-6843-92D2-1A521A4A35F6}" type="slidenum">
              <a:rPr lang="en-GB">
                <a:latin typeface="Times New Roman" pitchFamily="-108" charset="0"/>
                <a:ea typeface="Tahoma" pitchFamily="-108" charset="0"/>
                <a:cs typeface="Tahoma" pitchFamily="-108" charset="0"/>
              </a:rPr>
              <a:pPr/>
              <a:t>20</a:t>
            </a:fld>
            <a:endParaRPr lang="en-GB">
              <a:latin typeface="Times New Roman" pitchFamily="-108" charset="0"/>
              <a:ea typeface="Tahoma" pitchFamily="-108" charset="0"/>
              <a:cs typeface="Tahoma" pitchFamily="-108" charset="0"/>
            </a:endParaRPr>
          </a:p>
        </p:txBody>
      </p:sp>
      <p:sp>
        <p:nvSpPr>
          <p:cNvPr id="73732" name="Rectangle 2"/>
          <p:cNvSpPr>
            <a:spLocks noGrp="1" noRot="1" noChangeAspect="1" noChangeArrowheads="1" noTextEdit="1"/>
          </p:cNvSpPr>
          <p:nvPr>
            <p:ph type="sldImg"/>
          </p:nvPr>
        </p:nvSpPr>
        <p:spPr>
          <a:xfrm>
            <a:off x="1152525" y="692150"/>
            <a:ext cx="4554538" cy="3416300"/>
          </a:xfrm>
          <a:ln/>
        </p:spPr>
      </p:sp>
      <p:sp>
        <p:nvSpPr>
          <p:cNvPr id="73733" name="Rectangle 3"/>
          <p:cNvSpPr>
            <a:spLocks noGrp="1" noChangeArrowheads="1"/>
          </p:cNvSpPr>
          <p:nvPr>
            <p:ph type="body" idx="1"/>
          </p:nvPr>
        </p:nvSpPr>
        <p:spPr>
          <a:xfrm>
            <a:off x="914400" y="4341813"/>
            <a:ext cx="5029200" cy="4116387"/>
          </a:xfrm>
          <a:solidFill>
            <a:srgbClr val="FFFFFF"/>
          </a:solidFill>
          <a:ln>
            <a:solidFill>
              <a:srgbClr val="000000"/>
            </a:solidFill>
            <a:miter lim="800000"/>
          </a:ln>
        </p:spPr>
        <p:txBody>
          <a:bodyPr lIns="90421" tIns="45210" rIns="90421" bIns="45210"/>
          <a:lstStyle/>
          <a:p>
            <a:pPr defTabSz="914400"/>
            <a:endParaRPr lang="en-US">
              <a:latin typeface="Times New Roman" pitchFamily="-10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778" name="Rectangle 11"/>
          <p:cNvSpPr>
            <a:spLocks noGrp="1" noChangeArrowheads="1"/>
          </p:cNvSpPr>
          <p:nvPr>
            <p:ph type="ftr" sz="quarter"/>
          </p:nvPr>
        </p:nvSpPr>
        <p:spPr>
          <a:noFill/>
        </p:spPr>
        <p:txBody>
          <a:bodyPr/>
          <a:lstStyle/>
          <a:p>
            <a:r>
              <a:rPr lang="en-GB"/>
              <a:t>An Introduction to Grids / SC '07</a:t>
            </a:r>
          </a:p>
        </p:txBody>
      </p:sp>
      <p:sp>
        <p:nvSpPr>
          <p:cNvPr id="75779" name="Rectangle 12"/>
          <p:cNvSpPr>
            <a:spLocks noGrp="1" noChangeArrowheads="1"/>
          </p:cNvSpPr>
          <p:nvPr>
            <p:ph type="sldNum" sz="quarter"/>
          </p:nvPr>
        </p:nvSpPr>
        <p:spPr>
          <a:noFill/>
        </p:spPr>
        <p:txBody>
          <a:bodyPr/>
          <a:lstStyle/>
          <a:p>
            <a:fld id="{2FBCC9B3-20A3-274D-829D-BD98D3DEE41A}" type="slidenum">
              <a:rPr lang="en-GB">
                <a:latin typeface="Times New Roman" pitchFamily="-108" charset="0"/>
                <a:ea typeface="Tahoma" pitchFamily="-108" charset="0"/>
                <a:cs typeface="Tahoma" pitchFamily="-108" charset="0"/>
              </a:rPr>
              <a:pPr/>
              <a:t>21</a:t>
            </a:fld>
            <a:endParaRPr lang="en-GB">
              <a:latin typeface="Times New Roman" pitchFamily="-108" charset="0"/>
              <a:ea typeface="Tahoma" pitchFamily="-108" charset="0"/>
              <a:cs typeface="Tahoma" pitchFamily="-108" charset="0"/>
            </a:endParaRPr>
          </a:p>
        </p:txBody>
      </p:sp>
      <p:sp>
        <p:nvSpPr>
          <p:cNvPr id="75780" name="Rectangle 2"/>
          <p:cNvSpPr>
            <a:spLocks noGrp="1" noRot="1" noChangeAspect="1" noChangeArrowheads="1"/>
          </p:cNvSpPr>
          <p:nvPr>
            <p:ph type="sldImg"/>
          </p:nvPr>
        </p:nvSpPr>
        <p:spPr>
          <a:xfrm>
            <a:off x="1139825" y="685800"/>
            <a:ext cx="4568825" cy="3427413"/>
          </a:xfrm>
          <a:ln/>
        </p:spPr>
      </p:sp>
      <p:sp>
        <p:nvSpPr>
          <p:cNvPr id="75781" name="Rectangle 3"/>
          <p:cNvSpPr>
            <a:spLocks noGrp="1" noChangeArrowheads="1"/>
          </p:cNvSpPr>
          <p:nvPr>
            <p:ph type="body" idx="1"/>
          </p:nvPr>
        </p:nvSpPr>
        <p:spPr>
          <a:noFill/>
          <a:ln/>
        </p:spPr>
        <p:txBody>
          <a:bodyPr/>
          <a:lstStyle/>
          <a:p>
            <a:endParaRPr lang="en-US">
              <a:latin typeface="Times New Roman" pitchFamily="-10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6" name="Rectangle 11"/>
          <p:cNvSpPr>
            <a:spLocks noGrp="1" noChangeArrowheads="1"/>
          </p:cNvSpPr>
          <p:nvPr>
            <p:ph type="ftr" sz="quarter"/>
          </p:nvPr>
        </p:nvSpPr>
        <p:spPr>
          <a:noFill/>
        </p:spPr>
        <p:txBody>
          <a:bodyPr/>
          <a:lstStyle/>
          <a:p>
            <a:r>
              <a:rPr lang="en-GB"/>
              <a:t>An Introduction to Grids / SC '07</a:t>
            </a:r>
          </a:p>
        </p:txBody>
      </p:sp>
      <p:sp>
        <p:nvSpPr>
          <p:cNvPr id="77827" name="Rectangle 12"/>
          <p:cNvSpPr>
            <a:spLocks noGrp="1" noChangeArrowheads="1"/>
          </p:cNvSpPr>
          <p:nvPr>
            <p:ph type="sldNum" sz="quarter"/>
          </p:nvPr>
        </p:nvSpPr>
        <p:spPr>
          <a:noFill/>
        </p:spPr>
        <p:txBody>
          <a:bodyPr/>
          <a:lstStyle/>
          <a:p>
            <a:fld id="{523F0AA0-2A8B-F141-B9E3-3537ED1C1C3B}" type="slidenum">
              <a:rPr lang="en-GB">
                <a:latin typeface="Times New Roman" pitchFamily="-108" charset="0"/>
                <a:ea typeface="Tahoma" pitchFamily="-108" charset="0"/>
                <a:cs typeface="Tahoma" pitchFamily="-108" charset="0"/>
              </a:rPr>
              <a:pPr/>
              <a:t>22</a:t>
            </a:fld>
            <a:endParaRPr lang="en-GB">
              <a:latin typeface="Times New Roman" pitchFamily="-108" charset="0"/>
              <a:ea typeface="Tahoma" pitchFamily="-108" charset="0"/>
              <a:cs typeface="Tahoma" pitchFamily="-108" charset="0"/>
            </a:endParaRPr>
          </a:p>
        </p:txBody>
      </p:sp>
      <p:sp>
        <p:nvSpPr>
          <p:cNvPr id="77828" name="Rectangle 2"/>
          <p:cNvSpPr>
            <a:spLocks noGrp="1" noRot="1" noChangeAspect="1" noChangeArrowheads="1"/>
          </p:cNvSpPr>
          <p:nvPr>
            <p:ph type="sldImg"/>
          </p:nvPr>
        </p:nvSpPr>
        <p:spPr>
          <a:xfrm>
            <a:off x="1139825" y="685800"/>
            <a:ext cx="4568825" cy="3427413"/>
          </a:xfrm>
          <a:ln/>
        </p:spPr>
      </p:sp>
      <p:sp>
        <p:nvSpPr>
          <p:cNvPr id="77829" name="Rectangle 3"/>
          <p:cNvSpPr>
            <a:spLocks noGrp="1" noChangeArrowheads="1"/>
          </p:cNvSpPr>
          <p:nvPr>
            <p:ph type="body" idx="1"/>
          </p:nvPr>
        </p:nvSpPr>
        <p:spPr>
          <a:noFill/>
          <a:ln/>
        </p:spPr>
        <p:txBody>
          <a:bodyPr/>
          <a:lstStyle/>
          <a:p>
            <a:endParaRPr lang="en-US">
              <a:latin typeface="Times New Roman" pitchFamily="-10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874" name="Rectangle 11"/>
          <p:cNvSpPr>
            <a:spLocks noGrp="1" noChangeArrowheads="1"/>
          </p:cNvSpPr>
          <p:nvPr>
            <p:ph type="ftr" sz="quarter"/>
          </p:nvPr>
        </p:nvSpPr>
        <p:spPr>
          <a:noFill/>
        </p:spPr>
        <p:txBody>
          <a:bodyPr/>
          <a:lstStyle/>
          <a:p>
            <a:r>
              <a:rPr lang="en-GB"/>
              <a:t>An Introduction to Grids / SC '07</a:t>
            </a:r>
          </a:p>
        </p:txBody>
      </p:sp>
      <p:sp>
        <p:nvSpPr>
          <p:cNvPr id="79875" name="Rectangle 12"/>
          <p:cNvSpPr>
            <a:spLocks noGrp="1" noChangeArrowheads="1"/>
          </p:cNvSpPr>
          <p:nvPr>
            <p:ph type="sldNum" sz="quarter"/>
          </p:nvPr>
        </p:nvSpPr>
        <p:spPr>
          <a:noFill/>
        </p:spPr>
        <p:txBody>
          <a:bodyPr/>
          <a:lstStyle/>
          <a:p>
            <a:fld id="{FD7311A2-BA34-9149-9662-275A5A4A57A6}" type="slidenum">
              <a:rPr lang="en-GB">
                <a:latin typeface="Times New Roman" pitchFamily="-108" charset="0"/>
                <a:ea typeface="Tahoma" pitchFamily="-108" charset="0"/>
                <a:cs typeface="Tahoma" pitchFamily="-108" charset="0"/>
              </a:rPr>
              <a:pPr/>
              <a:t>23</a:t>
            </a:fld>
            <a:endParaRPr lang="en-GB">
              <a:latin typeface="Times New Roman" pitchFamily="-108" charset="0"/>
              <a:ea typeface="Tahoma" pitchFamily="-108" charset="0"/>
              <a:cs typeface="Tahoma" pitchFamily="-108" charset="0"/>
            </a:endParaRPr>
          </a:p>
        </p:txBody>
      </p:sp>
      <p:sp>
        <p:nvSpPr>
          <p:cNvPr id="79876" name="Rectangle 2"/>
          <p:cNvSpPr>
            <a:spLocks noGrp="1" noRot="1" noChangeAspect="1" noChangeArrowheads="1" noTextEdit="1"/>
          </p:cNvSpPr>
          <p:nvPr>
            <p:ph type="sldImg"/>
          </p:nvPr>
        </p:nvSpPr>
        <p:spPr>
          <a:xfrm>
            <a:off x="1152525" y="692150"/>
            <a:ext cx="4554538" cy="3416300"/>
          </a:xfrm>
          <a:ln/>
        </p:spPr>
      </p:sp>
      <p:sp>
        <p:nvSpPr>
          <p:cNvPr id="79877" name="Rectangle 3"/>
          <p:cNvSpPr>
            <a:spLocks noGrp="1" noChangeArrowheads="1"/>
          </p:cNvSpPr>
          <p:nvPr>
            <p:ph type="body" idx="1"/>
          </p:nvPr>
        </p:nvSpPr>
        <p:spPr>
          <a:xfrm>
            <a:off x="914400" y="4341813"/>
            <a:ext cx="5029200" cy="4116387"/>
          </a:xfrm>
          <a:solidFill>
            <a:srgbClr val="FFFFFF"/>
          </a:solidFill>
          <a:ln>
            <a:solidFill>
              <a:srgbClr val="000000"/>
            </a:solidFill>
            <a:miter lim="800000"/>
          </a:ln>
        </p:spPr>
        <p:txBody>
          <a:bodyPr lIns="90421" tIns="45210" rIns="90421" bIns="45210"/>
          <a:lstStyle/>
          <a:p>
            <a:pPr defTabSz="914400"/>
            <a:endParaRPr lang="en-US">
              <a:latin typeface="Times New Roman" pitchFamily="-10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22" name="Rectangle 11"/>
          <p:cNvSpPr>
            <a:spLocks noGrp="1" noChangeArrowheads="1"/>
          </p:cNvSpPr>
          <p:nvPr>
            <p:ph type="ftr" sz="quarter"/>
          </p:nvPr>
        </p:nvSpPr>
        <p:spPr>
          <a:noFill/>
        </p:spPr>
        <p:txBody>
          <a:bodyPr/>
          <a:lstStyle/>
          <a:p>
            <a:r>
              <a:rPr lang="en-GB"/>
              <a:t>An Introduction to Grids / SC '07</a:t>
            </a:r>
          </a:p>
        </p:txBody>
      </p:sp>
      <p:sp>
        <p:nvSpPr>
          <p:cNvPr id="81923" name="Rectangle 12"/>
          <p:cNvSpPr>
            <a:spLocks noGrp="1" noChangeArrowheads="1"/>
          </p:cNvSpPr>
          <p:nvPr>
            <p:ph type="sldNum" sz="quarter"/>
          </p:nvPr>
        </p:nvSpPr>
        <p:spPr>
          <a:noFill/>
        </p:spPr>
        <p:txBody>
          <a:bodyPr/>
          <a:lstStyle/>
          <a:p>
            <a:fld id="{822BF64F-7E9E-4640-B1E1-1ED721968042}" type="slidenum">
              <a:rPr lang="en-GB">
                <a:latin typeface="Times New Roman" pitchFamily="-108" charset="0"/>
                <a:ea typeface="Tahoma" pitchFamily="-108" charset="0"/>
                <a:cs typeface="Tahoma" pitchFamily="-108" charset="0"/>
              </a:rPr>
              <a:pPr/>
              <a:t>24</a:t>
            </a:fld>
            <a:endParaRPr lang="en-GB">
              <a:latin typeface="Times New Roman" pitchFamily="-108" charset="0"/>
              <a:ea typeface="Tahoma" pitchFamily="-108" charset="0"/>
              <a:cs typeface="Tahoma" pitchFamily="-108" charset="0"/>
            </a:endParaRPr>
          </a:p>
        </p:txBody>
      </p:sp>
      <p:sp>
        <p:nvSpPr>
          <p:cNvPr id="81924" name="Rectangle 2"/>
          <p:cNvSpPr>
            <a:spLocks noGrp="1" noRot="1" noChangeAspect="1" noChangeArrowheads="1"/>
          </p:cNvSpPr>
          <p:nvPr>
            <p:ph type="sldImg"/>
          </p:nvPr>
        </p:nvSpPr>
        <p:spPr>
          <a:xfrm>
            <a:off x="1139825" y="685800"/>
            <a:ext cx="4568825" cy="3427413"/>
          </a:xfrm>
          <a:ln/>
        </p:spPr>
      </p:sp>
      <p:sp>
        <p:nvSpPr>
          <p:cNvPr id="81925" name="Rectangle 3"/>
          <p:cNvSpPr>
            <a:spLocks noGrp="1" noChangeArrowheads="1"/>
          </p:cNvSpPr>
          <p:nvPr>
            <p:ph type="body" idx="1"/>
          </p:nvPr>
        </p:nvSpPr>
        <p:spPr>
          <a:noFill/>
          <a:ln/>
        </p:spPr>
        <p:txBody>
          <a:bodyPr/>
          <a:lstStyle/>
          <a:p>
            <a:endParaRPr lang="en-US">
              <a:latin typeface="Times New Roman" pitchFamily="-10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87042" name="Rectangle 11"/>
          <p:cNvSpPr>
            <a:spLocks noGrp="1" noChangeArrowheads="1"/>
          </p:cNvSpPr>
          <p:nvPr>
            <p:ph type="ftr" sz="quarter"/>
          </p:nvPr>
        </p:nvSpPr>
        <p:spPr>
          <a:noFill/>
        </p:spPr>
        <p:txBody>
          <a:bodyPr/>
          <a:lstStyle/>
          <a:p>
            <a:r>
              <a:rPr lang="en-GB"/>
              <a:t>An Introduction to Grids / SC '07</a:t>
            </a:r>
          </a:p>
        </p:txBody>
      </p:sp>
      <p:sp>
        <p:nvSpPr>
          <p:cNvPr id="87043" name="Rectangle 12"/>
          <p:cNvSpPr>
            <a:spLocks noGrp="1" noChangeArrowheads="1"/>
          </p:cNvSpPr>
          <p:nvPr>
            <p:ph type="sldNum" sz="quarter"/>
          </p:nvPr>
        </p:nvSpPr>
        <p:spPr>
          <a:noFill/>
        </p:spPr>
        <p:txBody>
          <a:bodyPr/>
          <a:lstStyle/>
          <a:p>
            <a:fld id="{A9281165-5270-3F4B-8D1F-C797573F0A8A}" type="slidenum">
              <a:rPr lang="en-GB">
                <a:latin typeface="Times New Roman" pitchFamily="-108" charset="0"/>
                <a:ea typeface="Tahoma" pitchFamily="-108" charset="0"/>
                <a:cs typeface="Tahoma" pitchFamily="-108" charset="0"/>
              </a:rPr>
              <a:pPr/>
              <a:t>32</a:t>
            </a:fld>
            <a:endParaRPr lang="en-GB">
              <a:latin typeface="Times New Roman" pitchFamily="-108" charset="0"/>
              <a:ea typeface="Tahoma" pitchFamily="-108" charset="0"/>
              <a:cs typeface="Tahoma" pitchFamily="-108" charset="0"/>
            </a:endParaRPr>
          </a:p>
        </p:txBody>
      </p:sp>
      <p:sp>
        <p:nvSpPr>
          <p:cNvPr id="8704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87045" name="Text Box 3"/>
          <p:cNvSpPr txBox="1">
            <a:spLocks noGrp="1" noChangeArrowheads="1"/>
          </p:cNvSpPr>
          <p:nvPr>
            <p:ph type="body"/>
          </p:nvPr>
        </p:nvSpPr>
        <p:spPr>
          <a:xfrm>
            <a:off x="685800" y="4343400"/>
            <a:ext cx="5484813" cy="4114800"/>
          </a:xfrm>
          <a:noFill/>
          <a:ln/>
        </p:spPr>
        <p:txBody>
          <a:bodyPr wrap="none" anchor="ctr"/>
          <a:lstStyle/>
          <a:p>
            <a:endParaRPr lang="en-US">
              <a:latin typeface="Times New Roman" pitchFamily="-10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ftr" sz="quarter"/>
          </p:nvPr>
        </p:nvSpPr>
        <p:spPr>
          <a:noFill/>
        </p:spPr>
        <p:txBody>
          <a:bodyPr/>
          <a:lstStyle/>
          <a:p>
            <a:r>
              <a:rPr lang="en-GB"/>
              <a:t>An Introduction to Grids / SC '07</a:t>
            </a:r>
          </a:p>
        </p:txBody>
      </p:sp>
      <p:sp>
        <p:nvSpPr>
          <p:cNvPr id="20483" name="Rectangle 12"/>
          <p:cNvSpPr>
            <a:spLocks noGrp="1" noChangeArrowheads="1"/>
          </p:cNvSpPr>
          <p:nvPr>
            <p:ph type="sldNum" sz="quarter"/>
          </p:nvPr>
        </p:nvSpPr>
        <p:spPr>
          <a:noFill/>
        </p:spPr>
        <p:txBody>
          <a:bodyPr/>
          <a:lstStyle/>
          <a:p>
            <a:fld id="{5E5509EB-755F-B44C-AC8A-D2EECF664D27}" type="slidenum">
              <a:rPr lang="en-GB">
                <a:latin typeface="Times New Roman" pitchFamily="-108" charset="0"/>
                <a:ea typeface="Tahoma" pitchFamily="-108" charset="0"/>
                <a:cs typeface="Tahoma" pitchFamily="-108" charset="0"/>
              </a:rPr>
              <a:pPr/>
              <a:t>3</a:t>
            </a:fld>
            <a:endParaRPr lang="en-GB">
              <a:latin typeface="Times New Roman" pitchFamily="-108" charset="0"/>
              <a:ea typeface="Tahoma" pitchFamily="-108" charset="0"/>
              <a:cs typeface="Tahoma" pitchFamily="-108" charset="0"/>
            </a:endParaRPr>
          </a:p>
        </p:txBody>
      </p:sp>
      <p:sp>
        <p:nvSpPr>
          <p:cNvPr id="20484" name="Rectangle 4"/>
          <p:cNvSpPr>
            <a:spLocks noGrp="1" noRot="1" noChangeAspect="1" noChangeArrowheads="1"/>
          </p:cNvSpPr>
          <p:nvPr>
            <p:ph type="sldImg"/>
          </p:nvPr>
        </p:nvSpPr>
        <p:spPr>
          <a:xfrm>
            <a:off x="1139825" y="685800"/>
            <a:ext cx="4568825" cy="3427413"/>
          </a:xfrm>
          <a:ln/>
        </p:spPr>
      </p:sp>
      <p:sp>
        <p:nvSpPr>
          <p:cNvPr id="20485" name="Rectangle 5"/>
          <p:cNvSpPr>
            <a:spLocks noGrp="1" noChangeArrowheads="1"/>
          </p:cNvSpPr>
          <p:nvPr>
            <p:ph type="body" idx="1"/>
          </p:nvPr>
        </p:nvSpPr>
        <p:spPr>
          <a:noFill/>
          <a:ln/>
        </p:spPr>
        <p:txBody>
          <a:bodyPr/>
          <a:lstStyle/>
          <a:p>
            <a:pPr>
              <a:lnSpc>
                <a:spcPct val="74000"/>
              </a:lnSpc>
              <a:spcBef>
                <a:spcPct val="0"/>
              </a:spcBef>
              <a:buFont typeface="Arial" pitchFamily="-108" charset="0"/>
              <a:buNone/>
            </a:pPr>
            <a:r>
              <a:rPr lang="en-GB" b="1">
                <a:latin typeface="Arial" pitchFamily="-108" charset="0"/>
              </a:rPr>
              <a:t>What we have covered so far relates to jobs and execution.</a:t>
            </a:r>
          </a:p>
          <a:p>
            <a:pPr>
              <a:lnSpc>
                <a:spcPct val="74000"/>
              </a:lnSpc>
              <a:spcBef>
                <a:spcPct val="0"/>
              </a:spcBef>
              <a:buFont typeface="Arial" pitchFamily="-108" charset="0"/>
              <a:buNone/>
            </a:pPr>
            <a:r>
              <a:rPr lang="en-GB" sz="1800">
                <a:latin typeface="Arial" pitchFamily="-108" charset="0"/>
              </a:rPr>
              <a:t>One of the other very big areas in using the grid is dealing with large amounts of data.</a:t>
            </a:r>
          </a:p>
          <a:p>
            <a:pPr>
              <a:lnSpc>
                <a:spcPct val="74000"/>
              </a:lnSpc>
              <a:spcBef>
                <a:spcPct val="0"/>
              </a:spcBef>
              <a:buFont typeface="Arial" pitchFamily="-108" charset="0"/>
              <a:buNone/>
            </a:pPr>
            <a:r>
              <a:rPr lang="en-GB" sz="1800">
                <a:latin typeface="Arial" pitchFamily="-108" charset="0"/>
              </a:rPr>
              <a:t>We need to deal with things such as moving data around, storing it somewhere long term, keeping track of where we've stored it, for large amounts (terabytes, and heading towards petabytes) and large numbers of files.</a:t>
            </a:r>
          </a:p>
          <a:p>
            <a:pPr>
              <a:lnSpc>
                <a:spcPct val="74000"/>
              </a:lnSpc>
              <a:spcBef>
                <a:spcPct val="0"/>
              </a:spcBef>
              <a:buFont typeface="Arial" pitchFamily="-108" charset="0"/>
              <a:buNone/>
            </a:pPr>
            <a:r>
              <a:rPr lang="en-GB" sz="1800">
                <a:latin typeface="Arial" pitchFamily="-108" charset="0"/>
              </a:rPr>
              <a:t>So, like the GRAM case, we have some grid software to do this. For data movement, he standard is GridFTP.</a:t>
            </a:r>
          </a:p>
          <a:p>
            <a:pPr>
              <a:lnSpc>
                <a:spcPct val="74000"/>
              </a:lnSpc>
              <a:spcBef>
                <a:spcPct val="0"/>
              </a:spcBef>
              <a:buFont typeface="Arial" pitchFamily="-108" charset="0"/>
              <a:buNone/>
            </a:pPr>
            <a:r>
              <a:rPr lang="en-GB" sz="1800">
                <a:latin typeface="Arial" pitchFamily="-108" charset="0"/>
              </a:rPr>
              <a:t>There are various other pieces of software to deal with storing data within a site (similar to an LRM but designed for data) such as dCache, and for keeping track of where data is places (such as the Globus Replica Location Service).</a:t>
            </a:r>
          </a:p>
          <a:p>
            <a:pPr>
              <a:lnSpc>
                <a:spcPct val="74000"/>
              </a:lnSpc>
              <a:spcBef>
                <a:spcPct val="0"/>
              </a:spcBef>
              <a:buFont typeface="Arial" pitchFamily="-108" charset="0"/>
              <a:buNone/>
            </a:pPr>
            <a:r>
              <a:rPr lang="en-GB" sz="1800">
                <a:latin typeface="Arial" pitchFamily="-108" charset="0"/>
              </a:rPr>
              <a:t>The source of this large volume of data is either supercomputer simulations or experimental facilities.</a:t>
            </a:r>
          </a:p>
          <a:p>
            <a:pPr eaLnBrk="1" hangingPunct="1">
              <a:buClrTx/>
              <a:buSzTx/>
              <a:buFontTx/>
              <a:buNone/>
            </a:pPr>
            <a:r>
              <a:rPr lang="en-US" sz="2600">
                <a:solidFill>
                  <a:schemeClr val="accent2"/>
                </a:solidFill>
                <a:latin typeface="Verdana" pitchFamily="-108" charset="0"/>
              </a:rPr>
              <a:t>DOE-funded climate modeling groups generate large reference simulations at supercomputer centers</a:t>
            </a:r>
            <a:endParaRPr lang="en-US">
              <a:solidFill>
                <a:schemeClr val="tx1"/>
              </a:solidFill>
              <a:latin typeface="Arial" pitchFamily="-108" charset="0"/>
            </a:endParaRPr>
          </a:p>
          <a:p>
            <a:pPr eaLnBrk="1" hangingPunct="1">
              <a:buClrTx/>
              <a:buSzTx/>
              <a:buFontTx/>
              <a:buNone/>
            </a:pPr>
            <a:r>
              <a:rPr lang="en-US">
                <a:solidFill>
                  <a:schemeClr val="tx1"/>
                </a:solidFill>
                <a:latin typeface="Arial" pitchFamily="-108" charset="0"/>
              </a:rPr>
              <a:t>Experimental program based upon the LHC at the CERN will produce petabytes of data per year for approximately 15 years.</a:t>
            </a:r>
          </a:p>
          <a:p>
            <a:pPr eaLnBrk="1" hangingPunct="1">
              <a:buClrTx/>
              <a:buSzTx/>
              <a:buFontTx/>
              <a:buNone/>
            </a:pPr>
            <a:r>
              <a:rPr lang="en-US" sz="2200">
                <a:solidFill>
                  <a:schemeClr val="accent2"/>
                </a:solidFill>
                <a:latin typeface="Verdana" pitchFamily="-108" charset="0"/>
              </a:rPr>
              <a:t>Raw simulation or observational data is just a starting point for most investigations </a:t>
            </a:r>
          </a:p>
          <a:p>
            <a:pPr eaLnBrk="1" hangingPunct="1">
              <a:spcBef>
                <a:spcPct val="20000"/>
              </a:spcBef>
              <a:buClrTx/>
              <a:buSzPct val="70000"/>
              <a:buFont typeface="Monotype Sorts" pitchFamily="-108" charset="2"/>
              <a:buNone/>
            </a:pPr>
            <a:r>
              <a:rPr lang="en-US" sz="2200">
                <a:solidFill>
                  <a:schemeClr val="accent2"/>
                </a:solidFill>
                <a:latin typeface="Verdana" pitchFamily="-108" charset="0"/>
              </a:rPr>
              <a:t>Understanding comes from further analysis, reduction, visualization, and exploration</a:t>
            </a:r>
          </a:p>
          <a:p>
            <a:pPr eaLnBrk="1" hangingPunct="1">
              <a:buClrTx/>
              <a:buSzTx/>
              <a:buFontTx/>
              <a:buNone/>
            </a:pPr>
            <a:endParaRPr lang="en-GB">
              <a:solidFill>
                <a:schemeClr val="tx1"/>
              </a:solidFill>
              <a:latin typeface="Arial" pitchFamily="-10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2530" name="Rectangle 11"/>
          <p:cNvSpPr>
            <a:spLocks noGrp="1" noChangeArrowheads="1"/>
          </p:cNvSpPr>
          <p:nvPr>
            <p:ph type="ftr" sz="quarter"/>
          </p:nvPr>
        </p:nvSpPr>
        <p:spPr>
          <a:noFill/>
        </p:spPr>
        <p:txBody>
          <a:bodyPr/>
          <a:lstStyle/>
          <a:p>
            <a:r>
              <a:rPr lang="en-GB"/>
              <a:t>An Introduction to Grids / SC '07</a:t>
            </a:r>
          </a:p>
        </p:txBody>
      </p:sp>
      <p:sp>
        <p:nvSpPr>
          <p:cNvPr id="22531" name="Rectangle 12"/>
          <p:cNvSpPr>
            <a:spLocks noGrp="1" noChangeArrowheads="1"/>
          </p:cNvSpPr>
          <p:nvPr>
            <p:ph type="sldNum" sz="quarter"/>
          </p:nvPr>
        </p:nvSpPr>
        <p:spPr>
          <a:noFill/>
        </p:spPr>
        <p:txBody>
          <a:bodyPr/>
          <a:lstStyle/>
          <a:p>
            <a:fld id="{B27FA4A8-83B0-5F45-A1F0-B4B7D88903FC}" type="slidenum">
              <a:rPr lang="en-GB">
                <a:latin typeface="Times New Roman" pitchFamily="-108" charset="0"/>
                <a:ea typeface="Tahoma" pitchFamily="-108" charset="0"/>
                <a:cs typeface="Tahoma" pitchFamily="-108" charset="0"/>
              </a:rPr>
              <a:pPr/>
              <a:t>4</a:t>
            </a:fld>
            <a:endParaRPr lang="en-GB">
              <a:latin typeface="Times New Roman" pitchFamily="-108" charset="0"/>
              <a:ea typeface="Tahoma" pitchFamily="-108" charset="0"/>
              <a:cs typeface="Tahoma" pitchFamily="-108" charset="0"/>
            </a:endParaRPr>
          </a:p>
        </p:txBody>
      </p:sp>
      <p:sp>
        <p:nvSpPr>
          <p:cNvPr id="2253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2533" name="Text Box 3"/>
          <p:cNvSpPr txBox="1">
            <a:spLocks noGrp="1" noChangeArrowheads="1"/>
          </p:cNvSpPr>
          <p:nvPr>
            <p:ph type="body"/>
          </p:nvPr>
        </p:nvSpPr>
        <p:spPr>
          <a:xfrm>
            <a:off x="685800" y="4343400"/>
            <a:ext cx="5484813" cy="4114800"/>
          </a:xfrm>
          <a:noFill/>
          <a:ln/>
        </p:spPr>
        <p:txBody>
          <a:bodyPr wrap="none" anchor="ctr"/>
          <a:lstStyle/>
          <a:p>
            <a:r>
              <a:rPr lang="en-US">
                <a:latin typeface="Times New Roman" pitchFamily="-108" charset="0"/>
              </a:rPr>
              <a:t>GridFTP is the defacto standard for moving data on the Grid</a:t>
            </a:r>
          </a:p>
          <a:p>
            <a:r>
              <a:rPr lang="en-US">
                <a:latin typeface="Times New Roman" pitchFamily="-108" charset="0"/>
              </a:rPr>
              <a:t>First, you need to find the location of the data.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4578" name="Rectangle 11"/>
          <p:cNvSpPr>
            <a:spLocks noGrp="1" noChangeArrowheads="1"/>
          </p:cNvSpPr>
          <p:nvPr>
            <p:ph type="ftr" sz="quarter"/>
          </p:nvPr>
        </p:nvSpPr>
        <p:spPr>
          <a:noFill/>
        </p:spPr>
        <p:txBody>
          <a:bodyPr/>
          <a:lstStyle/>
          <a:p>
            <a:r>
              <a:rPr lang="en-GB"/>
              <a:t>An Introduction to Grids / SC '07</a:t>
            </a:r>
          </a:p>
        </p:txBody>
      </p:sp>
      <p:sp>
        <p:nvSpPr>
          <p:cNvPr id="24579" name="Rectangle 12"/>
          <p:cNvSpPr>
            <a:spLocks noGrp="1" noChangeArrowheads="1"/>
          </p:cNvSpPr>
          <p:nvPr>
            <p:ph type="sldNum" sz="quarter"/>
          </p:nvPr>
        </p:nvSpPr>
        <p:spPr>
          <a:noFill/>
        </p:spPr>
        <p:txBody>
          <a:bodyPr/>
          <a:lstStyle/>
          <a:p>
            <a:fld id="{3A375431-BF98-D844-8A8D-DD3C81769AD3}" type="slidenum">
              <a:rPr lang="en-GB">
                <a:latin typeface="Times New Roman" pitchFamily="-108" charset="0"/>
                <a:ea typeface="Tahoma" pitchFamily="-108" charset="0"/>
                <a:cs typeface="Tahoma" pitchFamily="-108" charset="0"/>
              </a:rPr>
              <a:pPr/>
              <a:t>5</a:t>
            </a:fld>
            <a:endParaRPr lang="en-GB">
              <a:latin typeface="Times New Roman" pitchFamily="-108" charset="0"/>
              <a:ea typeface="Tahoma" pitchFamily="-108" charset="0"/>
              <a:cs typeface="Tahoma" pitchFamily="-108" charset="0"/>
            </a:endParaRPr>
          </a:p>
        </p:txBody>
      </p:sp>
      <p:sp>
        <p:nvSpPr>
          <p:cNvPr id="2458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4581" name="Text Box 3"/>
          <p:cNvSpPr txBox="1">
            <a:spLocks noGrp="1" noChangeArrowheads="1"/>
          </p:cNvSpPr>
          <p:nvPr>
            <p:ph type="body"/>
          </p:nvPr>
        </p:nvSpPr>
        <p:spPr>
          <a:xfrm>
            <a:off x="685800" y="4343400"/>
            <a:ext cx="5484813" cy="4114800"/>
          </a:xfrm>
          <a:noFill/>
          <a:ln/>
        </p:spPr>
        <p:txBody>
          <a:bodyPr wrap="none" anchor="ctr"/>
          <a:lstStyle/>
          <a:p>
            <a:pPr>
              <a:lnSpc>
                <a:spcPct val="74000"/>
              </a:lnSpc>
              <a:spcBef>
                <a:spcPct val="0"/>
              </a:spcBef>
              <a:buFont typeface="Arial" pitchFamily="-108" charset="0"/>
              <a:buNone/>
            </a:pPr>
            <a:r>
              <a:rPr lang="en-US" sz="1800">
                <a:latin typeface="Arial" pitchFamily="-108" charset="0"/>
              </a:rPr>
              <a:t>GridFTP: a high performance, secure, and reliable data transfer protocol based on the standard FTP. GridFTP enhances FTP with GSI security, multiple data channels for parallel transfers, third party transfers, and authenticated reusable channels.</a:t>
            </a:r>
          </a:p>
          <a:p>
            <a:endParaRPr lang="en-US">
              <a:latin typeface="Times New Roman" pitchFamily="-10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6626" name="Rectangle 11"/>
          <p:cNvSpPr>
            <a:spLocks noGrp="1" noChangeArrowheads="1"/>
          </p:cNvSpPr>
          <p:nvPr>
            <p:ph type="ftr" sz="quarter"/>
          </p:nvPr>
        </p:nvSpPr>
        <p:spPr>
          <a:noFill/>
        </p:spPr>
        <p:txBody>
          <a:bodyPr/>
          <a:lstStyle/>
          <a:p>
            <a:r>
              <a:rPr lang="en-GB"/>
              <a:t>An Introduction to Grids / SC '07</a:t>
            </a:r>
          </a:p>
        </p:txBody>
      </p:sp>
      <p:sp>
        <p:nvSpPr>
          <p:cNvPr id="26627" name="Rectangle 12"/>
          <p:cNvSpPr>
            <a:spLocks noGrp="1" noChangeArrowheads="1"/>
          </p:cNvSpPr>
          <p:nvPr>
            <p:ph type="sldNum" sz="quarter"/>
          </p:nvPr>
        </p:nvSpPr>
        <p:spPr>
          <a:noFill/>
        </p:spPr>
        <p:txBody>
          <a:bodyPr/>
          <a:lstStyle/>
          <a:p>
            <a:fld id="{5E6BBA6D-7B2B-BD4D-9689-070AB8EA5CFC}" type="slidenum">
              <a:rPr lang="en-GB">
                <a:latin typeface="Times New Roman" pitchFamily="-108" charset="0"/>
                <a:ea typeface="Tahoma" pitchFamily="-108" charset="0"/>
                <a:cs typeface="Tahoma" pitchFamily="-108" charset="0"/>
              </a:rPr>
              <a:pPr/>
              <a:t>6</a:t>
            </a:fld>
            <a:endParaRPr lang="en-GB">
              <a:latin typeface="Times New Roman" pitchFamily="-108" charset="0"/>
              <a:ea typeface="Tahoma" pitchFamily="-108" charset="0"/>
              <a:cs typeface="Tahoma" pitchFamily="-108" charset="0"/>
            </a:endParaRPr>
          </a:p>
        </p:txBody>
      </p:sp>
      <p:sp>
        <p:nvSpPr>
          <p:cNvPr id="26628" name="Text Box 2"/>
          <p:cNvSpPr txBox="1">
            <a:spLocks noGrp="1" noRot="1" noChangeAspect="1" noChangeArrowheads="1"/>
          </p:cNvSpPr>
          <p:nvPr>
            <p:ph type="sldImg"/>
          </p:nvPr>
        </p:nvSpPr>
        <p:spPr>
          <a:xfrm>
            <a:off x="1143000" y="685800"/>
            <a:ext cx="4570413" cy="3429000"/>
          </a:xfrm>
          <a:ln/>
        </p:spPr>
      </p:sp>
      <p:sp>
        <p:nvSpPr>
          <p:cNvPr id="26629" name="Text Box 3"/>
          <p:cNvSpPr txBox="1">
            <a:spLocks noGrp="1" noChangeArrowheads="1"/>
          </p:cNvSpPr>
          <p:nvPr>
            <p:ph type="body" idx="1"/>
          </p:nvPr>
        </p:nvSpPr>
        <p:spPr>
          <a:xfrm>
            <a:off x="685800" y="4343400"/>
            <a:ext cx="5484813" cy="4114800"/>
          </a:xfrm>
          <a:noFill/>
          <a:ln/>
        </p:spPr>
        <p:txBody>
          <a:bodyPr wrap="none" anchor="ctr"/>
          <a:lstStyle/>
          <a:p>
            <a:r>
              <a:rPr lang="en-US">
                <a:latin typeface="Times New Roman" pitchFamily="-108" charset="0"/>
              </a:rPr>
              <a:t>GridFTP is a two-channel protocol like FTP. GridFTP supports both client/server transfer and third-party transfer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Rectangle 11"/>
          <p:cNvSpPr>
            <a:spLocks noGrp="1" noChangeArrowheads="1"/>
          </p:cNvSpPr>
          <p:nvPr>
            <p:ph type="ftr" sz="quarter"/>
          </p:nvPr>
        </p:nvSpPr>
        <p:spPr>
          <a:noFill/>
        </p:spPr>
        <p:txBody>
          <a:bodyPr/>
          <a:lstStyle/>
          <a:p>
            <a:r>
              <a:rPr lang="en-GB"/>
              <a:t>An Introduction to Grids / SC '07</a:t>
            </a:r>
          </a:p>
        </p:txBody>
      </p:sp>
      <p:sp>
        <p:nvSpPr>
          <p:cNvPr id="28675" name="Rectangle 12"/>
          <p:cNvSpPr>
            <a:spLocks noGrp="1" noChangeArrowheads="1"/>
          </p:cNvSpPr>
          <p:nvPr>
            <p:ph type="sldNum" sz="quarter"/>
          </p:nvPr>
        </p:nvSpPr>
        <p:spPr>
          <a:noFill/>
        </p:spPr>
        <p:txBody>
          <a:bodyPr/>
          <a:lstStyle/>
          <a:p>
            <a:fld id="{49100524-0685-824B-A461-D35F7C2C3A3A}" type="slidenum">
              <a:rPr lang="en-GB">
                <a:latin typeface="Times New Roman" pitchFamily="-108" charset="0"/>
                <a:ea typeface="Tahoma" pitchFamily="-108" charset="0"/>
                <a:cs typeface="Tahoma" pitchFamily="-108" charset="0"/>
              </a:rPr>
              <a:pPr/>
              <a:t>7</a:t>
            </a:fld>
            <a:endParaRPr lang="en-GB">
              <a:latin typeface="Times New Roman" pitchFamily="-108" charset="0"/>
              <a:ea typeface="Tahoma" pitchFamily="-108" charset="0"/>
              <a:cs typeface="Tahoma" pitchFamily="-108" charset="0"/>
            </a:endParaRPr>
          </a:p>
        </p:txBody>
      </p:sp>
      <p:sp>
        <p:nvSpPr>
          <p:cNvPr id="28676" name="Rectangle 2"/>
          <p:cNvSpPr>
            <a:spLocks noGrp="1" noRot="1" noChangeAspect="1" noChangeArrowheads="1"/>
          </p:cNvSpPr>
          <p:nvPr>
            <p:ph type="sldImg"/>
          </p:nvPr>
        </p:nvSpPr>
        <p:spPr>
          <a:xfrm>
            <a:off x="1139825" y="685800"/>
            <a:ext cx="4568825" cy="3427413"/>
          </a:xfrm>
          <a:ln/>
        </p:spPr>
      </p:sp>
      <p:sp>
        <p:nvSpPr>
          <p:cNvPr id="28677" name="Rectangle 3"/>
          <p:cNvSpPr>
            <a:spLocks noGrp="1" noChangeArrowheads="1"/>
          </p:cNvSpPr>
          <p:nvPr>
            <p:ph type="body" idx="1"/>
          </p:nvPr>
        </p:nvSpPr>
        <p:spPr>
          <a:noFill/>
          <a:ln/>
        </p:spPr>
        <p:txBody>
          <a:bodyPr/>
          <a:lstStyle/>
          <a:p>
            <a:endParaRPr lang="en-US">
              <a:latin typeface="Times New Roman" pitchFamily="-10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11"/>
          <p:cNvSpPr>
            <a:spLocks noGrp="1" noChangeArrowheads="1"/>
          </p:cNvSpPr>
          <p:nvPr>
            <p:ph type="ftr" sz="quarter"/>
          </p:nvPr>
        </p:nvSpPr>
        <p:spPr>
          <a:noFill/>
        </p:spPr>
        <p:txBody>
          <a:bodyPr/>
          <a:lstStyle/>
          <a:p>
            <a:r>
              <a:rPr lang="en-GB"/>
              <a:t>An Introduction to Grids / SC '07</a:t>
            </a:r>
          </a:p>
        </p:txBody>
      </p:sp>
      <p:sp>
        <p:nvSpPr>
          <p:cNvPr id="30723" name="Rectangle 12"/>
          <p:cNvSpPr>
            <a:spLocks noGrp="1" noChangeArrowheads="1"/>
          </p:cNvSpPr>
          <p:nvPr>
            <p:ph type="sldNum" sz="quarter"/>
          </p:nvPr>
        </p:nvSpPr>
        <p:spPr>
          <a:noFill/>
        </p:spPr>
        <p:txBody>
          <a:bodyPr/>
          <a:lstStyle/>
          <a:p>
            <a:fld id="{A99E0E27-0133-054C-9235-F8E9B3821C4E}" type="slidenum">
              <a:rPr lang="en-GB">
                <a:latin typeface="Times New Roman" pitchFamily="-108" charset="0"/>
                <a:ea typeface="Tahoma" pitchFamily="-108" charset="0"/>
                <a:cs typeface="Tahoma" pitchFamily="-108" charset="0"/>
              </a:rPr>
              <a:pPr/>
              <a:t>8</a:t>
            </a:fld>
            <a:endParaRPr lang="en-GB">
              <a:latin typeface="Times New Roman" pitchFamily="-108" charset="0"/>
              <a:ea typeface="Tahoma" pitchFamily="-108" charset="0"/>
              <a:cs typeface="Tahoma" pitchFamily="-108" charset="0"/>
            </a:endParaRPr>
          </a:p>
        </p:txBody>
      </p:sp>
      <p:sp>
        <p:nvSpPr>
          <p:cNvPr id="30724" name="Rectangle 2"/>
          <p:cNvSpPr>
            <a:spLocks noGrp="1" noRot="1" noChangeAspect="1" noChangeArrowheads="1"/>
          </p:cNvSpPr>
          <p:nvPr>
            <p:ph type="sldImg"/>
          </p:nvPr>
        </p:nvSpPr>
        <p:spPr>
          <a:xfrm>
            <a:off x="1139825" y="685800"/>
            <a:ext cx="4568825" cy="3427413"/>
          </a:xfrm>
          <a:ln/>
        </p:spPr>
      </p:sp>
      <p:sp>
        <p:nvSpPr>
          <p:cNvPr id="30725" name="Rectangle 3"/>
          <p:cNvSpPr>
            <a:spLocks noGrp="1" noChangeArrowheads="1"/>
          </p:cNvSpPr>
          <p:nvPr>
            <p:ph type="body" idx="1"/>
          </p:nvPr>
        </p:nvSpPr>
        <p:spPr>
          <a:noFill/>
          <a:ln/>
        </p:spPr>
        <p:txBody>
          <a:bodyPr/>
          <a:lstStyle/>
          <a:p>
            <a:endParaRPr lang="en-US">
              <a:latin typeface="Times New Roman" pitchFamily="-10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32770" name="Rectangle 11"/>
          <p:cNvSpPr>
            <a:spLocks noGrp="1" noChangeArrowheads="1"/>
          </p:cNvSpPr>
          <p:nvPr>
            <p:ph type="ftr" sz="quarter"/>
          </p:nvPr>
        </p:nvSpPr>
        <p:spPr>
          <a:noFill/>
        </p:spPr>
        <p:txBody>
          <a:bodyPr/>
          <a:lstStyle/>
          <a:p>
            <a:r>
              <a:rPr lang="en-GB"/>
              <a:t>An Introduction to Grids / SC '07</a:t>
            </a:r>
          </a:p>
        </p:txBody>
      </p:sp>
      <p:sp>
        <p:nvSpPr>
          <p:cNvPr id="32771" name="Rectangle 12"/>
          <p:cNvSpPr>
            <a:spLocks noGrp="1" noChangeArrowheads="1"/>
          </p:cNvSpPr>
          <p:nvPr>
            <p:ph type="sldNum" sz="quarter"/>
          </p:nvPr>
        </p:nvSpPr>
        <p:spPr>
          <a:noFill/>
        </p:spPr>
        <p:txBody>
          <a:bodyPr/>
          <a:lstStyle/>
          <a:p>
            <a:fld id="{457115EA-C05A-F24A-8CAC-CD56F6665700}" type="slidenum">
              <a:rPr lang="en-GB">
                <a:latin typeface="Times New Roman" pitchFamily="-108" charset="0"/>
                <a:ea typeface="Tahoma" pitchFamily="-108" charset="0"/>
                <a:cs typeface="Tahoma" pitchFamily="-108" charset="0"/>
              </a:rPr>
              <a:pPr/>
              <a:t>9</a:t>
            </a:fld>
            <a:endParaRPr lang="en-GB">
              <a:latin typeface="Times New Roman" pitchFamily="-108" charset="0"/>
              <a:ea typeface="Tahoma" pitchFamily="-108" charset="0"/>
              <a:cs typeface="Tahoma" pitchFamily="-108" charset="0"/>
            </a:endParaRPr>
          </a:p>
        </p:txBody>
      </p:sp>
      <p:sp>
        <p:nvSpPr>
          <p:cNvPr id="32772"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prstTxWarp prst="textNoShape">
              <a:avLst/>
            </a:prstTxWarp>
          </a:bodyPr>
          <a:lstStyle/>
          <a:p>
            <a:endParaRPr lang="en-US"/>
          </a:p>
        </p:txBody>
      </p:sp>
      <p:sp>
        <p:nvSpPr>
          <p:cNvPr id="32773" name="Text Box 4"/>
          <p:cNvSpPr>
            <a:spLocks noGrp="1" noRot="1" noChangeAspect="1" noChangeArrowheads="1"/>
          </p:cNvSpPr>
          <p:nvPr>
            <p:ph type="sldImg" idx="1"/>
          </p:nvPr>
        </p:nvSpPr>
        <p:spPr>
          <a:xfrm>
            <a:off x="1143000" y="693738"/>
            <a:ext cx="4572000" cy="3429000"/>
          </a:xfrm>
          <a:ln/>
        </p:spPr>
      </p:sp>
      <p:sp>
        <p:nvSpPr>
          <p:cNvPr id="32774" name="Rectangle 8"/>
          <p:cNvSpPr>
            <a:spLocks noGrp="1" noRot="1" noChangeAspect="1" noChangeArrowheads="1"/>
          </p:cNvSpPr>
          <p:nvPr>
            <p:ph type="sldImg"/>
          </p:nvPr>
        </p:nvSpPr>
        <p:spPr>
          <a:xfrm>
            <a:off x="1139825" y="685800"/>
            <a:ext cx="4568825" cy="3427413"/>
          </a:xfrm>
          <a:ln/>
        </p:spPr>
      </p:sp>
      <p:sp>
        <p:nvSpPr>
          <p:cNvPr id="32775" name="Rectangle 9"/>
          <p:cNvSpPr>
            <a:spLocks noGrp="1" noChangeArrowheads="1"/>
          </p:cNvSpPr>
          <p:nvPr>
            <p:ph type="body" idx="1"/>
          </p:nvPr>
        </p:nvSpPr>
        <p:spPr>
          <a:noFill/>
          <a:ln/>
        </p:spPr>
        <p:txBody>
          <a:bodyPr/>
          <a:lstStyle/>
          <a:p>
            <a:pPr>
              <a:lnSpc>
                <a:spcPct val="74000"/>
              </a:lnSpc>
              <a:spcBef>
                <a:spcPct val="0"/>
              </a:spcBef>
              <a:buFont typeface="Arial" pitchFamily="-108" charset="0"/>
              <a:buNone/>
            </a:pPr>
            <a:r>
              <a:rPr lang="en-GB" sz="1800">
                <a:latin typeface="Arial" pitchFamily="-108" charset="0"/>
              </a:rPr>
              <a:t>GridFTP has various other modes for increasing speeds.</a:t>
            </a:r>
          </a:p>
          <a:p>
            <a:pPr>
              <a:lnSpc>
                <a:spcPct val="74000"/>
              </a:lnSpc>
              <a:spcBef>
                <a:spcPct val="0"/>
              </a:spcBef>
              <a:buFont typeface="Arial" pitchFamily="-108" charset="0"/>
              <a:buNone/>
            </a:pPr>
            <a:r>
              <a:rPr lang="en-GB" sz="1800">
                <a:latin typeface="Arial" pitchFamily="-108" charset="0"/>
              </a:rPr>
              <a:t>For example, it can do 'parallel streams'. With parallel streams, we establish several data channels, and send the file in pieces across all of the connections. There are a few advantages here. The underlying network protocol, TCP, that most data transfers on the internet use, tries to share bandwidth equally between each stream. By using more streams, we can get more shares.</a:t>
            </a:r>
          </a:p>
          <a:p>
            <a:pPr>
              <a:lnSpc>
                <a:spcPct val="74000"/>
              </a:lnSpc>
              <a:spcBef>
                <a:spcPct val="0"/>
              </a:spcBef>
              <a:buFont typeface="Arial" pitchFamily="-108" charset="0"/>
              <a:buNone/>
            </a:pPr>
            <a:r>
              <a:rPr lang="en-GB" sz="1800">
                <a:latin typeface="Arial" pitchFamily="-108" charset="0"/>
              </a:rPr>
              <a:t>Some people think this is cheating, though and some people will get upset about it as a form of network abuse.</a:t>
            </a:r>
          </a:p>
          <a:p>
            <a:pPr>
              <a:lnSpc>
                <a:spcPct val="74000"/>
              </a:lnSpc>
              <a:spcBef>
                <a:spcPct val="0"/>
              </a:spcBef>
              <a:buFont typeface="Arial" pitchFamily="-108" charset="0"/>
              <a:buNone/>
            </a:pPr>
            <a:r>
              <a:rPr lang="en-GB" sz="1800">
                <a:latin typeface="Arial" pitchFamily="-108" charset="0"/>
              </a:rPr>
              <a:t>Another advantage is that if one or more of the channels do not run at full speed (for example, a single lost packet can cause massive slow down), this slowdown is ameliorated.</a:t>
            </a:r>
          </a:p>
          <a:p>
            <a:pPr>
              <a:lnSpc>
                <a:spcPct val="74000"/>
              </a:lnSpc>
              <a:spcBef>
                <a:spcPct val="0"/>
              </a:spcBef>
              <a:buFont typeface="Arial" pitchFamily="-108" charset="0"/>
              <a:buNone/>
            </a:pPr>
            <a:endParaRPr lang="en-GB" sz="1800">
              <a:latin typeface="Arial" pitchFamily="-108" charset="0"/>
            </a:endParaRPr>
          </a:p>
          <a:p>
            <a:pPr>
              <a:lnSpc>
                <a:spcPct val="74000"/>
              </a:lnSpc>
              <a:spcBef>
                <a:spcPct val="0"/>
              </a:spcBef>
              <a:buFont typeface="Arial" pitchFamily="-108" charset="0"/>
              <a:buNone/>
            </a:pPr>
            <a:endParaRPr lang="en-US" sz="1800">
              <a:latin typeface="Arial" pitchFamily="-10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r>
              <a:rPr lang="en-US" smtClean="0"/>
              <a:t>April 8-10, 2009</a:t>
            </a:r>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r>
              <a:rPr kumimoji="0" lang="en-US" smtClean="0"/>
              <a:t>MEGS 2009 Albuquerque</a:t>
            </a:r>
            <a:endParaRPr kumimoji="0"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BBB5E19-F10A-4C2F-BF6F-11C513378A2E}"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US" smtClean="0"/>
              <a:t>April 8-10, 2009</a:t>
            </a:r>
            <a:endParaRPr lang="en-GB"/>
          </a:p>
        </p:txBody>
      </p:sp>
      <p:sp>
        <p:nvSpPr>
          <p:cNvPr id="5" name="Footer Placeholder 4"/>
          <p:cNvSpPr>
            <a:spLocks noGrp="1"/>
          </p:cNvSpPr>
          <p:nvPr>
            <p:ph type="ftr" sz="quarter" idx="11"/>
          </p:nvPr>
        </p:nvSpPr>
        <p:spPr/>
        <p:txBody>
          <a:bodyPr/>
          <a:lstStyle/>
          <a:p>
            <a:pPr>
              <a:defRPr/>
            </a:pPr>
            <a:r>
              <a:rPr lang="en-US" smtClean="0"/>
              <a:t>MEGS 2009 Albuquerque</a:t>
            </a:r>
            <a:endParaRPr lang="en-GB"/>
          </a:p>
        </p:txBody>
      </p:sp>
      <p:sp>
        <p:nvSpPr>
          <p:cNvPr id="6" name="Slide Number Placeholder 5"/>
          <p:cNvSpPr>
            <a:spLocks noGrp="1"/>
          </p:cNvSpPr>
          <p:nvPr>
            <p:ph type="sldNum" sz="quarter" idx="12"/>
          </p:nvPr>
        </p:nvSpPr>
        <p:spPr/>
        <p:txBody>
          <a:bodyPr/>
          <a:lstStyle/>
          <a:p>
            <a:pPr>
              <a:defRPr/>
            </a:pPr>
            <a:fld id="{5D0D1E2E-EE78-B740-A54C-1C161EB86E10}" type="slidenum">
              <a:rPr lang="en-GB" smtClean="0"/>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US" smtClean="0"/>
              <a:t>April 8-10, 2009</a:t>
            </a:r>
            <a:endParaRPr lang="en-GB"/>
          </a:p>
        </p:txBody>
      </p:sp>
      <p:sp>
        <p:nvSpPr>
          <p:cNvPr id="5" name="Footer Placeholder 4"/>
          <p:cNvSpPr>
            <a:spLocks noGrp="1"/>
          </p:cNvSpPr>
          <p:nvPr>
            <p:ph type="ftr" sz="quarter" idx="11"/>
          </p:nvPr>
        </p:nvSpPr>
        <p:spPr/>
        <p:txBody>
          <a:bodyPr/>
          <a:lstStyle/>
          <a:p>
            <a:pPr>
              <a:defRPr/>
            </a:pPr>
            <a:r>
              <a:rPr lang="en-US" smtClean="0"/>
              <a:t>MEGS 2009 Albuquerque</a:t>
            </a:r>
            <a:endParaRPr lang="en-GB"/>
          </a:p>
        </p:txBody>
      </p:sp>
      <p:sp>
        <p:nvSpPr>
          <p:cNvPr id="6" name="Slide Number Placeholder 5"/>
          <p:cNvSpPr>
            <a:spLocks noGrp="1"/>
          </p:cNvSpPr>
          <p:nvPr>
            <p:ph type="sldNum" sz="quarter" idx="12"/>
          </p:nvPr>
        </p:nvSpPr>
        <p:spPr/>
        <p:txBody>
          <a:bodyPr/>
          <a:lstStyle/>
          <a:p>
            <a:pPr>
              <a:defRPr/>
            </a:pPr>
            <a:fld id="{58FCF70D-E0DB-EF41-B81A-AD51BE50D2CB}" type="slidenum">
              <a:rPr lang="en-GB" smtClean="0"/>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pPr>
              <a:defRPr/>
            </a:pPr>
            <a:r>
              <a:rPr lang="en-US" smtClean="0"/>
              <a:t>April 8-10, 2009</a:t>
            </a:r>
            <a:endParaRPr lang="en-GB"/>
          </a:p>
        </p:txBody>
      </p:sp>
      <p:sp>
        <p:nvSpPr>
          <p:cNvPr id="9" name="Slide Number Placeholder 8"/>
          <p:cNvSpPr>
            <a:spLocks noGrp="1"/>
          </p:cNvSpPr>
          <p:nvPr>
            <p:ph type="sldNum" sz="quarter" idx="15"/>
          </p:nvPr>
        </p:nvSpPr>
        <p:spPr/>
        <p:txBody>
          <a:bodyPr rtlCol="0"/>
          <a:lstStyle/>
          <a:p>
            <a:pPr>
              <a:defRPr/>
            </a:pPr>
            <a:fld id="{50261E67-AC34-1247-BDF8-C4244AC8390C}" type="slidenum">
              <a:rPr lang="en-GB" smtClean="0"/>
              <a:pPr>
                <a:defRPr/>
              </a:pPr>
              <a:t>‹#›</a:t>
            </a:fld>
            <a:endParaRPr lang="en-GB"/>
          </a:p>
        </p:txBody>
      </p:sp>
      <p:sp>
        <p:nvSpPr>
          <p:cNvPr id="10" name="Footer Placeholder 9"/>
          <p:cNvSpPr>
            <a:spLocks noGrp="1"/>
          </p:cNvSpPr>
          <p:nvPr>
            <p:ph type="ftr" sz="quarter" idx="16"/>
          </p:nvPr>
        </p:nvSpPr>
        <p:spPr/>
        <p:txBody>
          <a:bodyPr rtlCol="0"/>
          <a:lstStyle/>
          <a:p>
            <a:pPr>
              <a:defRPr/>
            </a:pPr>
            <a:r>
              <a:rPr lang="en-US" smtClean="0"/>
              <a:t>MEGS 2009 Albuquerque</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pPr>
              <a:defRPr/>
            </a:pPr>
            <a:r>
              <a:rPr lang="en-US" smtClean="0"/>
              <a:t>April 8-10, 2009</a:t>
            </a:r>
            <a:endParaRPr lang="en-GB"/>
          </a:p>
        </p:txBody>
      </p:sp>
      <p:sp>
        <p:nvSpPr>
          <p:cNvPr id="5" name="Footer Placeholder 4"/>
          <p:cNvSpPr>
            <a:spLocks noGrp="1"/>
          </p:cNvSpPr>
          <p:nvPr>
            <p:ph type="ftr" sz="quarter" idx="11"/>
          </p:nvPr>
        </p:nvSpPr>
        <p:spPr bwMode="auto">
          <a:xfrm rot="5400000">
            <a:off x="7077456" y="4178808"/>
            <a:ext cx="3657600" cy="384048"/>
          </a:xfrm>
        </p:spPr>
        <p:txBody>
          <a:bodyPr/>
          <a:lstStyle/>
          <a:p>
            <a:pPr>
              <a:defRPr/>
            </a:pPr>
            <a:r>
              <a:rPr lang="en-US" smtClean="0"/>
              <a:t>MEGS 2009 Albuquerque</a:t>
            </a:r>
            <a:endParaRPr lang="en-GB"/>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pPr>
              <a:defRPr/>
            </a:pPr>
            <a:fld id="{681D2928-6361-E846-85FC-A25231B5E5D3}" type="slidenum">
              <a:rPr lang="en-GB" smtClean="0"/>
              <a:pPr>
                <a:defRPr/>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r>
              <a:rPr lang="en-US" smtClean="0"/>
              <a:t>April 8-10, 2009</a:t>
            </a:r>
            <a:endParaRPr lang="en-GB"/>
          </a:p>
        </p:txBody>
      </p:sp>
      <p:sp>
        <p:nvSpPr>
          <p:cNvPr id="6" name="Footer Placeholder 5"/>
          <p:cNvSpPr>
            <a:spLocks noGrp="1"/>
          </p:cNvSpPr>
          <p:nvPr>
            <p:ph type="ftr" sz="quarter" idx="11"/>
          </p:nvPr>
        </p:nvSpPr>
        <p:spPr/>
        <p:txBody>
          <a:bodyPr/>
          <a:lstStyle/>
          <a:p>
            <a:pPr>
              <a:defRPr/>
            </a:pPr>
            <a:r>
              <a:rPr lang="en-US" smtClean="0"/>
              <a:t>MEGS 2009 Albuquerque</a:t>
            </a:r>
            <a:endParaRPr lang="en-GB"/>
          </a:p>
        </p:txBody>
      </p:sp>
      <p:sp>
        <p:nvSpPr>
          <p:cNvPr id="7" name="Slide Number Placeholder 6"/>
          <p:cNvSpPr>
            <a:spLocks noGrp="1"/>
          </p:cNvSpPr>
          <p:nvPr>
            <p:ph type="sldNum" sz="quarter" idx="12"/>
          </p:nvPr>
        </p:nvSpPr>
        <p:spPr/>
        <p:txBody>
          <a:bodyPr/>
          <a:lstStyle/>
          <a:p>
            <a:pPr>
              <a:defRPr/>
            </a:pPr>
            <a:fld id="{E8F48A3A-105C-7344-BF47-F9177FC050F9}" type="slidenum">
              <a:rPr lang="en-GB" smtClean="0"/>
              <a:pPr>
                <a:defRPr/>
              </a:pPr>
              <a:t>‹#›</a:t>
            </a:fld>
            <a:endParaRPr lang="en-GB"/>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pPr>
              <a:defRPr/>
            </a:pPr>
            <a:r>
              <a:rPr lang="en-US" smtClean="0"/>
              <a:t>April 8-10, 2009</a:t>
            </a:r>
            <a:endParaRPr lang="en-GB"/>
          </a:p>
        </p:txBody>
      </p:sp>
      <p:sp>
        <p:nvSpPr>
          <p:cNvPr id="8" name="Footer Placeholder 7"/>
          <p:cNvSpPr>
            <a:spLocks noGrp="1"/>
          </p:cNvSpPr>
          <p:nvPr>
            <p:ph type="ftr" sz="quarter" idx="11"/>
          </p:nvPr>
        </p:nvSpPr>
        <p:spPr/>
        <p:txBody>
          <a:bodyPr/>
          <a:lstStyle/>
          <a:p>
            <a:pPr>
              <a:defRPr/>
            </a:pPr>
            <a:r>
              <a:rPr lang="en-US" smtClean="0"/>
              <a:t>MEGS 2009 Albuquerque</a:t>
            </a:r>
            <a:endParaRPr lang="en-GB"/>
          </a:p>
        </p:txBody>
      </p:sp>
      <p:sp>
        <p:nvSpPr>
          <p:cNvPr id="9" name="Slide Number Placeholder 8"/>
          <p:cNvSpPr>
            <a:spLocks noGrp="1"/>
          </p:cNvSpPr>
          <p:nvPr>
            <p:ph type="sldNum" sz="quarter" idx="12"/>
          </p:nvPr>
        </p:nvSpPr>
        <p:spPr/>
        <p:txBody>
          <a:bodyPr/>
          <a:lstStyle/>
          <a:p>
            <a:pPr>
              <a:defRPr/>
            </a:pPr>
            <a:fld id="{1EE0E35A-7DCA-3D49-B60B-404AB922E277}" type="slidenum">
              <a:rPr lang="en-GB" smtClean="0"/>
              <a:pPr>
                <a:defRPr/>
              </a:pPr>
              <a:t>‹#›</a:t>
            </a:fld>
            <a:endParaRPr lang="en-GB"/>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pPr>
              <a:defRPr/>
            </a:pPr>
            <a:r>
              <a:rPr lang="en-US" smtClean="0"/>
              <a:t>April 8-10, 2009</a:t>
            </a:r>
            <a:endParaRPr lang="en-GB"/>
          </a:p>
        </p:txBody>
      </p:sp>
      <p:sp>
        <p:nvSpPr>
          <p:cNvPr id="7" name="Slide Number Placeholder 6"/>
          <p:cNvSpPr>
            <a:spLocks noGrp="1"/>
          </p:cNvSpPr>
          <p:nvPr>
            <p:ph type="sldNum" sz="quarter" idx="11"/>
          </p:nvPr>
        </p:nvSpPr>
        <p:spPr/>
        <p:txBody>
          <a:bodyPr rtlCol="0"/>
          <a:lstStyle/>
          <a:p>
            <a:pPr>
              <a:defRPr/>
            </a:pPr>
            <a:fld id="{8BBC9046-FDEA-F043-BD88-26C1E72AC777}" type="slidenum">
              <a:rPr lang="en-GB" smtClean="0"/>
              <a:pPr>
                <a:defRPr/>
              </a:pPr>
              <a:t>‹#›</a:t>
            </a:fld>
            <a:endParaRPr lang="en-GB"/>
          </a:p>
        </p:txBody>
      </p:sp>
      <p:sp>
        <p:nvSpPr>
          <p:cNvPr id="8" name="Footer Placeholder 7"/>
          <p:cNvSpPr>
            <a:spLocks noGrp="1"/>
          </p:cNvSpPr>
          <p:nvPr>
            <p:ph type="ftr" sz="quarter" idx="12"/>
          </p:nvPr>
        </p:nvSpPr>
        <p:spPr/>
        <p:txBody>
          <a:bodyPr rtlCol="0"/>
          <a:lstStyle/>
          <a:p>
            <a:pPr>
              <a:defRPr/>
            </a:pPr>
            <a:r>
              <a:rPr lang="en-US" smtClean="0"/>
              <a:t>MEGS 2009 Albuquerque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smtClean="0"/>
              <a:t>April 8-10, 2009</a:t>
            </a:r>
            <a:endParaRPr lang="en-GB"/>
          </a:p>
        </p:txBody>
      </p:sp>
      <p:sp>
        <p:nvSpPr>
          <p:cNvPr id="3" name="Footer Placeholder 2"/>
          <p:cNvSpPr>
            <a:spLocks noGrp="1"/>
          </p:cNvSpPr>
          <p:nvPr>
            <p:ph type="ftr" sz="quarter" idx="11"/>
          </p:nvPr>
        </p:nvSpPr>
        <p:spPr/>
        <p:txBody>
          <a:bodyPr/>
          <a:lstStyle/>
          <a:p>
            <a:pPr>
              <a:defRPr/>
            </a:pPr>
            <a:r>
              <a:rPr lang="en-US" smtClean="0"/>
              <a:t>MEGS 2009 Albuquerque</a:t>
            </a:r>
            <a:endParaRPr lang="en-GB"/>
          </a:p>
        </p:txBody>
      </p:sp>
      <p:sp>
        <p:nvSpPr>
          <p:cNvPr id="4" name="Slide Number Placeholder 3"/>
          <p:cNvSpPr>
            <a:spLocks noGrp="1"/>
          </p:cNvSpPr>
          <p:nvPr>
            <p:ph type="sldNum" sz="quarter" idx="12"/>
          </p:nvPr>
        </p:nvSpPr>
        <p:spPr/>
        <p:txBody>
          <a:bodyPr/>
          <a:lstStyle/>
          <a:p>
            <a:pPr>
              <a:defRPr/>
            </a:pPr>
            <a:fld id="{0075095F-BAF7-BB4C-83A5-AF42A0C3DCB1}" type="slidenum">
              <a:rPr lang="en-GB" smtClean="0"/>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pPr>
              <a:defRPr/>
            </a:pPr>
            <a:r>
              <a:rPr lang="en-US" smtClean="0"/>
              <a:t>April 8-10, 2009</a:t>
            </a:r>
            <a:endParaRPr lang="en-GB"/>
          </a:p>
        </p:txBody>
      </p:sp>
      <p:sp>
        <p:nvSpPr>
          <p:cNvPr id="22" name="Slide Number Placeholder 21"/>
          <p:cNvSpPr>
            <a:spLocks noGrp="1"/>
          </p:cNvSpPr>
          <p:nvPr>
            <p:ph type="sldNum" sz="quarter" idx="15"/>
          </p:nvPr>
        </p:nvSpPr>
        <p:spPr/>
        <p:txBody>
          <a:bodyPr rtlCol="0"/>
          <a:lstStyle/>
          <a:p>
            <a:pPr>
              <a:defRPr/>
            </a:pPr>
            <a:fld id="{F316C61F-58C2-9140-BA7B-6716D2B89DD4}" type="slidenum">
              <a:rPr lang="en-GB" smtClean="0"/>
              <a:pPr>
                <a:defRPr/>
              </a:pPr>
              <a:t>‹#›</a:t>
            </a:fld>
            <a:endParaRPr lang="en-GB"/>
          </a:p>
        </p:txBody>
      </p:sp>
      <p:sp>
        <p:nvSpPr>
          <p:cNvPr id="23" name="Footer Placeholder 22"/>
          <p:cNvSpPr>
            <a:spLocks noGrp="1"/>
          </p:cNvSpPr>
          <p:nvPr>
            <p:ph type="ftr" sz="quarter" idx="16"/>
          </p:nvPr>
        </p:nvSpPr>
        <p:spPr/>
        <p:txBody>
          <a:bodyPr rtlCol="0"/>
          <a:lstStyle/>
          <a:p>
            <a:pPr>
              <a:defRPr/>
            </a:pPr>
            <a:r>
              <a:rPr lang="en-US" smtClean="0"/>
              <a:t>MEGS 2009 Albuquerque</a:t>
            </a:r>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defRPr/>
            </a:pPr>
            <a:r>
              <a:rPr lang="en-US" smtClean="0"/>
              <a:t>April 8-10, 2009</a:t>
            </a:r>
            <a:endParaRPr lang="en-GB"/>
          </a:p>
        </p:txBody>
      </p:sp>
      <p:sp>
        <p:nvSpPr>
          <p:cNvPr id="18" name="Slide Number Placeholder 17"/>
          <p:cNvSpPr>
            <a:spLocks noGrp="1"/>
          </p:cNvSpPr>
          <p:nvPr>
            <p:ph type="sldNum" sz="quarter" idx="11"/>
          </p:nvPr>
        </p:nvSpPr>
        <p:spPr/>
        <p:txBody>
          <a:bodyPr rtlCol="0"/>
          <a:lstStyle/>
          <a:p>
            <a:pPr>
              <a:defRPr/>
            </a:pPr>
            <a:fld id="{532F0BD8-120B-4240-BCD6-EE73BAA8F051}" type="slidenum">
              <a:rPr lang="en-GB" smtClean="0"/>
              <a:pPr>
                <a:defRPr/>
              </a:pPr>
              <a:t>‹#›</a:t>
            </a:fld>
            <a:endParaRPr lang="en-GB"/>
          </a:p>
        </p:txBody>
      </p:sp>
      <p:sp>
        <p:nvSpPr>
          <p:cNvPr id="21" name="Footer Placeholder 20"/>
          <p:cNvSpPr>
            <a:spLocks noGrp="1"/>
          </p:cNvSpPr>
          <p:nvPr>
            <p:ph type="ftr" sz="quarter" idx="12"/>
          </p:nvPr>
        </p:nvSpPr>
        <p:spPr/>
        <p:txBody>
          <a:bodyPr rtlCol="0"/>
          <a:lstStyle/>
          <a:p>
            <a:pPr>
              <a:defRPr/>
            </a:pPr>
            <a:r>
              <a:rPr lang="en-US" smtClean="0"/>
              <a:t>MEGS 2009 Albuquerque</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image" Target="../media/image2.png"/><Relationship Id="rId10" Type="http://schemas.openxmlformats.org/officeDocument/2006/relationships/slideLayout" Target="../slideLayouts/slideLayout10.xml"/><Relationship Id="rId5" Type="http://schemas.openxmlformats.org/officeDocument/2006/relationships/slideLayout" Target="../slideLayouts/slideLayout5.xml"/><Relationship Id="rId12" Type="http://schemas.openxmlformats.org/officeDocument/2006/relationships/theme" Target="../theme/theme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defRPr/>
            </a:pPr>
            <a:r>
              <a:rPr lang="en-US" smtClean="0"/>
              <a:t>April 8-10, 2009</a:t>
            </a:r>
            <a:endParaRPr lang="en-GB"/>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defRPr/>
            </a:pPr>
            <a:r>
              <a:rPr lang="en-US" smtClean="0"/>
              <a:t>MEGS 2009 Albuquerque</a:t>
            </a:r>
            <a:endParaRPr lang="en-GB"/>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defRPr/>
            </a:pPr>
            <a:fld id="{701580A1-AB91-744F-AAA2-76053983046B}" type="slidenum">
              <a:rPr lang="en-GB" smtClean="0"/>
              <a:pPr>
                <a:defRPr/>
              </a:pPr>
              <a:t>‹#›</a:t>
            </a:fld>
            <a:endParaRPr lang="en-GB"/>
          </a:p>
        </p:txBody>
      </p:sp>
      <p:pic>
        <p:nvPicPr>
          <p:cNvPr id="15" name="Picture 11"/>
          <p:cNvPicPr>
            <a:picLocks noChangeAspect="1" noChangeArrowheads="1"/>
          </p:cNvPicPr>
          <p:nvPr userDrawn="1"/>
        </p:nvPicPr>
        <p:blipFill>
          <a:blip r:embed="rId13"/>
          <a:srcRect/>
          <a:stretch>
            <a:fillRect/>
          </a:stretch>
        </p:blipFill>
        <p:spPr bwMode="auto">
          <a:xfrm>
            <a:off x="381000" y="6294438"/>
            <a:ext cx="990600" cy="563562"/>
          </a:xfrm>
          <a:prstGeom prst="rect">
            <a:avLst/>
          </a:prstGeom>
          <a:noFill/>
          <a:ln w="9525">
            <a:noFill/>
            <a:round/>
            <a:headEnd/>
            <a:tailEnd/>
          </a:ln>
        </p:spPr>
      </p:pic>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image" Target="../media/image8.png"/><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image" Target="../media/image6.png"/><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5.pd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3"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hyperlink" Target="http://www.dcache.org/" TargetMode="External"/><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datagrid.lbl.gov/bestman"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df"/><Relationship Id="rId3" Type="http://schemas.openxmlformats.org/officeDocument/2006/relationships/image" Target="../media/image10.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1.pdf"/><Relationship Id="rId3" Type="http://schemas.openxmlformats.org/officeDocument/2006/relationships/image" Target="../media/image12.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6" Type="http://schemas.openxmlformats.org/officeDocument/2006/relationships/image" Target="../media/image2.png"/><Relationship Id="rId4" Type="http://schemas.openxmlformats.org/officeDocument/2006/relationships/hyperlink" Target="mailto:benc@ci.uchicago.edu" TargetMode="External"/><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hyperlink" Target="mailto:allcock@mcs.anl.gov" TargetMode="External"/><Relationship Id="rId5" Type="http://schemas.openxmlformats.org/officeDocument/2006/relationships/hyperlink" Target="mailto:skoranda@uwm.edu"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3" Type="http://schemas.openxmlformats.org/officeDocument/2006/relationships/hyperlink" Target="http://www.ogf.org/documents/GFD.20.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3"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d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p:txBody>
          <a:bodyPr/>
          <a:lstStyle/>
          <a:p>
            <a:r>
              <a:rPr lang="en-GB" smtClean="0"/>
              <a:t>Grid Data Management</a:t>
            </a:r>
            <a:endParaRPr lang="en-US"/>
          </a:p>
        </p:txBody>
      </p:sp>
      <p:sp>
        <p:nvSpPr>
          <p:cNvPr id="4" name="Subtitle 3"/>
          <p:cNvSpPr>
            <a:spLocks noGrp="1"/>
          </p:cNvSpPr>
          <p:nvPr>
            <p:ph type="subTitle" idx="1"/>
          </p:nvPr>
        </p:nvSpPr>
        <p:spPr/>
        <p:txBody>
          <a:bodyPr/>
          <a:lstStyle/>
          <a:p>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5" name="Rectangle 12"/>
          <p:cNvSpPr>
            <a:spLocks noGrp="1" noChangeArrowheads="1"/>
          </p:cNvSpPr>
          <p:nvPr>
            <p:ph type="title"/>
          </p:nvPr>
        </p:nvSpPr>
        <p:spPr/>
        <p:txBody>
          <a:bodyPr/>
          <a:lstStyle/>
          <a:p>
            <a:pPr eaLnBrk="1" hangingPunct="1"/>
            <a:r>
              <a:rPr lang="en-GB" dirty="0"/>
              <a:t>Parallel Streams</a:t>
            </a:r>
          </a:p>
        </p:txBody>
      </p:sp>
      <p:sp>
        <p:nvSpPr>
          <p:cNvPr id="7" name="Date Placeholder 6"/>
          <p:cNvSpPr>
            <a:spLocks noGrp="1"/>
          </p:cNvSpPr>
          <p:nvPr>
            <p:ph type="dt" sz="half" idx="10"/>
          </p:nvPr>
        </p:nvSpPr>
        <p:spPr/>
        <p:txBody>
          <a:bodyPr/>
          <a:lstStyle/>
          <a:p>
            <a:pPr>
              <a:defRPr/>
            </a:pPr>
            <a:r>
              <a:rPr lang="en-US" smtClean="0"/>
              <a:t>April 8-10, 2009</a:t>
            </a:r>
            <a:endParaRPr lang="en-GB"/>
          </a:p>
        </p:txBody>
      </p:sp>
      <p:sp>
        <p:nvSpPr>
          <p:cNvPr id="8" name="Footer Placeholder 7"/>
          <p:cNvSpPr>
            <a:spLocks noGrp="1"/>
          </p:cNvSpPr>
          <p:nvPr>
            <p:ph type="ftr" sz="quarter" idx="11"/>
          </p:nvPr>
        </p:nvSpPr>
        <p:spPr/>
        <p:txBody>
          <a:bodyPr/>
          <a:lstStyle/>
          <a:p>
            <a:pPr>
              <a:defRPr/>
            </a:pPr>
            <a:r>
              <a:rPr lang="en-US" smtClean="0"/>
              <a:t>MEGS 2009 Albuquerque</a:t>
            </a:r>
            <a:endParaRPr lang="en-GB"/>
          </a:p>
        </p:txBody>
      </p:sp>
      <p:sp>
        <p:nvSpPr>
          <p:cNvPr id="6" name="Slide Number Placeholder 5"/>
          <p:cNvSpPr>
            <a:spLocks noGrp="1"/>
          </p:cNvSpPr>
          <p:nvPr>
            <p:ph type="sldNum" sz="quarter" idx="12"/>
          </p:nvPr>
        </p:nvSpPr>
        <p:spPr/>
        <p:txBody>
          <a:bodyPr/>
          <a:lstStyle/>
          <a:p>
            <a:pPr>
              <a:defRPr/>
            </a:pPr>
            <a:fld id="{F9840143-AD78-2E49-9379-FDC2382502DD}" type="slidenum">
              <a:rPr lang="en-GB" smtClean="0"/>
              <a:pPr>
                <a:defRPr/>
              </a:pPr>
              <a:t>10</a:t>
            </a:fld>
            <a:endParaRPr lang="en-GB"/>
          </a:p>
        </p:txBody>
      </p:sp>
      <p:sp>
        <p:nvSpPr>
          <p:cNvPr id="9" name="Content Placeholder 8"/>
          <p:cNvSpPr>
            <a:spLocks noGrp="1"/>
          </p:cNvSpPr>
          <p:nvPr>
            <p:ph sz="quarter" idx="1"/>
          </p:nvPr>
        </p:nvSpPr>
        <p:spPr/>
        <p:txBody>
          <a:bodyPr/>
          <a:lstStyle/>
          <a:p>
            <a:endParaRPr lang="en-US"/>
          </a:p>
        </p:txBody>
      </p:sp>
      <p:sp>
        <p:nvSpPr>
          <p:cNvPr id="10" name="Content Placeholder 9"/>
          <p:cNvSpPr>
            <a:spLocks noGrp="1"/>
          </p:cNvSpPr>
          <p:nvPr>
            <p:ph sz="quarter" idx="2"/>
          </p:nvPr>
        </p:nvSpPr>
        <p:spPr/>
        <p:txBody>
          <a:bodyPr/>
          <a:lstStyle/>
          <a:p>
            <a:endParaRPr lang="en-US"/>
          </a:p>
        </p:txBody>
      </p:sp>
      <p:pic>
        <p:nvPicPr>
          <p:cNvPr id="33796" name="Picture 15"/>
          <p:cNvPicPr>
            <a:picLocks noChangeAspect="1" noChangeArrowheads="1"/>
          </p:cNvPicPr>
          <p:nvPr/>
        </p:nvPicPr>
        <p:blipFill>
          <a:blip r:embed="rId3"/>
          <a:srcRect/>
          <a:stretch>
            <a:fillRect/>
          </a:stretch>
        </p:blipFill>
        <p:spPr bwMode="auto">
          <a:xfrm>
            <a:off x="152400" y="1371600"/>
            <a:ext cx="4114800" cy="3463925"/>
          </a:xfrm>
          <a:prstGeom prst="rect">
            <a:avLst/>
          </a:prstGeom>
          <a:noFill/>
          <a:ln w="9525">
            <a:noFill/>
            <a:round/>
            <a:headEnd/>
            <a:tailEnd/>
          </a:ln>
        </p:spPr>
      </p:pic>
      <p:pic>
        <p:nvPicPr>
          <p:cNvPr id="33797" name="Picture 16"/>
          <p:cNvPicPr>
            <a:picLocks noChangeAspect="1" noChangeArrowheads="1"/>
          </p:cNvPicPr>
          <p:nvPr/>
        </p:nvPicPr>
        <p:blipFill>
          <a:blip r:embed="rId4"/>
          <a:srcRect/>
          <a:stretch>
            <a:fillRect/>
          </a:stretch>
        </p:blipFill>
        <p:spPr bwMode="auto">
          <a:xfrm>
            <a:off x="4267200" y="1371600"/>
            <a:ext cx="4114800" cy="3463925"/>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n-US" smtClean="0"/>
              <a:t>Cluster-to-cluster data transfer</a:t>
            </a:r>
            <a:endParaRPr lang="en-US" dirty="0"/>
          </a:p>
        </p:txBody>
      </p:sp>
      <p:sp>
        <p:nvSpPr>
          <p:cNvPr id="50" name="Date Placeholder 49"/>
          <p:cNvSpPr>
            <a:spLocks noGrp="1"/>
          </p:cNvSpPr>
          <p:nvPr>
            <p:ph type="dt" sz="half" idx="10"/>
          </p:nvPr>
        </p:nvSpPr>
        <p:spPr/>
        <p:txBody>
          <a:bodyPr/>
          <a:lstStyle/>
          <a:p>
            <a:pPr>
              <a:defRPr/>
            </a:pPr>
            <a:r>
              <a:rPr lang="en-US" smtClean="0"/>
              <a:t>April 8-10, 2009</a:t>
            </a:r>
            <a:endParaRPr lang="en-GB"/>
          </a:p>
        </p:txBody>
      </p:sp>
      <p:sp>
        <p:nvSpPr>
          <p:cNvPr id="49" name="Slide Number Placeholder 5"/>
          <p:cNvSpPr>
            <a:spLocks noGrp="1"/>
          </p:cNvSpPr>
          <p:nvPr>
            <p:ph type="sldNum" sz="quarter" idx="11"/>
          </p:nvPr>
        </p:nvSpPr>
        <p:spPr/>
        <p:txBody>
          <a:bodyPr/>
          <a:lstStyle/>
          <a:p>
            <a:pPr>
              <a:defRPr/>
            </a:pPr>
            <a:fld id="{1EDB984A-07C3-2E41-8BCF-BA48DC34E9FD}" type="slidenum">
              <a:rPr lang="en-GB" smtClean="0"/>
              <a:pPr>
                <a:defRPr/>
              </a:pPr>
              <a:t>11</a:t>
            </a:fld>
            <a:endParaRPr lang="en-GB"/>
          </a:p>
        </p:txBody>
      </p:sp>
      <p:sp>
        <p:nvSpPr>
          <p:cNvPr id="51" name="Footer Placeholder 50"/>
          <p:cNvSpPr>
            <a:spLocks noGrp="1"/>
          </p:cNvSpPr>
          <p:nvPr>
            <p:ph type="ftr" sz="quarter" idx="12"/>
          </p:nvPr>
        </p:nvSpPr>
        <p:spPr/>
        <p:txBody>
          <a:bodyPr/>
          <a:lstStyle/>
          <a:p>
            <a:pPr>
              <a:defRPr/>
            </a:pPr>
            <a:r>
              <a:rPr lang="en-US" smtClean="0"/>
              <a:t>MEGS 2009 Albuquerque</a:t>
            </a:r>
            <a:endParaRPr lang="en-GB"/>
          </a:p>
        </p:txBody>
      </p:sp>
      <p:sp>
        <p:nvSpPr>
          <p:cNvPr id="35844" name="computr2"/>
          <p:cNvSpPr>
            <a:spLocks noEditPoints="1" noChangeArrowheads="1"/>
          </p:cNvSpPr>
          <p:nvPr/>
        </p:nvSpPr>
        <p:spPr bwMode="auto">
          <a:xfrm>
            <a:off x="1085850" y="1752600"/>
            <a:ext cx="1143000" cy="914400"/>
          </a:xfrm>
          <a:custGeom>
            <a:avLst/>
            <a:gdLst>
              <a:gd name="T0" fmla="*/ 571500 w 21600"/>
              <a:gd name="T1" fmla="*/ 0 h 21600"/>
              <a:gd name="T2" fmla="*/ 571500 w 21600"/>
              <a:gd name="T3" fmla="*/ 914400 h 21600"/>
              <a:gd name="T4" fmla="*/ 916834 w 21600"/>
              <a:gd name="T5" fmla="*/ 0 h 21600"/>
              <a:gd name="T6" fmla="*/ 226166 w 21600"/>
              <a:gd name="T7" fmla="*/ 0 h 21600"/>
              <a:gd name="T8" fmla="*/ 226166 w 21600"/>
              <a:gd name="T9" fmla="*/ 492379 h 21600"/>
              <a:gd name="T10" fmla="*/ 916834 w 21600"/>
              <a:gd name="T11" fmla="*/ 492379 h 21600"/>
              <a:gd name="T12" fmla="*/ 226166 w 21600"/>
              <a:gd name="T13" fmla="*/ 246211 h 21600"/>
              <a:gd name="T14" fmla="*/ 916834 w 21600"/>
              <a:gd name="T15" fmla="*/ 246211 h 21600"/>
              <a:gd name="T16" fmla="*/ 996315 w 21600"/>
              <a:gd name="T17" fmla="*/ 668232 h 21600"/>
              <a:gd name="T18" fmla="*/ 146685 w 21600"/>
              <a:gd name="T19" fmla="*/ 66823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94 w 21600"/>
              <a:gd name="T31" fmla="*/ 1913 h 21600"/>
              <a:gd name="T32" fmla="*/ 15565 w 21600"/>
              <a:gd name="T33" fmla="*/ 97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a:prstTxWarp prst="textNoShape">
              <a:avLst/>
            </a:prstTxWarp>
          </a:bodyPr>
          <a:lstStyle/>
          <a:p>
            <a:endParaRPr lang="en-US"/>
          </a:p>
        </p:txBody>
      </p:sp>
      <p:sp>
        <p:nvSpPr>
          <p:cNvPr id="35845" name="computr2"/>
          <p:cNvSpPr>
            <a:spLocks noEditPoints="1" noChangeArrowheads="1"/>
          </p:cNvSpPr>
          <p:nvPr/>
        </p:nvSpPr>
        <p:spPr bwMode="auto">
          <a:xfrm>
            <a:off x="1085850" y="2971800"/>
            <a:ext cx="1143000" cy="914400"/>
          </a:xfrm>
          <a:custGeom>
            <a:avLst/>
            <a:gdLst>
              <a:gd name="T0" fmla="*/ 571500 w 21600"/>
              <a:gd name="T1" fmla="*/ 0 h 21600"/>
              <a:gd name="T2" fmla="*/ 571500 w 21600"/>
              <a:gd name="T3" fmla="*/ 914400 h 21600"/>
              <a:gd name="T4" fmla="*/ 916834 w 21600"/>
              <a:gd name="T5" fmla="*/ 0 h 21600"/>
              <a:gd name="T6" fmla="*/ 226166 w 21600"/>
              <a:gd name="T7" fmla="*/ 0 h 21600"/>
              <a:gd name="T8" fmla="*/ 226166 w 21600"/>
              <a:gd name="T9" fmla="*/ 492379 h 21600"/>
              <a:gd name="T10" fmla="*/ 916834 w 21600"/>
              <a:gd name="T11" fmla="*/ 492379 h 21600"/>
              <a:gd name="T12" fmla="*/ 226166 w 21600"/>
              <a:gd name="T13" fmla="*/ 246211 h 21600"/>
              <a:gd name="T14" fmla="*/ 916834 w 21600"/>
              <a:gd name="T15" fmla="*/ 246211 h 21600"/>
              <a:gd name="T16" fmla="*/ 996315 w 21600"/>
              <a:gd name="T17" fmla="*/ 668232 h 21600"/>
              <a:gd name="T18" fmla="*/ 146685 w 21600"/>
              <a:gd name="T19" fmla="*/ 66823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94 w 21600"/>
              <a:gd name="T31" fmla="*/ 1913 h 21600"/>
              <a:gd name="T32" fmla="*/ 15565 w 21600"/>
              <a:gd name="T33" fmla="*/ 97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a:prstTxWarp prst="textNoShape">
              <a:avLst/>
            </a:prstTxWarp>
          </a:bodyPr>
          <a:lstStyle/>
          <a:p>
            <a:endParaRPr lang="en-US"/>
          </a:p>
        </p:txBody>
      </p:sp>
      <p:sp>
        <p:nvSpPr>
          <p:cNvPr id="35846" name="computr2"/>
          <p:cNvSpPr>
            <a:spLocks noEditPoints="1" noChangeArrowheads="1"/>
          </p:cNvSpPr>
          <p:nvPr/>
        </p:nvSpPr>
        <p:spPr bwMode="auto">
          <a:xfrm>
            <a:off x="1085850" y="5029200"/>
            <a:ext cx="1143000" cy="914400"/>
          </a:xfrm>
          <a:custGeom>
            <a:avLst/>
            <a:gdLst>
              <a:gd name="T0" fmla="*/ 571500 w 21600"/>
              <a:gd name="T1" fmla="*/ 0 h 21600"/>
              <a:gd name="T2" fmla="*/ 571500 w 21600"/>
              <a:gd name="T3" fmla="*/ 914400 h 21600"/>
              <a:gd name="T4" fmla="*/ 916834 w 21600"/>
              <a:gd name="T5" fmla="*/ 0 h 21600"/>
              <a:gd name="T6" fmla="*/ 226166 w 21600"/>
              <a:gd name="T7" fmla="*/ 0 h 21600"/>
              <a:gd name="T8" fmla="*/ 226166 w 21600"/>
              <a:gd name="T9" fmla="*/ 492379 h 21600"/>
              <a:gd name="T10" fmla="*/ 916834 w 21600"/>
              <a:gd name="T11" fmla="*/ 492379 h 21600"/>
              <a:gd name="T12" fmla="*/ 226166 w 21600"/>
              <a:gd name="T13" fmla="*/ 246211 h 21600"/>
              <a:gd name="T14" fmla="*/ 916834 w 21600"/>
              <a:gd name="T15" fmla="*/ 246211 h 21600"/>
              <a:gd name="T16" fmla="*/ 996315 w 21600"/>
              <a:gd name="T17" fmla="*/ 668232 h 21600"/>
              <a:gd name="T18" fmla="*/ 146685 w 21600"/>
              <a:gd name="T19" fmla="*/ 66823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94 w 21600"/>
              <a:gd name="T31" fmla="*/ 1913 h 21600"/>
              <a:gd name="T32" fmla="*/ 15565 w 21600"/>
              <a:gd name="T33" fmla="*/ 97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a:prstTxWarp prst="textNoShape">
              <a:avLst/>
            </a:prstTxWarp>
          </a:bodyPr>
          <a:lstStyle/>
          <a:p>
            <a:endParaRPr lang="en-US"/>
          </a:p>
        </p:txBody>
      </p:sp>
      <p:sp>
        <p:nvSpPr>
          <p:cNvPr id="35847" name="computr2"/>
          <p:cNvSpPr>
            <a:spLocks noEditPoints="1" noChangeArrowheads="1"/>
          </p:cNvSpPr>
          <p:nvPr/>
        </p:nvSpPr>
        <p:spPr bwMode="auto">
          <a:xfrm>
            <a:off x="6800850" y="1752600"/>
            <a:ext cx="1143000" cy="914400"/>
          </a:xfrm>
          <a:custGeom>
            <a:avLst/>
            <a:gdLst>
              <a:gd name="T0" fmla="*/ 571500 w 21600"/>
              <a:gd name="T1" fmla="*/ 0 h 21600"/>
              <a:gd name="T2" fmla="*/ 571500 w 21600"/>
              <a:gd name="T3" fmla="*/ 914400 h 21600"/>
              <a:gd name="T4" fmla="*/ 916834 w 21600"/>
              <a:gd name="T5" fmla="*/ 0 h 21600"/>
              <a:gd name="T6" fmla="*/ 226166 w 21600"/>
              <a:gd name="T7" fmla="*/ 0 h 21600"/>
              <a:gd name="T8" fmla="*/ 226166 w 21600"/>
              <a:gd name="T9" fmla="*/ 492379 h 21600"/>
              <a:gd name="T10" fmla="*/ 916834 w 21600"/>
              <a:gd name="T11" fmla="*/ 492379 h 21600"/>
              <a:gd name="T12" fmla="*/ 226166 w 21600"/>
              <a:gd name="T13" fmla="*/ 246211 h 21600"/>
              <a:gd name="T14" fmla="*/ 916834 w 21600"/>
              <a:gd name="T15" fmla="*/ 246211 h 21600"/>
              <a:gd name="T16" fmla="*/ 996315 w 21600"/>
              <a:gd name="T17" fmla="*/ 668232 h 21600"/>
              <a:gd name="T18" fmla="*/ 146685 w 21600"/>
              <a:gd name="T19" fmla="*/ 66823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94 w 21600"/>
              <a:gd name="T31" fmla="*/ 1913 h 21600"/>
              <a:gd name="T32" fmla="*/ 15565 w 21600"/>
              <a:gd name="T33" fmla="*/ 97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a:prstTxWarp prst="textNoShape">
              <a:avLst/>
            </a:prstTxWarp>
          </a:bodyPr>
          <a:lstStyle/>
          <a:p>
            <a:endParaRPr lang="en-US"/>
          </a:p>
        </p:txBody>
      </p:sp>
      <p:sp>
        <p:nvSpPr>
          <p:cNvPr id="35848" name="computr2"/>
          <p:cNvSpPr>
            <a:spLocks noEditPoints="1" noChangeArrowheads="1"/>
          </p:cNvSpPr>
          <p:nvPr/>
        </p:nvSpPr>
        <p:spPr bwMode="auto">
          <a:xfrm>
            <a:off x="6800850" y="2971800"/>
            <a:ext cx="1143000" cy="914400"/>
          </a:xfrm>
          <a:custGeom>
            <a:avLst/>
            <a:gdLst>
              <a:gd name="T0" fmla="*/ 571500 w 21600"/>
              <a:gd name="T1" fmla="*/ 0 h 21600"/>
              <a:gd name="T2" fmla="*/ 571500 w 21600"/>
              <a:gd name="T3" fmla="*/ 914400 h 21600"/>
              <a:gd name="T4" fmla="*/ 916834 w 21600"/>
              <a:gd name="T5" fmla="*/ 0 h 21600"/>
              <a:gd name="T6" fmla="*/ 226166 w 21600"/>
              <a:gd name="T7" fmla="*/ 0 h 21600"/>
              <a:gd name="T8" fmla="*/ 226166 w 21600"/>
              <a:gd name="T9" fmla="*/ 492379 h 21600"/>
              <a:gd name="T10" fmla="*/ 916834 w 21600"/>
              <a:gd name="T11" fmla="*/ 492379 h 21600"/>
              <a:gd name="T12" fmla="*/ 226166 w 21600"/>
              <a:gd name="T13" fmla="*/ 246211 h 21600"/>
              <a:gd name="T14" fmla="*/ 916834 w 21600"/>
              <a:gd name="T15" fmla="*/ 246211 h 21600"/>
              <a:gd name="T16" fmla="*/ 996315 w 21600"/>
              <a:gd name="T17" fmla="*/ 668232 h 21600"/>
              <a:gd name="T18" fmla="*/ 146685 w 21600"/>
              <a:gd name="T19" fmla="*/ 66823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94 w 21600"/>
              <a:gd name="T31" fmla="*/ 1913 h 21600"/>
              <a:gd name="T32" fmla="*/ 15565 w 21600"/>
              <a:gd name="T33" fmla="*/ 97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a:prstTxWarp prst="textNoShape">
              <a:avLst/>
            </a:prstTxWarp>
          </a:bodyPr>
          <a:lstStyle/>
          <a:p>
            <a:endParaRPr lang="en-US"/>
          </a:p>
        </p:txBody>
      </p:sp>
      <p:sp>
        <p:nvSpPr>
          <p:cNvPr id="35849" name="computr2"/>
          <p:cNvSpPr>
            <a:spLocks noEditPoints="1" noChangeArrowheads="1"/>
          </p:cNvSpPr>
          <p:nvPr/>
        </p:nvSpPr>
        <p:spPr bwMode="auto">
          <a:xfrm>
            <a:off x="6800850" y="5029200"/>
            <a:ext cx="1143000" cy="914400"/>
          </a:xfrm>
          <a:custGeom>
            <a:avLst/>
            <a:gdLst>
              <a:gd name="T0" fmla="*/ 571500 w 21600"/>
              <a:gd name="T1" fmla="*/ 0 h 21600"/>
              <a:gd name="T2" fmla="*/ 571500 w 21600"/>
              <a:gd name="T3" fmla="*/ 914400 h 21600"/>
              <a:gd name="T4" fmla="*/ 916834 w 21600"/>
              <a:gd name="T5" fmla="*/ 0 h 21600"/>
              <a:gd name="T6" fmla="*/ 226166 w 21600"/>
              <a:gd name="T7" fmla="*/ 0 h 21600"/>
              <a:gd name="T8" fmla="*/ 226166 w 21600"/>
              <a:gd name="T9" fmla="*/ 492379 h 21600"/>
              <a:gd name="T10" fmla="*/ 916834 w 21600"/>
              <a:gd name="T11" fmla="*/ 492379 h 21600"/>
              <a:gd name="T12" fmla="*/ 226166 w 21600"/>
              <a:gd name="T13" fmla="*/ 246211 h 21600"/>
              <a:gd name="T14" fmla="*/ 916834 w 21600"/>
              <a:gd name="T15" fmla="*/ 246211 h 21600"/>
              <a:gd name="T16" fmla="*/ 996315 w 21600"/>
              <a:gd name="T17" fmla="*/ 668232 h 21600"/>
              <a:gd name="T18" fmla="*/ 146685 w 21600"/>
              <a:gd name="T19" fmla="*/ 66823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94 w 21600"/>
              <a:gd name="T31" fmla="*/ 1913 h 21600"/>
              <a:gd name="T32" fmla="*/ 15565 w 21600"/>
              <a:gd name="T33" fmla="*/ 97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a:prstTxWarp prst="textNoShape">
              <a:avLst/>
            </a:prstTxWarp>
          </a:bodyPr>
          <a:lstStyle/>
          <a:p>
            <a:endParaRPr lang="en-US"/>
          </a:p>
        </p:txBody>
      </p:sp>
      <p:sp>
        <p:nvSpPr>
          <p:cNvPr id="35850" name="AutoShape 10"/>
          <p:cNvSpPr>
            <a:spLocks noChangeArrowheads="1"/>
          </p:cNvSpPr>
          <p:nvPr/>
        </p:nvSpPr>
        <p:spPr bwMode="auto">
          <a:xfrm rot="5400000">
            <a:off x="4057650" y="2209800"/>
            <a:ext cx="1295400" cy="2514600"/>
          </a:xfrm>
          <a:prstGeom prst="can">
            <a:avLst>
              <a:gd name="adj" fmla="val 48529"/>
            </a:avLst>
          </a:prstGeom>
          <a:solidFill>
            <a:schemeClr val="accent1"/>
          </a:solidFill>
          <a:ln w="9525">
            <a:solidFill>
              <a:schemeClr val="tx1"/>
            </a:solidFill>
            <a:round/>
            <a:headEnd/>
            <a:tailEnd/>
          </a:ln>
        </p:spPr>
        <p:txBody>
          <a:bodyPr rot="10800000" vert="eaVert" wrap="none" anchor="ctr">
            <a:prstTxWarp prst="textNoShape">
              <a:avLst/>
            </a:prstTxWarp>
          </a:bodyPr>
          <a:lstStyle/>
          <a:p>
            <a:pPr algn="ctr" eaLnBrk="0" hangingPunct="0">
              <a:lnSpc>
                <a:spcPct val="100000"/>
              </a:lnSpc>
              <a:spcBef>
                <a:spcPct val="50000"/>
              </a:spcBef>
              <a:buClrTx/>
              <a:buSzTx/>
              <a:buFontTx/>
              <a:buNone/>
            </a:pPr>
            <a:r>
              <a:rPr lang="en-US" sz="3400">
                <a:solidFill>
                  <a:schemeClr val="tx1"/>
                </a:solidFill>
                <a:latin typeface="Arial" pitchFamily="-108" charset="0"/>
                <a:ea typeface="ＭＳ Ｐゴシック" pitchFamily="-108" charset="-128"/>
                <a:cs typeface="ＭＳ Ｐゴシック" pitchFamily="-108" charset="-128"/>
              </a:rPr>
              <a:t>   </a:t>
            </a:r>
            <a:r>
              <a:rPr lang="en-US" sz="2800">
                <a:solidFill>
                  <a:schemeClr val="tx1"/>
                </a:solidFill>
                <a:latin typeface="Arial" pitchFamily="-108" charset="0"/>
                <a:ea typeface="ＭＳ Ｐゴシック" pitchFamily="-108" charset="-128"/>
                <a:cs typeface="ＭＳ Ｐゴシック" pitchFamily="-108" charset="-128"/>
              </a:rPr>
              <a:t>10x Gb/s</a:t>
            </a:r>
            <a:endParaRPr lang="en-US" sz="1400">
              <a:solidFill>
                <a:schemeClr val="tx1"/>
              </a:solidFill>
              <a:latin typeface="Arial" pitchFamily="-108" charset="0"/>
              <a:ea typeface="ＭＳ Ｐゴシック" pitchFamily="-108" charset="-128"/>
              <a:cs typeface="ＭＳ Ｐゴシック" pitchFamily="-108" charset="-128"/>
            </a:endParaRPr>
          </a:p>
        </p:txBody>
      </p:sp>
      <p:sp>
        <p:nvSpPr>
          <p:cNvPr id="35851" name="Oval 11"/>
          <p:cNvSpPr>
            <a:spLocks noChangeArrowheads="1"/>
          </p:cNvSpPr>
          <p:nvPr/>
        </p:nvSpPr>
        <p:spPr bwMode="auto">
          <a:xfrm>
            <a:off x="3448050" y="2819400"/>
            <a:ext cx="609600" cy="12954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35852" name="Line 12"/>
          <p:cNvSpPr>
            <a:spLocks noChangeShapeType="1"/>
          </p:cNvSpPr>
          <p:nvPr/>
        </p:nvSpPr>
        <p:spPr bwMode="auto">
          <a:xfrm>
            <a:off x="2076450" y="2438400"/>
            <a:ext cx="1752600" cy="533400"/>
          </a:xfrm>
          <a:prstGeom prst="line">
            <a:avLst/>
          </a:prstGeom>
          <a:noFill/>
          <a:ln w="9525">
            <a:solidFill>
              <a:schemeClr val="tx1"/>
            </a:solidFill>
            <a:round/>
            <a:headEnd type="triangle" w="med" len="med"/>
            <a:tailEnd type="triangle" w="med" len="med"/>
          </a:ln>
        </p:spPr>
        <p:txBody>
          <a:bodyPr wrap="none" anchor="ctr">
            <a:prstTxWarp prst="textNoShape">
              <a:avLst/>
            </a:prstTxWarp>
          </a:bodyPr>
          <a:lstStyle/>
          <a:p>
            <a:endParaRPr lang="en-US"/>
          </a:p>
        </p:txBody>
      </p:sp>
      <p:sp>
        <p:nvSpPr>
          <p:cNvPr id="35853" name="Line 13"/>
          <p:cNvSpPr>
            <a:spLocks noChangeShapeType="1"/>
          </p:cNvSpPr>
          <p:nvPr/>
        </p:nvSpPr>
        <p:spPr bwMode="auto">
          <a:xfrm flipV="1">
            <a:off x="2076450" y="3124200"/>
            <a:ext cx="1676400" cy="533400"/>
          </a:xfrm>
          <a:prstGeom prst="line">
            <a:avLst/>
          </a:prstGeom>
          <a:noFill/>
          <a:ln w="9525">
            <a:solidFill>
              <a:schemeClr val="tx1"/>
            </a:solidFill>
            <a:round/>
            <a:headEnd type="triangle" w="med" len="med"/>
            <a:tailEnd type="triangle" w="med" len="med"/>
          </a:ln>
        </p:spPr>
        <p:txBody>
          <a:bodyPr wrap="none" anchor="ctr">
            <a:prstTxWarp prst="textNoShape">
              <a:avLst/>
            </a:prstTxWarp>
          </a:bodyPr>
          <a:lstStyle/>
          <a:p>
            <a:endParaRPr lang="en-US"/>
          </a:p>
        </p:txBody>
      </p:sp>
      <p:sp>
        <p:nvSpPr>
          <p:cNvPr id="35854" name="Line 14"/>
          <p:cNvSpPr>
            <a:spLocks noChangeShapeType="1"/>
          </p:cNvSpPr>
          <p:nvPr/>
        </p:nvSpPr>
        <p:spPr bwMode="auto">
          <a:xfrm flipV="1">
            <a:off x="2076450" y="3886200"/>
            <a:ext cx="1676400" cy="1828800"/>
          </a:xfrm>
          <a:prstGeom prst="line">
            <a:avLst/>
          </a:prstGeom>
          <a:noFill/>
          <a:ln w="9525">
            <a:solidFill>
              <a:schemeClr val="tx1"/>
            </a:solidFill>
            <a:round/>
            <a:headEnd type="triangle" w="med" len="med"/>
            <a:tailEnd type="triangle" w="med" len="med"/>
          </a:ln>
        </p:spPr>
        <p:txBody>
          <a:bodyPr wrap="none" anchor="ctr">
            <a:prstTxWarp prst="textNoShape">
              <a:avLst/>
            </a:prstTxWarp>
          </a:bodyPr>
          <a:lstStyle/>
          <a:p>
            <a:endParaRPr lang="en-US"/>
          </a:p>
        </p:txBody>
      </p:sp>
      <p:sp>
        <p:nvSpPr>
          <p:cNvPr id="35855" name="Line 15"/>
          <p:cNvSpPr>
            <a:spLocks noChangeShapeType="1"/>
          </p:cNvSpPr>
          <p:nvPr/>
        </p:nvSpPr>
        <p:spPr bwMode="auto">
          <a:xfrm flipV="1">
            <a:off x="2000250" y="3505200"/>
            <a:ext cx="1752600" cy="990600"/>
          </a:xfrm>
          <a:prstGeom prst="line">
            <a:avLst/>
          </a:prstGeom>
          <a:noFill/>
          <a:ln w="9525">
            <a:solidFill>
              <a:schemeClr val="tx1"/>
            </a:solidFill>
            <a:round/>
            <a:headEnd type="triangle" w="med" len="med"/>
            <a:tailEnd type="triangle" w="med" len="med"/>
          </a:ln>
        </p:spPr>
        <p:txBody>
          <a:bodyPr wrap="none" anchor="ctr">
            <a:prstTxWarp prst="textNoShape">
              <a:avLst/>
            </a:prstTxWarp>
          </a:bodyPr>
          <a:lstStyle/>
          <a:p>
            <a:endParaRPr lang="en-US"/>
          </a:p>
        </p:txBody>
      </p:sp>
      <p:sp>
        <p:nvSpPr>
          <p:cNvPr id="35856" name="AutoShape 16"/>
          <p:cNvSpPr>
            <a:spLocks noChangeArrowheads="1"/>
          </p:cNvSpPr>
          <p:nvPr/>
        </p:nvSpPr>
        <p:spPr bwMode="auto">
          <a:xfrm>
            <a:off x="1543050" y="4724400"/>
            <a:ext cx="76200" cy="152400"/>
          </a:xfrm>
          <a:prstGeom prst="flowChartConnector">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35857" name="AutoShape 17"/>
          <p:cNvSpPr>
            <a:spLocks noChangeArrowheads="1"/>
          </p:cNvSpPr>
          <p:nvPr/>
        </p:nvSpPr>
        <p:spPr bwMode="auto">
          <a:xfrm>
            <a:off x="1543050" y="4419600"/>
            <a:ext cx="76200" cy="152400"/>
          </a:xfrm>
          <a:prstGeom prst="flowChartConnector">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35858" name="AutoShape 18"/>
          <p:cNvSpPr>
            <a:spLocks noChangeArrowheads="1"/>
          </p:cNvSpPr>
          <p:nvPr/>
        </p:nvSpPr>
        <p:spPr bwMode="auto">
          <a:xfrm>
            <a:off x="1543050" y="4114800"/>
            <a:ext cx="76200" cy="152400"/>
          </a:xfrm>
          <a:prstGeom prst="flowChartConnector">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35859" name="Text Box 19"/>
          <p:cNvSpPr txBox="1">
            <a:spLocks noChangeArrowheads="1"/>
          </p:cNvSpPr>
          <p:nvPr/>
        </p:nvSpPr>
        <p:spPr bwMode="auto">
          <a:xfrm>
            <a:off x="400050" y="1690688"/>
            <a:ext cx="1143000" cy="366712"/>
          </a:xfrm>
          <a:prstGeom prst="rect">
            <a:avLst/>
          </a:prstGeom>
          <a:noFill/>
          <a:ln w="9525">
            <a:noFill/>
            <a:miter lim="800000"/>
            <a:headEnd/>
            <a:tailEnd/>
          </a:ln>
        </p:spPr>
        <p:txBody>
          <a:bodyPr>
            <a:prstTxWarp prst="textNoShape">
              <a:avLst/>
            </a:prstTxWarp>
            <a:spAutoFit/>
          </a:bodyPr>
          <a:lstStyle/>
          <a:p>
            <a:pPr eaLnBrk="0" hangingPunct="0">
              <a:lnSpc>
                <a:spcPct val="100000"/>
              </a:lnSpc>
              <a:spcBef>
                <a:spcPct val="50000"/>
              </a:spcBef>
              <a:buClrTx/>
              <a:buSzTx/>
              <a:buFontTx/>
              <a:buNone/>
            </a:pPr>
            <a:r>
              <a:rPr lang="en-US">
                <a:solidFill>
                  <a:schemeClr val="tx1"/>
                </a:solidFill>
                <a:latin typeface="Arial" pitchFamily="-108" charset="0"/>
                <a:ea typeface="ＭＳ Ｐゴシック" pitchFamily="-108" charset="-128"/>
                <a:cs typeface="ＭＳ Ｐゴシック" pitchFamily="-108" charset="-128"/>
              </a:rPr>
              <a:t>Node 1</a:t>
            </a:r>
          </a:p>
        </p:txBody>
      </p:sp>
      <p:sp>
        <p:nvSpPr>
          <p:cNvPr id="35860" name="Text Box 20"/>
          <p:cNvSpPr txBox="1">
            <a:spLocks noChangeArrowheads="1"/>
          </p:cNvSpPr>
          <p:nvPr/>
        </p:nvSpPr>
        <p:spPr bwMode="auto">
          <a:xfrm>
            <a:off x="400050" y="2895600"/>
            <a:ext cx="1143000" cy="366713"/>
          </a:xfrm>
          <a:prstGeom prst="rect">
            <a:avLst/>
          </a:prstGeom>
          <a:noFill/>
          <a:ln w="9525">
            <a:noFill/>
            <a:miter lim="800000"/>
            <a:headEnd/>
            <a:tailEnd/>
          </a:ln>
        </p:spPr>
        <p:txBody>
          <a:bodyPr>
            <a:prstTxWarp prst="textNoShape">
              <a:avLst/>
            </a:prstTxWarp>
            <a:spAutoFit/>
          </a:bodyPr>
          <a:lstStyle/>
          <a:p>
            <a:pPr eaLnBrk="0" hangingPunct="0">
              <a:lnSpc>
                <a:spcPct val="100000"/>
              </a:lnSpc>
              <a:spcBef>
                <a:spcPct val="50000"/>
              </a:spcBef>
              <a:buClrTx/>
              <a:buSzTx/>
              <a:buFontTx/>
              <a:buNone/>
            </a:pPr>
            <a:r>
              <a:rPr lang="en-US">
                <a:solidFill>
                  <a:schemeClr val="tx1"/>
                </a:solidFill>
                <a:latin typeface="Arial" pitchFamily="-108" charset="0"/>
                <a:ea typeface="ＭＳ Ｐゴシック" pitchFamily="-108" charset="-128"/>
                <a:cs typeface="ＭＳ Ｐゴシック" pitchFamily="-108" charset="-128"/>
              </a:rPr>
              <a:t>Node 2</a:t>
            </a:r>
          </a:p>
        </p:txBody>
      </p:sp>
      <p:sp>
        <p:nvSpPr>
          <p:cNvPr id="35861" name="Text Box 21"/>
          <p:cNvSpPr txBox="1">
            <a:spLocks noChangeArrowheads="1"/>
          </p:cNvSpPr>
          <p:nvPr/>
        </p:nvSpPr>
        <p:spPr bwMode="auto">
          <a:xfrm>
            <a:off x="323850" y="4953000"/>
            <a:ext cx="1143000" cy="366713"/>
          </a:xfrm>
          <a:prstGeom prst="rect">
            <a:avLst/>
          </a:prstGeom>
          <a:noFill/>
          <a:ln w="9525">
            <a:noFill/>
            <a:miter lim="800000"/>
            <a:headEnd/>
            <a:tailEnd/>
          </a:ln>
        </p:spPr>
        <p:txBody>
          <a:bodyPr>
            <a:prstTxWarp prst="textNoShape">
              <a:avLst/>
            </a:prstTxWarp>
            <a:spAutoFit/>
          </a:bodyPr>
          <a:lstStyle/>
          <a:p>
            <a:pPr eaLnBrk="0" hangingPunct="0">
              <a:lnSpc>
                <a:spcPct val="100000"/>
              </a:lnSpc>
              <a:spcBef>
                <a:spcPct val="50000"/>
              </a:spcBef>
              <a:buClrTx/>
              <a:buSzTx/>
              <a:buFontTx/>
              <a:buNone/>
            </a:pPr>
            <a:r>
              <a:rPr lang="en-US">
                <a:solidFill>
                  <a:schemeClr val="tx1"/>
                </a:solidFill>
                <a:latin typeface="Arial" pitchFamily="-108" charset="0"/>
                <a:ea typeface="ＭＳ Ｐゴシック" pitchFamily="-108" charset="-128"/>
                <a:cs typeface="ＭＳ Ｐゴシック" pitchFamily="-108" charset="-128"/>
              </a:rPr>
              <a:t>Node M</a:t>
            </a:r>
          </a:p>
        </p:txBody>
      </p:sp>
      <p:sp>
        <p:nvSpPr>
          <p:cNvPr id="35862" name="Text Box 22"/>
          <p:cNvSpPr txBox="1">
            <a:spLocks noChangeArrowheads="1"/>
          </p:cNvSpPr>
          <p:nvPr/>
        </p:nvSpPr>
        <p:spPr bwMode="auto">
          <a:xfrm>
            <a:off x="7696200" y="1657350"/>
            <a:ext cx="1143000" cy="366713"/>
          </a:xfrm>
          <a:prstGeom prst="rect">
            <a:avLst/>
          </a:prstGeom>
          <a:noFill/>
          <a:ln w="9525">
            <a:noFill/>
            <a:miter lim="800000"/>
            <a:headEnd/>
            <a:tailEnd/>
          </a:ln>
        </p:spPr>
        <p:txBody>
          <a:bodyPr>
            <a:prstTxWarp prst="textNoShape">
              <a:avLst/>
            </a:prstTxWarp>
            <a:spAutoFit/>
          </a:bodyPr>
          <a:lstStyle/>
          <a:p>
            <a:pPr eaLnBrk="0" hangingPunct="0">
              <a:lnSpc>
                <a:spcPct val="100000"/>
              </a:lnSpc>
              <a:spcBef>
                <a:spcPct val="50000"/>
              </a:spcBef>
              <a:buClrTx/>
              <a:buSzTx/>
              <a:buFontTx/>
              <a:buNone/>
            </a:pPr>
            <a:r>
              <a:rPr lang="en-US">
                <a:solidFill>
                  <a:schemeClr val="tx1"/>
                </a:solidFill>
                <a:latin typeface="Arial" pitchFamily="-108" charset="0"/>
                <a:ea typeface="ＭＳ Ｐゴシック" pitchFamily="-108" charset="-128"/>
                <a:cs typeface="ＭＳ Ｐゴシック" pitchFamily="-108" charset="-128"/>
              </a:rPr>
              <a:t>Node 1</a:t>
            </a:r>
          </a:p>
        </p:txBody>
      </p:sp>
      <p:sp>
        <p:nvSpPr>
          <p:cNvPr id="35863" name="Text Box 23"/>
          <p:cNvSpPr txBox="1">
            <a:spLocks noChangeArrowheads="1"/>
          </p:cNvSpPr>
          <p:nvPr/>
        </p:nvSpPr>
        <p:spPr bwMode="auto">
          <a:xfrm>
            <a:off x="7677150" y="2895600"/>
            <a:ext cx="1143000" cy="366713"/>
          </a:xfrm>
          <a:prstGeom prst="rect">
            <a:avLst/>
          </a:prstGeom>
          <a:noFill/>
          <a:ln w="9525">
            <a:noFill/>
            <a:miter lim="800000"/>
            <a:headEnd/>
            <a:tailEnd/>
          </a:ln>
        </p:spPr>
        <p:txBody>
          <a:bodyPr>
            <a:prstTxWarp prst="textNoShape">
              <a:avLst/>
            </a:prstTxWarp>
            <a:spAutoFit/>
          </a:bodyPr>
          <a:lstStyle/>
          <a:p>
            <a:pPr eaLnBrk="0" hangingPunct="0">
              <a:lnSpc>
                <a:spcPct val="100000"/>
              </a:lnSpc>
              <a:spcBef>
                <a:spcPct val="50000"/>
              </a:spcBef>
              <a:buClrTx/>
              <a:buSzTx/>
              <a:buFontTx/>
              <a:buNone/>
            </a:pPr>
            <a:r>
              <a:rPr lang="en-US">
                <a:solidFill>
                  <a:schemeClr val="tx1"/>
                </a:solidFill>
                <a:latin typeface="Arial" pitchFamily="-108" charset="0"/>
                <a:ea typeface="ＭＳ Ｐゴシック" pitchFamily="-108" charset="-128"/>
                <a:cs typeface="ＭＳ Ｐゴシック" pitchFamily="-108" charset="-128"/>
              </a:rPr>
              <a:t>Node 2</a:t>
            </a:r>
          </a:p>
        </p:txBody>
      </p:sp>
      <p:sp>
        <p:nvSpPr>
          <p:cNvPr id="35864" name="Text Box 24"/>
          <p:cNvSpPr txBox="1">
            <a:spLocks noChangeArrowheads="1"/>
          </p:cNvSpPr>
          <p:nvPr/>
        </p:nvSpPr>
        <p:spPr bwMode="auto">
          <a:xfrm>
            <a:off x="7677150" y="4929188"/>
            <a:ext cx="1143000" cy="366712"/>
          </a:xfrm>
          <a:prstGeom prst="rect">
            <a:avLst/>
          </a:prstGeom>
          <a:noFill/>
          <a:ln w="9525">
            <a:noFill/>
            <a:miter lim="800000"/>
            <a:headEnd/>
            <a:tailEnd/>
          </a:ln>
        </p:spPr>
        <p:txBody>
          <a:bodyPr>
            <a:prstTxWarp prst="textNoShape">
              <a:avLst/>
            </a:prstTxWarp>
            <a:spAutoFit/>
          </a:bodyPr>
          <a:lstStyle/>
          <a:p>
            <a:pPr eaLnBrk="0" hangingPunct="0">
              <a:lnSpc>
                <a:spcPct val="100000"/>
              </a:lnSpc>
              <a:spcBef>
                <a:spcPct val="50000"/>
              </a:spcBef>
              <a:buClrTx/>
              <a:buSzTx/>
              <a:buFontTx/>
              <a:buNone/>
            </a:pPr>
            <a:r>
              <a:rPr lang="en-US">
                <a:solidFill>
                  <a:schemeClr val="tx1"/>
                </a:solidFill>
                <a:latin typeface="Arial" pitchFamily="-108" charset="0"/>
                <a:ea typeface="ＭＳ Ｐゴシック" pitchFamily="-108" charset="-128"/>
                <a:cs typeface="ＭＳ Ｐゴシック" pitchFamily="-108" charset="-128"/>
              </a:rPr>
              <a:t>Node N</a:t>
            </a:r>
          </a:p>
        </p:txBody>
      </p:sp>
      <p:sp>
        <p:nvSpPr>
          <p:cNvPr id="35865" name="AutoShape 25"/>
          <p:cNvSpPr>
            <a:spLocks noChangeArrowheads="1"/>
          </p:cNvSpPr>
          <p:nvPr/>
        </p:nvSpPr>
        <p:spPr bwMode="auto">
          <a:xfrm>
            <a:off x="7258050" y="4114800"/>
            <a:ext cx="76200" cy="152400"/>
          </a:xfrm>
          <a:prstGeom prst="flowChartConnector">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35866" name="AutoShape 26"/>
          <p:cNvSpPr>
            <a:spLocks noChangeArrowheads="1"/>
          </p:cNvSpPr>
          <p:nvPr/>
        </p:nvSpPr>
        <p:spPr bwMode="auto">
          <a:xfrm>
            <a:off x="7258050" y="4419600"/>
            <a:ext cx="76200" cy="152400"/>
          </a:xfrm>
          <a:prstGeom prst="flowChartConnector">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35867" name="AutoShape 27"/>
          <p:cNvSpPr>
            <a:spLocks noChangeArrowheads="1"/>
          </p:cNvSpPr>
          <p:nvPr/>
        </p:nvSpPr>
        <p:spPr bwMode="auto">
          <a:xfrm>
            <a:off x="7258050" y="4724400"/>
            <a:ext cx="76200" cy="152400"/>
          </a:xfrm>
          <a:prstGeom prst="flowChartConnector">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35868" name="Line 28"/>
          <p:cNvSpPr>
            <a:spLocks noChangeShapeType="1"/>
          </p:cNvSpPr>
          <p:nvPr/>
        </p:nvSpPr>
        <p:spPr bwMode="auto">
          <a:xfrm flipV="1">
            <a:off x="5657850" y="2362200"/>
            <a:ext cx="1371600" cy="685800"/>
          </a:xfrm>
          <a:prstGeom prst="line">
            <a:avLst/>
          </a:prstGeom>
          <a:noFill/>
          <a:ln w="9525">
            <a:solidFill>
              <a:schemeClr val="tx1"/>
            </a:solidFill>
            <a:round/>
            <a:headEnd type="triangle" w="med" len="med"/>
            <a:tailEnd type="triangle" w="med" len="med"/>
          </a:ln>
        </p:spPr>
        <p:txBody>
          <a:bodyPr wrap="none" anchor="ctr">
            <a:prstTxWarp prst="textNoShape">
              <a:avLst/>
            </a:prstTxWarp>
          </a:bodyPr>
          <a:lstStyle/>
          <a:p>
            <a:endParaRPr lang="en-US"/>
          </a:p>
        </p:txBody>
      </p:sp>
      <p:sp>
        <p:nvSpPr>
          <p:cNvPr id="35869" name="Line 29"/>
          <p:cNvSpPr>
            <a:spLocks noChangeShapeType="1"/>
          </p:cNvSpPr>
          <p:nvPr/>
        </p:nvSpPr>
        <p:spPr bwMode="auto">
          <a:xfrm>
            <a:off x="5657850" y="3200400"/>
            <a:ext cx="1295400" cy="457200"/>
          </a:xfrm>
          <a:prstGeom prst="line">
            <a:avLst/>
          </a:prstGeom>
          <a:noFill/>
          <a:ln w="9525">
            <a:solidFill>
              <a:schemeClr val="tx1"/>
            </a:solidFill>
            <a:round/>
            <a:headEnd type="triangle" w="med" len="med"/>
            <a:tailEnd type="triangle" w="med" len="med"/>
          </a:ln>
        </p:spPr>
        <p:txBody>
          <a:bodyPr wrap="none" anchor="ctr">
            <a:prstTxWarp prst="textNoShape">
              <a:avLst/>
            </a:prstTxWarp>
          </a:bodyPr>
          <a:lstStyle/>
          <a:p>
            <a:endParaRPr lang="en-US"/>
          </a:p>
        </p:txBody>
      </p:sp>
      <p:sp>
        <p:nvSpPr>
          <p:cNvPr id="35870" name="Line 30"/>
          <p:cNvSpPr>
            <a:spLocks noChangeShapeType="1"/>
          </p:cNvSpPr>
          <p:nvPr/>
        </p:nvSpPr>
        <p:spPr bwMode="auto">
          <a:xfrm>
            <a:off x="5734050" y="3505200"/>
            <a:ext cx="1219200" cy="914400"/>
          </a:xfrm>
          <a:prstGeom prst="line">
            <a:avLst/>
          </a:prstGeom>
          <a:noFill/>
          <a:ln w="9525">
            <a:solidFill>
              <a:schemeClr val="tx1"/>
            </a:solidFill>
            <a:round/>
            <a:headEnd type="triangle" w="med" len="med"/>
            <a:tailEnd type="triangle" w="med" len="med"/>
          </a:ln>
        </p:spPr>
        <p:txBody>
          <a:bodyPr wrap="none" anchor="ctr">
            <a:prstTxWarp prst="textNoShape">
              <a:avLst/>
            </a:prstTxWarp>
          </a:bodyPr>
          <a:lstStyle/>
          <a:p>
            <a:endParaRPr lang="en-US"/>
          </a:p>
        </p:txBody>
      </p:sp>
      <p:sp>
        <p:nvSpPr>
          <p:cNvPr id="35871" name="Line 31"/>
          <p:cNvSpPr>
            <a:spLocks noChangeShapeType="1"/>
          </p:cNvSpPr>
          <p:nvPr/>
        </p:nvSpPr>
        <p:spPr bwMode="auto">
          <a:xfrm>
            <a:off x="5734050" y="3962400"/>
            <a:ext cx="1219200" cy="1752600"/>
          </a:xfrm>
          <a:prstGeom prst="line">
            <a:avLst/>
          </a:prstGeom>
          <a:noFill/>
          <a:ln w="9525">
            <a:solidFill>
              <a:schemeClr val="tx1"/>
            </a:solidFill>
            <a:round/>
            <a:headEnd type="triangle" w="med" len="med"/>
            <a:tailEnd type="triangle" w="med" len="med"/>
          </a:ln>
        </p:spPr>
        <p:txBody>
          <a:bodyPr wrap="none" anchor="ctr">
            <a:prstTxWarp prst="textNoShape">
              <a:avLst/>
            </a:prstTxWarp>
          </a:bodyPr>
          <a:lstStyle/>
          <a:p>
            <a:endParaRPr lang="en-US"/>
          </a:p>
        </p:txBody>
      </p:sp>
      <p:sp>
        <p:nvSpPr>
          <p:cNvPr id="35872" name="Text Box 32"/>
          <p:cNvSpPr txBox="1">
            <a:spLocks noChangeArrowheads="1"/>
          </p:cNvSpPr>
          <p:nvPr/>
        </p:nvSpPr>
        <p:spPr bwMode="auto">
          <a:xfrm rot="900000">
            <a:off x="2376488" y="2362200"/>
            <a:ext cx="1143000" cy="336550"/>
          </a:xfrm>
          <a:prstGeom prst="rect">
            <a:avLst/>
          </a:prstGeom>
          <a:noFill/>
          <a:ln w="9525">
            <a:noFill/>
            <a:miter lim="800000"/>
            <a:headEnd/>
            <a:tailEnd/>
          </a:ln>
        </p:spPr>
        <p:txBody>
          <a:bodyPr>
            <a:prstTxWarp prst="textNoShape">
              <a:avLst/>
            </a:prstTxWarp>
            <a:spAutoFit/>
          </a:bodyPr>
          <a:lstStyle/>
          <a:p>
            <a:pPr eaLnBrk="0" hangingPunct="0">
              <a:lnSpc>
                <a:spcPct val="100000"/>
              </a:lnSpc>
              <a:spcBef>
                <a:spcPct val="50000"/>
              </a:spcBef>
              <a:buClrTx/>
              <a:buSzTx/>
              <a:buFontTx/>
              <a:buNone/>
            </a:pPr>
            <a:r>
              <a:rPr lang="en-US" sz="1600" b="1">
                <a:solidFill>
                  <a:schemeClr val="tx1"/>
                </a:solidFill>
                <a:latin typeface="Arial" pitchFamily="-108" charset="0"/>
                <a:ea typeface="ＭＳ Ｐゴシック" pitchFamily="-108" charset="-128"/>
                <a:cs typeface="ＭＳ Ｐゴシック" pitchFamily="-108" charset="-128"/>
              </a:rPr>
              <a:t>1 Gbit/s</a:t>
            </a:r>
          </a:p>
        </p:txBody>
      </p:sp>
      <p:sp>
        <p:nvSpPr>
          <p:cNvPr id="35873" name="Text Box 33"/>
          <p:cNvSpPr txBox="1">
            <a:spLocks noChangeArrowheads="1"/>
          </p:cNvSpPr>
          <p:nvPr/>
        </p:nvSpPr>
        <p:spPr bwMode="auto">
          <a:xfrm rot="-1020000">
            <a:off x="2381250" y="3048000"/>
            <a:ext cx="1143000" cy="336550"/>
          </a:xfrm>
          <a:prstGeom prst="rect">
            <a:avLst/>
          </a:prstGeom>
          <a:noFill/>
          <a:ln w="9525">
            <a:noFill/>
            <a:miter lim="800000"/>
            <a:headEnd/>
            <a:tailEnd/>
          </a:ln>
        </p:spPr>
        <p:txBody>
          <a:bodyPr>
            <a:prstTxWarp prst="textNoShape">
              <a:avLst/>
            </a:prstTxWarp>
            <a:spAutoFit/>
          </a:bodyPr>
          <a:lstStyle/>
          <a:p>
            <a:pPr eaLnBrk="0" hangingPunct="0">
              <a:lnSpc>
                <a:spcPct val="100000"/>
              </a:lnSpc>
              <a:spcBef>
                <a:spcPct val="50000"/>
              </a:spcBef>
              <a:buClrTx/>
              <a:buSzTx/>
              <a:buFontTx/>
              <a:buNone/>
            </a:pPr>
            <a:r>
              <a:rPr lang="en-US" sz="1600" b="1">
                <a:solidFill>
                  <a:schemeClr val="tx1"/>
                </a:solidFill>
                <a:latin typeface="Arial" pitchFamily="-108" charset="0"/>
                <a:ea typeface="ＭＳ Ｐゴシック" pitchFamily="-108" charset="-128"/>
                <a:cs typeface="ＭＳ Ｐゴシック" pitchFamily="-108" charset="-128"/>
              </a:rPr>
              <a:t>1 Gbit/s</a:t>
            </a:r>
          </a:p>
        </p:txBody>
      </p:sp>
      <p:sp>
        <p:nvSpPr>
          <p:cNvPr id="35874" name="Text Box 34"/>
          <p:cNvSpPr txBox="1">
            <a:spLocks noChangeArrowheads="1"/>
          </p:cNvSpPr>
          <p:nvPr/>
        </p:nvSpPr>
        <p:spPr bwMode="auto">
          <a:xfrm rot="-1800000">
            <a:off x="2305050" y="3657600"/>
            <a:ext cx="1143000" cy="336550"/>
          </a:xfrm>
          <a:prstGeom prst="rect">
            <a:avLst/>
          </a:prstGeom>
          <a:noFill/>
          <a:ln w="9525">
            <a:noFill/>
            <a:miter lim="800000"/>
            <a:headEnd/>
            <a:tailEnd/>
          </a:ln>
        </p:spPr>
        <p:txBody>
          <a:bodyPr>
            <a:prstTxWarp prst="textNoShape">
              <a:avLst/>
            </a:prstTxWarp>
            <a:spAutoFit/>
          </a:bodyPr>
          <a:lstStyle/>
          <a:p>
            <a:pPr eaLnBrk="0" hangingPunct="0">
              <a:lnSpc>
                <a:spcPct val="100000"/>
              </a:lnSpc>
              <a:spcBef>
                <a:spcPct val="50000"/>
              </a:spcBef>
              <a:buClrTx/>
              <a:buSzTx/>
              <a:buFontTx/>
              <a:buNone/>
            </a:pPr>
            <a:r>
              <a:rPr lang="en-US" sz="1600" b="1">
                <a:solidFill>
                  <a:schemeClr val="tx1"/>
                </a:solidFill>
                <a:latin typeface="Arial" pitchFamily="-108" charset="0"/>
                <a:ea typeface="ＭＳ Ｐゴシック" pitchFamily="-108" charset="-128"/>
                <a:cs typeface="ＭＳ Ｐゴシック" pitchFamily="-108" charset="-128"/>
              </a:rPr>
              <a:t>1 Gbit/s</a:t>
            </a:r>
          </a:p>
        </p:txBody>
      </p:sp>
      <p:sp>
        <p:nvSpPr>
          <p:cNvPr id="35875" name="Text Box 35"/>
          <p:cNvSpPr txBox="1">
            <a:spLocks noChangeArrowheads="1"/>
          </p:cNvSpPr>
          <p:nvPr/>
        </p:nvSpPr>
        <p:spPr bwMode="auto">
          <a:xfrm rot="-2940000">
            <a:off x="2282825" y="4441825"/>
            <a:ext cx="1143000" cy="336550"/>
          </a:xfrm>
          <a:prstGeom prst="rect">
            <a:avLst/>
          </a:prstGeom>
          <a:noFill/>
          <a:ln w="9525">
            <a:noFill/>
            <a:miter lim="800000"/>
            <a:headEnd/>
            <a:tailEnd/>
          </a:ln>
        </p:spPr>
        <p:txBody>
          <a:bodyPr>
            <a:prstTxWarp prst="textNoShape">
              <a:avLst/>
            </a:prstTxWarp>
            <a:spAutoFit/>
          </a:bodyPr>
          <a:lstStyle/>
          <a:p>
            <a:pPr eaLnBrk="0" hangingPunct="0">
              <a:lnSpc>
                <a:spcPct val="100000"/>
              </a:lnSpc>
              <a:spcBef>
                <a:spcPct val="50000"/>
              </a:spcBef>
              <a:buClrTx/>
              <a:buSzTx/>
              <a:buFontTx/>
              <a:buNone/>
            </a:pPr>
            <a:r>
              <a:rPr lang="en-US" sz="1600" b="1">
                <a:solidFill>
                  <a:schemeClr val="tx1"/>
                </a:solidFill>
                <a:latin typeface="Arial" pitchFamily="-108" charset="0"/>
                <a:ea typeface="ＭＳ Ｐゴシック" pitchFamily="-108" charset="-128"/>
                <a:cs typeface="ＭＳ Ｐゴシック" pitchFamily="-108" charset="-128"/>
              </a:rPr>
              <a:t>1 Gbit/s</a:t>
            </a:r>
          </a:p>
        </p:txBody>
      </p:sp>
      <p:sp>
        <p:nvSpPr>
          <p:cNvPr id="35876" name="Text Box 36"/>
          <p:cNvSpPr txBox="1">
            <a:spLocks noChangeArrowheads="1"/>
          </p:cNvSpPr>
          <p:nvPr/>
        </p:nvSpPr>
        <p:spPr bwMode="auto">
          <a:xfrm rot="-1440000">
            <a:off x="5734050" y="2438400"/>
            <a:ext cx="1143000" cy="336550"/>
          </a:xfrm>
          <a:prstGeom prst="rect">
            <a:avLst/>
          </a:prstGeom>
          <a:noFill/>
          <a:ln w="9525">
            <a:noFill/>
            <a:miter lim="800000"/>
            <a:headEnd/>
            <a:tailEnd/>
          </a:ln>
        </p:spPr>
        <p:txBody>
          <a:bodyPr>
            <a:prstTxWarp prst="textNoShape">
              <a:avLst/>
            </a:prstTxWarp>
            <a:spAutoFit/>
          </a:bodyPr>
          <a:lstStyle/>
          <a:p>
            <a:pPr eaLnBrk="0" hangingPunct="0">
              <a:lnSpc>
                <a:spcPct val="100000"/>
              </a:lnSpc>
              <a:spcBef>
                <a:spcPct val="50000"/>
              </a:spcBef>
              <a:buClrTx/>
              <a:buSzTx/>
              <a:buFontTx/>
              <a:buNone/>
            </a:pPr>
            <a:r>
              <a:rPr lang="en-US" sz="1600" b="1">
                <a:solidFill>
                  <a:schemeClr val="tx1"/>
                </a:solidFill>
                <a:latin typeface="Arial" pitchFamily="-108" charset="0"/>
                <a:ea typeface="ＭＳ Ｐゴシック" pitchFamily="-108" charset="-128"/>
                <a:cs typeface="ＭＳ Ｐゴシック" pitchFamily="-108" charset="-128"/>
              </a:rPr>
              <a:t>1 Gbit/s</a:t>
            </a:r>
          </a:p>
        </p:txBody>
      </p:sp>
      <p:sp>
        <p:nvSpPr>
          <p:cNvPr id="35877" name="Text Box 37"/>
          <p:cNvSpPr txBox="1">
            <a:spLocks noChangeArrowheads="1"/>
          </p:cNvSpPr>
          <p:nvPr/>
        </p:nvSpPr>
        <p:spPr bwMode="auto">
          <a:xfrm rot="900000">
            <a:off x="5886450" y="3168650"/>
            <a:ext cx="1143000" cy="336550"/>
          </a:xfrm>
          <a:prstGeom prst="rect">
            <a:avLst/>
          </a:prstGeom>
          <a:noFill/>
          <a:ln w="9525">
            <a:noFill/>
            <a:miter lim="800000"/>
            <a:headEnd/>
            <a:tailEnd/>
          </a:ln>
        </p:spPr>
        <p:txBody>
          <a:bodyPr>
            <a:prstTxWarp prst="textNoShape">
              <a:avLst/>
            </a:prstTxWarp>
            <a:spAutoFit/>
          </a:bodyPr>
          <a:lstStyle/>
          <a:p>
            <a:pPr eaLnBrk="0" hangingPunct="0">
              <a:lnSpc>
                <a:spcPct val="100000"/>
              </a:lnSpc>
              <a:spcBef>
                <a:spcPct val="50000"/>
              </a:spcBef>
              <a:buClrTx/>
              <a:buSzTx/>
              <a:buFontTx/>
              <a:buNone/>
            </a:pPr>
            <a:r>
              <a:rPr lang="en-US" sz="1600" b="1">
                <a:solidFill>
                  <a:schemeClr val="tx1"/>
                </a:solidFill>
                <a:latin typeface="Arial" pitchFamily="-108" charset="0"/>
                <a:ea typeface="ＭＳ Ｐゴシック" pitchFamily="-108" charset="-128"/>
                <a:cs typeface="ＭＳ Ｐゴシック" pitchFamily="-108" charset="-128"/>
              </a:rPr>
              <a:t>1 Gbit/s</a:t>
            </a:r>
          </a:p>
        </p:txBody>
      </p:sp>
      <p:sp>
        <p:nvSpPr>
          <p:cNvPr id="35878" name="Text Box 38"/>
          <p:cNvSpPr txBox="1">
            <a:spLocks noChangeArrowheads="1"/>
          </p:cNvSpPr>
          <p:nvPr/>
        </p:nvSpPr>
        <p:spPr bwMode="auto">
          <a:xfrm rot="2280000">
            <a:off x="5962650" y="3810000"/>
            <a:ext cx="1143000" cy="336550"/>
          </a:xfrm>
          <a:prstGeom prst="rect">
            <a:avLst/>
          </a:prstGeom>
          <a:noFill/>
          <a:ln w="9525">
            <a:noFill/>
            <a:miter lim="800000"/>
            <a:headEnd/>
            <a:tailEnd/>
          </a:ln>
        </p:spPr>
        <p:txBody>
          <a:bodyPr>
            <a:prstTxWarp prst="textNoShape">
              <a:avLst/>
            </a:prstTxWarp>
            <a:spAutoFit/>
          </a:bodyPr>
          <a:lstStyle/>
          <a:p>
            <a:pPr eaLnBrk="0" hangingPunct="0">
              <a:lnSpc>
                <a:spcPct val="100000"/>
              </a:lnSpc>
              <a:spcBef>
                <a:spcPct val="50000"/>
              </a:spcBef>
              <a:buClrTx/>
              <a:buSzTx/>
              <a:buFontTx/>
              <a:buNone/>
            </a:pPr>
            <a:r>
              <a:rPr lang="en-US" sz="1600" b="1">
                <a:solidFill>
                  <a:schemeClr val="tx1"/>
                </a:solidFill>
                <a:latin typeface="Arial" pitchFamily="-108" charset="0"/>
                <a:ea typeface="ＭＳ Ｐゴシック" pitchFamily="-108" charset="-128"/>
                <a:cs typeface="ＭＳ Ｐゴシック" pitchFamily="-108" charset="-128"/>
              </a:rPr>
              <a:t>1 Gbit/s</a:t>
            </a:r>
          </a:p>
        </p:txBody>
      </p:sp>
      <p:sp>
        <p:nvSpPr>
          <p:cNvPr id="35879" name="Text Box 39"/>
          <p:cNvSpPr txBox="1">
            <a:spLocks noChangeArrowheads="1"/>
          </p:cNvSpPr>
          <p:nvPr/>
        </p:nvSpPr>
        <p:spPr bwMode="auto">
          <a:xfrm rot="3300000">
            <a:off x="5832475" y="4518025"/>
            <a:ext cx="1143000" cy="336550"/>
          </a:xfrm>
          <a:prstGeom prst="rect">
            <a:avLst/>
          </a:prstGeom>
          <a:noFill/>
          <a:ln w="9525">
            <a:noFill/>
            <a:miter lim="800000"/>
            <a:headEnd/>
            <a:tailEnd/>
          </a:ln>
        </p:spPr>
        <p:txBody>
          <a:bodyPr>
            <a:prstTxWarp prst="textNoShape">
              <a:avLst/>
            </a:prstTxWarp>
            <a:spAutoFit/>
          </a:bodyPr>
          <a:lstStyle/>
          <a:p>
            <a:pPr eaLnBrk="0" hangingPunct="0">
              <a:lnSpc>
                <a:spcPct val="100000"/>
              </a:lnSpc>
              <a:spcBef>
                <a:spcPct val="50000"/>
              </a:spcBef>
              <a:buClrTx/>
              <a:buSzTx/>
              <a:buFontTx/>
              <a:buNone/>
            </a:pPr>
            <a:r>
              <a:rPr lang="en-US" sz="1600" b="1">
                <a:solidFill>
                  <a:schemeClr val="tx1"/>
                </a:solidFill>
                <a:latin typeface="Arial" pitchFamily="-108" charset="0"/>
                <a:ea typeface="ＭＳ Ｐゴシック" pitchFamily="-108" charset="-128"/>
                <a:cs typeface="ＭＳ Ｐゴシック" pitchFamily="-108" charset="-128"/>
              </a:rPr>
              <a:t>1 Gbit/s</a:t>
            </a:r>
          </a:p>
        </p:txBody>
      </p:sp>
      <p:sp>
        <p:nvSpPr>
          <p:cNvPr id="35880" name="Rectangle 40"/>
          <p:cNvSpPr>
            <a:spLocks noChangeArrowheads="1"/>
          </p:cNvSpPr>
          <p:nvPr/>
        </p:nvSpPr>
        <p:spPr bwMode="auto">
          <a:xfrm>
            <a:off x="904875" y="5927725"/>
            <a:ext cx="1228725" cy="396875"/>
          </a:xfrm>
          <a:prstGeom prst="rect">
            <a:avLst/>
          </a:prstGeom>
          <a:noFill/>
          <a:ln w="9525">
            <a:noFill/>
            <a:miter lim="800000"/>
            <a:headEnd/>
            <a:tailEnd/>
          </a:ln>
        </p:spPr>
        <p:txBody>
          <a:bodyPr wrap="none">
            <a:prstTxWarp prst="textNoShape">
              <a:avLst/>
            </a:prstTxWarp>
            <a:spAutoFit/>
          </a:bodyPr>
          <a:lstStyle/>
          <a:p>
            <a:pPr eaLnBrk="0" hangingPunct="0">
              <a:lnSpc>
                <a:spcPct val="100000"/>
              </a:lnSpc>
              <a:spcBef>
                <a:spcPct val="50000"/>
              </a:spcBef>
              <a:buClrTx/>
              <a:buSzTx/>
              <a:buFontTx/>
              <a:buNone/>
            </a:pPr>
            <a:r>
              <a:rPr lang="en-US" sz="2000">
                <a:solidFill>
                  <a:schemeClr val="tx2"/>
                </a:solidFill>
                <a:latin typeface="Arial" pitchFamily="-108" charset="0"/>
                <a:ea typeface="ＭＳ Ｐゴシック" pitchFamily="-108" charset="-128"/>
                <a:cs typeface="ＭＳ Ｐゴシック" pitchFamily="-108" charset="-128"/>
              </a:rPr>
              <a:t>Cluster A</a:t>
            </a:r>
          </a:p>
        </p:txBody>
      </p:sp>
      <p:sp>
        <p:nvSpPr>
          <p:cNvPr id="35881" name="Rectangle 41"/>
          <p:cNvSpPr>
            <a:spLocks noChangeArrowheads="1"/>
          </p:cNvSpPr>
          <p:nvPr/>
        </p:nvSpPr>
        <p:spPr bwMode="auto">
          <a:xfrm>
            <a:off x="6629400" y="5927725"/>
            <a:ext cx="1228725" cy="396875"/>
          </a:xfrm>
          <a:prstGeom prst="rect">
            <a:avLst/>
          </a:prstGeom>
          <a:noFill/>
          <a:ln w="9525">
            <a:noFill/>
            <a:miter lim="800000"/>
            <a:headEnd/>
            <a:tailEnd/>
          </a:ln>
        </p:spPr>
        <p:txBody>
          <a:bodyPr wrap="none">
            <a:prstTxWarp prst="textNoShape">
              <a:avLst/>
            </a:prstTxWarp>
            <a:spAutoFit/>
          </a:bodyPr>
          <a:lstStyle/>
          <a:p>
            <a:pPr eaLnBrk="0" hangingPunct="0">
              <a:lnSpc>
                <a:spcPct val="100000"/>
              </a:lnSpc>
              <a:spcBef>
                <a:spcPct val="50000"/>
              </a:spcBef>
              <a:buClrTx/>
              <a:buSzTx/>
              <a:buFontTx/>
              <a:buNone/>
            </a:pPr>
            <a:r>
              <a:rPr lang="en-US" sz="2000">
                <a:solidFill>
                  <a:schemeClr val="tx2"/>
                </a:solidFill>
                <a:latin typeface="Arial" pitchFamily="-108" charset="0"/>
                <a:ea typeface="ＭＳ Ｐゴシック" pitchFamily="-108" charset="-128"/>
                <a:cs typeface="ＭＳ Ｐゴシック" pitchFamily="-108" charset="-128"/>
              </a:rPr>
              <a:t>Cluster B</a:t>
            </a:r>
          </a:p>
        </p:txBody>
      </p:sp>
      <p:sp>
        <p:nvSpPr>
          <p:cNvPr id="35882" name="Rectangle 42"/>
          <p:cNvSpPr>
            <a:spLocks noChangeArrowheads="1"/>
          </p:cNvSpPr>
          <p:nvPr/>
        </p:nvSpPr>
        <p:spPr bwMode="auto">
          <a:xfrm>
            <a:off x="2286000" y="1295400"/>
            <a:ext cx="4495800" cy="1178340"/>
          </a:xfrm>
          <a:prstGeom prst="rect">
            <a:avLst/>
          </a:prstGeom>
          <a:noFill/>
          <a:ln w="9525">
            <a:noFill/>
            <a:miter lim="800000"/>
            <a:headEnd/>
            <a:tailEnd/>
          </a:ln>
        </p:spPr>
        <p:txBody>
          <a:bodyPr wrap="square" lIns="81639" tIns="42452" rIns="81639" bIns="42452">
            <a:prstTxWarp prst="textNoShape">
              <a:avLst/>
            </a:prstTxWarp>
            <a:spAutoFit/>
          </a:bodyPr>
          <a:lstStyle/>
          <a:p>
            <a:endParaRPr lang="en-US" sz="2000" dirty="0">
              <a:latin typeface="Arial" pitchFamily="-108" charset="0"/>
            </a:endParaRPr>
          </a:p>
          <a:p>
            <a:r>
              <a:rPr lang="en-US" sz="2000" dirty="0" err="1">
                <a:latin typeface="Arial" pitchFamily="-108" charset="0"/>
              </a:rPr>
              <a:t>GridFTP</a:t>
            </a:r>
            <a:r>
              <a:rPr lang="en-US" sz="2000" dirty="0">
                <a:latin typeface="Arial" pitchFamily="-108" charset="0"/>
              </a:rPr>
              <a:t> can do coordinated data transfer utilizing multiple computer nodes at source and destination</a:t>
            </a:r>
          </a:p>
          <a:p>
            <a:endParaRPr lang="en-US" sz="2000" dirty="0">
              <a:latin typeface="Arial" pitchFamily="-108" charset="0"/>
            </a:endParaRPr>
          </a:p>
        </p:txBody>
      </p:sp>
      <p:sp>
        <p:nvSpPr>
          <p:cNvPr id="35883" name="Rectangle 43"/>
          <p:cNvSpPr>
            <a:spLocks noChangeArrowheads="1"/>
          </p:cNvSpPr>
          <p:nvPr/>
        </p:nvSpPr>
        <p:spPr bwMode="auto">
          <a:xfrm>
            <a:off x="0" y="2133600"/>
            <a:ext cx="1036638" cy="661988"/>
          </a:xfrm>
          <a:prstGeom prst="rect">
            <a:avLst/>
          </a:prstGeom>
          <a:noFill/>
          <a:ln w="9525">
            <a:noFill/>
            <a:miter lim="800000"/>
            <a:headEnd/>
            <a:tailEnd/>
          </a:ln>
        </p:spPr>
        <p:txBody>
          <a:bodyPr wrap="none" lIns="81639" tIns="42452" rIns="81639" bIns="42452">
            <a:prstTxWarp prst="textNoShape">
              <a:avLst/>
            </a:prstTxWarp>
            <a:spAutoFit/>
          </a:bodyPr>
          <a:lstStyle/>
          <a:p>
            <a:r>
              <a:rPr lang="en-US">
                <a:solidFill>
                  <a:schemeClr val="accent1"/>
                </a:solidFill>
              </a:rPr>
              <a:t>GridFTP </a:t>
            </a:r>
          </a:p>
          <a:p>
            <a:r>
              <a:rPr lang="en-US">
                <a:solidFill>
                  <a:schemeClr val="accent1"/>
                </a:solidFill>
              </a:rPr>
              <a:t>Control</a:t>
            </a:r>
          </a:p>
          <a:p>
            <a:r>
              <a:rPr lang="en-US">
                <a:solidFill>
                  <a:schemeClr val="accent1"/>
                </a:solidFill>
              </a:rPr>
              <a:t>node</a:t>
            </a:r>
          </a:p>
        </p:txBody>
      </p:sp>
      <p:sp>
        <p:nvSpPr>
          <p:cNvPr id="35884" name="Rectangle 44"/>
          <p:cNvSpPr>
            <a:spLocks noChangeArrowheads="1"/>
          </p:cNvSpPr>
          <p:nvPr/>
        </p:nvSpPr>
        <p:spPr bwMode="auto">
          <a:xfrm>
            <a:off x="0" y="3416300"/>
            <a:ext cx="1090613" cy="469900"/>
          </a:xfrm>
          <a:prstGeom prst="rect">
            <a:avLst/>
          </a:prstGeom>
          <a:noFill/>
          <a:ln w="9525">
            <a:noFill/>
            <a:miter lim="800000"/>
            <a:headEnd/>
            <a:tailEnd/>
          </a:ln>
        </p:spPr>
        <p:txBody>
          <a:bodyPr wrap="none" lIns="81639" tIns="42452" rIns="81639" bIns="42452">
            <a:prstTxWarp prst="textNoShape">
              <a:avLst/>
            </a:prstTxWarp>
            <a:spAutoFit/>
          </a:bodyPr>
          <a:lstStyle/>
          <a:p>
            <a:r>
              <a:rPr lang="en-US">
                <a:solidFill>
                  <a:srgbClr val="FF6600"/>
                </a:solidFill>
              </a:rPr>
              <a:t>GridFTP </a:t>
            </a:r>
          </a:p>
          <a:p>
            <a:r>
              <a:rPr lang="en-US">
                <a:solidFill>
                  <a:srgbClr val="FF6600"/>
                </a:solidFill>
              </a:rPr>
              <a:t>Data node</a:t>
            </a:r>
          </a:p>
        </p:txBody>
      </p:sp>
      <p:sp>
        <p:nvSpPr>
          <p:cNvPr id="35885" name="Rectangle 45"/>
          <p:cNvSpPr>
            <a:spLocks noChangeArrowheads="1"/>
          </p:cNvSpPr>
          <p:nvPr/>
        </p:nvSpPr>
        <p:spPr bwMode="auto">
          <a:xfrm>
            <a:off x="0" y="5473700"/>
            <a:ext cx="1090613" cy="469900"/>
          </a:xfrm>
          <a:prstGeom prst="rect">
            <a:avLst/>
          </a:prstGeom>
          <a:noFill/>
          <a:ln w="9525">
            <a:noFill/>
            <a:miter lim="800000"/>
            <a:headEnd/>
            <a:tailEnd/>
          </a:ln>
        </p:spPr>
        <p:txBody>
          <a:bodyPr wrap="none" lIns="81639" tIns="42452" rIns="81639" bIns="42452">
            <a:prstTxWarp prst="textNoShape">
              <a:avLst/>
            </a:prstTxWarp>
            <a:spAutoFit/>
          </a:bodyPr>
          <a:lstStyle/>
          <a:p>
            <a:r>
              <a:rPr lang="en-US">
                <a:solidFill>
                  <a:srgbClr val="FF6600"/>
                </a:solidFill>
              </a:rPr>
              <a:t>GridFTP </a:t>
            </a:r>
          </a:p>
          <a:p>
            <a:r>
              <a:rPr lang="en-US">
                <a:solidFill>
                  <a:srgbClr val="FF6600"/>
                </a:solidFill>
              </a:rPr>
              <a:t>Data node</a:t>
            </a:r>
          </a:p>
        </p:txBody>
      </p:sp>
      <p:sp>
        <p:nvSpPr>
          <p:cNvPr id="35886" name="Rectangle 46"/>
          <p:cNvSpPr>
            <a:spLocks noChangeArrowheads="1"/>
          </p:cNvSpPr>
          <p:nvPr/>
        </p:nvSpPr>
        <p:spPr bwMode="auto">
          <a:xfrm>
            <a:off x="8183563" y="2019300"/>
            <a:ext cx="1036637" cy="661988"/>
          </a:xfrm>
          <a:prstGeom prst="rect">
            <a:avLst/>
          </a:prstGeom>
          <a:noFill/>
          <a:ln w="9525">
            <a:noFill/>
            <a:miter lim="800000"/>
            <a:headEnd/>
            <a:tailEnd/>
          </a:ln>
        </p:spPr>
        <p:txBody>
          <a:bodyPr wrap="none" lIns="81639" tIns="42452" rIns="81639" bIns="42452">
            <a:prstTxWarp prst="textNoShape">
              <a:avLst/>
            </a:prstTxWarp>
            <a:spAutoFit/>
          </a:bodyPr>
          <a:lstStyle/>
          <a:p>
            <a:r>
              <a:rPr lang="en-US">
                <a:solidFill>
                  <a:schemeClr val="accent1"/>
                </a:solidFill>
              </a:rPr>
              <a:t>GridFTP </a:t>
            </a:r>
          </a:p>
          <a:p>
            <a:r>
              <a:rPr lang="en-US">
                <a:solidFill>
                  <a:schemeClr val="accent1"/>
                </a:solidFill>
              </a:rPr>
              <a:t>Control </a:t>
            </a:r>
          </a:p>
          <a:p>
            <a:r>
              <a:rPr lang="en-US">
                <a:solidFill>
                  <a:schemeClr val="accent1"/>
                </a:solidFill>
              </a:rPr>
              <a:t>node</a:t>
            </a:r>
          </a:p>
        </p:txBody>
      </p:sp>
      <p:sp>
        <p:nvSpPr>
          <p:cNvPr id="35887" name="Rectangle 47"/>
          <p:cNvSpPr>
            <a:spLocks noChangeArrowheads="1"/>
          </p:cNvSpPr>
          <p:nvPr/>
        </p:nvSpPr>
        <p:spPr bwMode="auto">
          <a:xfrm>
            <a:off x="8053388" y="3276600"/>
            <a:ext cx="1090612" cy="469900"/>
          </a:xfrm>
          <a:prstGeom prst="rect">
            <a:avLst/>
          </a:prstGeom>
          <a:noFill/>
          <a:ln w="9525">
            <a:noFill/>
            <a:miter lim="800000"/>
            <a:headEnd/>
            <a:tailEnd/>
          </a:ln>
        </p:spPr>
        <p:txBody>
          <a:bodyPr wrap="none" lIns="81639" tIns="42452" rIns="81639" bIns="42452">
            <a:prstTxWarp prst="textNoShape">
              <a:avLst/>
            </a:prstTxWarp>
            <a:spAutoFit/>
          </a:bodyPr>
          <a:lstStyle/>
          <a:p>
            <a:r>
              <a:rPr lang="en-US">
                <a:solidFill>
                  <a:srgbClr val="FF6600"/>
                </a:solidFill>
              </a:rPr>
              <a:t>GridFTP </a:t>
            </a:r>
          </a:p>
          <a:p>
            <a:r>
              <a:rPr lang="en-US">
                <a:solidFill>
                  <a:srgbClr val="FF6600"/>
                </a:solidFill>
              </a:rPr>
              <a:t>Data node</a:t>
            </a:r>
          </a:p>
        </p:txBody>
      </p:sp>
      <p:sp>
        <p:nvSpPr>
          <p:cNvPr id="35888" name="Rectangle 48"/>
          <p:cNvSpPr>
            <a:spLocks noChangeArrowheads="1"/>
          </p:cNvSpPr>
          <p:nvPr/>
        </p:nvSpPr>
        <p:spPr bwMode="auto">
          <a:xfrm>
            <a:off x="8053388" y="5334000"/>
            <a:ext cx="1090612" cy="469900"/>
          </a:xfrm>
          <a:prstGeom prst="rect">
            <a:avLst/>
          </a:prstGeom>
          <a:noFill/>
          <a:ln w="9525">
            <a:noFill/>
            <a:miter lim="800000"/>
            <a:headEnd/>
            <a:tailEnd/>
          </a:ln>
        </p:spPr>
        <p:txBody>
          <a:bodyPr wrap="none" lIns="81639" tIns="42452" rIns="81639" bIns="42452">
            <a:prstTxWarp prst="textNoShape">
              <a:avLst/>
            </a:prstTxWarp>
            <a:spAutoFit/>
          </a:bodyPr>
          <a:lstStyle/>
          <a:p>
            <a:r>
              <a:rPr lang="en-US">
                <a:solidFill>
                  <a:srgbClr val="FF6600"/>
                </a:solidFill>
              </a:rPr>
              <a:t>GridFTP </a:t>
            </a:r>
          </a:p>
          <a:p>
            <a:r>
              <a:rPr lang="en-US">
                <a:solidFill>
                  <a:srgbClr val="FF6600"/>
                </a:solidFill>
              </a:rPr>
              <a:t>Data node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en-US" dirty="0" err="1" smtClean="0"/>
              <a:t>GridFTP</a:t>
            </a:r>
            <a:r>
              <a:rPr lang="en-US" dirty="0" smtClean="0"/>
              <a:t> usage</a:t>
            </a:r>
            <a:endParaRPr lang="en-US" dirty="0"/>
          </a:p>
        </p:txBody>
      </p:sp>
      <p:sp>
        <p:nvSpPr>
          <p:cNvPr id="17" name="Content Placeholder 16"/>
          <p:cNvSpPr>
            <a:spLocks noGrp="1"/>
          </p:cNvSpPr>
          <p:nvPr>
            <p:ph sz="quarter" idx="1"/>
          </p:nvPr>
        </p:nvSpPr>
        <p:spPr/>
        <p:txBody>
          <a:bodyPr/>
          <a:lstStyle/>
          <a:p>
            <a:r>
              <a:rPr lang="en-US" b="1" dirty="0" err="1" smtClean="0">
                <a:solidFill>
                  <a:srgbClr val="7F190B"/>
                </a:solidFill>
                <a:latin typeface="Arial" pitchFamily="-108" charset="0"/>
              </a:rPr>
              <a:t>globus-url-copy</a:t>
            </a:r>
            <a:r>
              <a:rPr lang="en-US" b="1" dirty="0" smtClean="0">
                <a:solidFill>
                  <a:srgbClr val="7F190B"/>
                </a:solidFill>
                <a:latin typeface="Arial" pitchFamily="-108" charset="0"/>
              </a:rPr>
              <a:t> - commonly used </a:t>
            </a:r>
            <a:r>
              <a:rPr lang="en-US" b="1" dirty="0" err="1" smtClean="0">
                <a:solidFill>
                  <a:srgbClr val="7F190B"/>
                </a:solidFill>
                <a:latin typeface="Arial" pitchFamily="-108" charset="0"/>
              </a:rPr>
              <a:t>GridFTP</a:t>
            </a:r>
            <a:r>
              <a:rPr lang="en-US" b="1" dirty="0" smtClean="0">
                <a:solidFill>
                  <a:srgbClr val="7F190B"/>
                </a:solidFill>
                <a:latin typeface="Arial" pitchFamily="-108" charset="0"/>
              </a:rPr>
              <a:t> client</a:t>
            </a:r>
          </a:p>
          <a:p>
            <a:pPr lvl="1"/>
            <a:r>
              <a:rPr lang="en-US" b="1" dirty="0" smtClean="0">
                <a:solidFill>
                  <a:srgbClr val="7F190B"/>
                </a:solidFill>
                <a:latin typeface="Arial" pitchFamily="-108" charset="0"/>
              </a:rPr>
              <a:t>Usage: </a:t>
            </a:r>
            <a:r>
              <a:rPr lang="en-US" b="1" dirty="0" err="1" smtClean="0">
                <a:solidFill>
                  <a:srgbClr val="7F190B"/>
                </a:solidFill>
                <a:latin typeface="Arial" pitchFamily="-108" charset="0"/>
              </a:rPr>
              <a:t>globus-url-copy</a:t>
            </a:r>
            <a:r>
              <a:rPr lang="en-US" b="1" dirty="0" smtClean="0">
                <a:solidFill>
                  <a:srgbClr val="7F190B"/>
                </a:solidFill>
                <a:latin typeface="Arial" pitchFamily="-108" charset="0"/>
              </a:rPr>
              <a:t> [options] </a:t>
            </a:r>
            <a:r>
              <a:rPr lang="en-US" b="1" dirty="0" err="1" smtClean="0">
                <a:solidFill>
                  <a:srgbClr val="7F190B"/>
                </a:solidFill>
                <a:latin typeface="Arial" pitchFamily="-108" charset="0"/>
              </a:rPr>
              <a:t>srcurl</a:t>
            </a:r>
            <a:r>
              <a:rPr lang="en-US" b="1" dirty="0" smtClean="0">
                <a:solidFill>
                  <a:srgbClr val="7F190B"/>
                </a:solidFill>
                <a:latin typeface="Arial" pitchFamily="-108" charset="0"/>
              </a:rPr>
              <a:t> </a:t>
            </a:r>
            <a:r>
              <a:rPr lang="en-US" b="1" dirty="0" err="1" smtClean="0">
                <a:solidFill>
                  <a:srgbClr val="7F190B"/>
                </a:solidFill>
                <a:latin typeface="Arial" pitchFamily="-108" charset="0"/>
              </a:rPr>
              <a:t>dsturl</a:t>
            </a:r>
            <a:endParaRPr lang="en-US" b="1" dirty="0" smtClean="0">
              <a:solidFill>
                <a:srgbClr val="7F190B"/>
              </a:solidFill>
              <a:latin typeface="Arial" pitchFamily="-108" charset="0"/>
            </a:endParaRPr>
          </a:p>
          <a:p>
            <a:r>
              <a:rPr lang="en-US" sz="2600" dirty="0" smtClean="0">
                <a:latin typeface="Georgia" pitchFamily="-108" charset="0"/>
              </a:rPr>
              <a:t>Conventions on URL formats:</a:t>
            </a:r>
          </a:p>
          <a:p>
            <a:pPr lvl="1"/>
            <a:r>
              <a:rPr lang="en-US" sz="2200" dirty="0" smtClean="0">
                <a:solidFill>
                  <a:srgbClr val="006600"/>
                </a:solidFill>
                <a:latin typeface="Monaco" pitchFamily="-108" charset="0"/>
              </a:rPr>
              <a:t>file:///</a:t>
            </a:r>
            <a:r>
              <a:rPr lang="en-US" sz="2200" dirty="0" smtClean="0">
                <a:latin typeface="Monaco" pitchFamily="-108" charset="0"/>
              </a:rPr>
              <a:t>home/YOURLOGIN/</a:t>
            </a:r>
            <a:r>
              <a:rPr lang="en-US" sz="2200" dirty="0" err="1" smtClean="0">
                <a:latin typeface="Monaco" pitchFamily="-108" charset="0"/>
              </a:rPr>
              <a:t>dataex/largefile</a:t>
            </a:r>
            <a:r>
              <a:rPr lang="en-US" sz="2200" dirty="0" smtClean="0">
                <a:latin typeface="Georgia" pitchFamily="-108" charset="0"/>
              </a:rPr>
              <a:t> </a:t>
            </a:r>
          </a:p>
          <a:p>
            <a:pPr lvl="2"/>
            <a:r>
              <a:rPr lang="en-US" sz="2000" dirty="0" smtClean="0">
                <a:latin typeface="Georgia" pitchFamily="-108" charset="0"/>
              </a:rPr>
              <a:t> a file called </a:t>
            </a:r>
            <a:r>
              <a:rPr lang="en-US" sz="2000" b="1" dirty="0" err="1" smtClean="0">
                <a:latin typeface="Arial" pitchFamily="-108" charset="0"/>
              </a:rPr>
              <a:t>largefile</a:t>
            </a:r>
            <a:r>
              <a:rPr lang="en-US" sz="2000" dirty="0" smtClean="0">
                <a:latin typeface="Georgia" pitchFamily="-108" charset="0"/>
              </a:rPr>
              <a:t> on the local file system, in directory </a:t>
            </a:r>
            <a:r>
              <a:rPr lang="en-US" sz="2000" b="1" dirty="0" smtClean="0">
                <a:latin typeface="Arial" pitchFamily="-108" charset="0"/>
              </a:rPr>
              <a:t>/home/YOURLOGIN/</a:t>
            </a:r>
            <a:r>
              <a:rPr lang="en-US" sz="2000" b="1" dirty="0" err="1" smtClean="0">
                <a:latin typeface="Arial" pitchFamily="-108" charset="0"/>
              </a:rPr>
              <a:t>dataex</a:t>
            </a:r>
            <a:r>
              <a:rPr lang="en-US" sz="2000" b="1" dirty="0" smtClean="0">
                <a:latin typeface="Arial" pitchFamily="-108" charset="0"/>
              </a:rPr>
              <a:t>/</a:t>
            </a:r>
            <a:endParaRPr lang="en-US" sz="2000" dirty="0" smtClean="0">
              <a:latin typeface="Georgia" pitchFamily="-108" charset="0"/>
            </a:endParaRPr>
          </a:p>
          <a:p>
            <a:pPr lvl="2"/>
            <a:endParaRPr lang="en-US" sz="2000" dirty="0" smtClean="0">
              <a:latin typeface="Monaco" pitchFamily="-108" charset="0"/>
              <a:ea typeface="ヒラギノ角ゴ Pro W3" pitchFamily="-108" charset="-128"/>
              <a:cs typeface="ヒラギノ角ゴ Pro W3" pitchFamily="-108" charset="-128"/>
            </a:endParaRPr>
          </a:p>
          <a:p>
            <a:pPr lvl="1"/>
            <a:r>
              <a:rPr lang="en-US" sz="2200" b="1" dirty="0" err="1" smtClean="0">
                <a:solidFill>
                  <a:srgbClr val="006600"/>
                </a:solidFill>
                <a:latin typeface="Monaco" pitchFamily="-108" charset="0"/>
              </a:rPr>
              <a:t>gsiftp:</a:t>
            </a:r>
            <a:r>
              <a:rPr lang="en-US" sz="2200" dirty="0" err="1" smtClean="0">
                <a:latin typeface="Monaco" pitchFamily="-108" charset="0"/>
              </a:rPr>
              <a:t>//osg-edu.cs.wisc.edu/scratch/YOURLOGIN</a:t>
            </a:r>
            <a:r>
              <a:rPr lang="en-US" sz="2200" dirty="0" smtClean="0">
                <a:latin typeface="Monaco" pitchFamily="-108" charset="0"/>
              </a:rPr>
              <a:t>/</a:t>
            </a:r>
            <a:r>
              <a:rPr lang="en-US" sz="2200" dirty="0" smtClean="0">
                <a:latin typeface="Georgia" pitchFamily="-108" charset="0"/>
              </a:rPr>
              <a:t> </a:t>
            </a:r>
          </a:p>
          <a:p>
            <a:pPr lvl="2"/>
            <a:r>
              <a:rPr lang="en-US" sz="2000" dirty="0" smtClean="0">
                <a:latin typeface="Georgia" pitchFamily="-108" charset="0"/>
              </a:rPr>
              <a:t>a directory accessible via </a:t>
            </a:r>
            <a:r>
              <a:rPr lang="en-US" sz="2000" dirty="0" err="1" smtClean="0">
                <a:latin typeface="Georgia" pitchFamily="-108" charset="0"/>
              </a:rPr>
              <a:t>gsiftp</a:t>
            </a:r>
            <a:r>
              <a:rPr lang="en-US" sz="2000" dirty="0" smtClean="0">
                <a:latin typeface="Georgia" pitchFamily="-108" charset="0"/>
              </a:rPr>
              <a:t> on the host called </a:t>
            </a:r>
            <a:r>
              <a:rPr lang="en-US" sz="2000" dirty="0" err="1" smtClean="0">
                <a:latin typeface="Monaco" pitchFamily="-108" charset="0"/>
              </a:rPr>
              <a:t>osg-edu.cs.wisc.edu</a:t>
            </a:r>
            <a:r>
              <a:rPr lang="en-US" sz="2000" dirty="0" smtClean="0">
                <a:latin typeface="Georgia" pitchFamily="-108" charset="0"/>
              </a:rPr>
              <a:t> in directory </a:t>
            </a:r>
            <a:r>
              <a:rPr lang="en-US" sz="2000" b="1" dirty="0" smtClean="0">
                <a:latin typeface="Arial" pitchFamily="-108" charset="0"/>
              </a:rPr>
              <a:t>/scratch/YOURLOGIN</a:t>
            </a:r>
            <a:r>
              <a:rPr lang="en-US" sz="2000" dirty="0" smtClean="0">
                <a:latin typeface="Georgia" pitchFamily="-108" charset="0"/>
              </a:rPr>
              <a:t>.</a:t>
            </a:r>
            <a:endParaRPr lang="en-US" dirty="0" smtClean="0">
              <a:latin typeface="Georgia" pitchFamily="-108" charset="0"/>
            </a:endParaRPr>
          </a:p>
          <a:p>
            <a:endParaRPr lang="en-US" dirty="0"/>
          </a:p>
        </p:txBody>
      </p:sp>
      <p:sp>
        <p:nvSpPr>
          <p:cNvPr id="6" name="Date Placeholder 5"/>
          <p:cNvSpPr>
            <a:spLocks noGrp="1"/>
          </p:cNvSpPr>
          <p:nvPr>
            <p:ph type="dt" sz="half" idx="14"/>
          </p:nvPr>
        </p:nvSpPr>
        <p:spPr/>
        <p:txBody>
          <a:bodyPr/>
          <a:lstStyle/>
          <a:p>
            <a:r>
              <a:rPr lang="en-US" smtClean="0"/>
              <a:t>April 8-10, 2009</a:t>
            </a:r>
            <a:endParaRPr lang="en-GB"/>
          </a:p>
        </p:txBody>
      </p:sp>
      <p:sp>
        <p:nvSpPr>
          <p:cNvPr id="5" name="Slide Number Placeholder 5"/>
          <p:cNvSpPr>
            <a:spLocks noGrp="1"/>
          </p:cNvSpPr>
          <p:nvPr>
            <p:ph type="sldNum" sz="quarter" idx="15"/>
          </p:nvPr>
        </p:nvSpPr>
        <p:spPr/>
        <p:txBody>
          <a:bodyPr/>
          <a:lstStyle/>
          <a:p>
            <a:fld id="{6FFB16FA-2A86-354D-854A-A0B6DE5E3EE8}" type="slidenum">
              <a:rPr lang="en-GB" smtClean="0"/>
              <a:pPr/>
              <a:t>12</a:t>
            </a:fld>
            <a:endParaRPr lang="en-GB"/>
          </a:p>
        </p:txBody>
      </p:sp>
      <p:sp>
        <p:nvSpPr>
          <p:cNvPr id="7" name="Footer Placeholder 6"/>
          <p:cNvSpPr>
            <a:spLocks noGrp="1"/>
          </p:cNvSpPr>
          <p:nvPr>
            <p:ph type="ftr" sz="quarter" idx="16"/>
          </p:nvPr>
        </p:nvSpPr>
        <p:spPr/>
        <p:txBody>
          <a:bodyPr/>
          <a:lstStyle/>
          <a:p>
            <a:r>
              <a:rPr lang="en-US" smtClean="0"/>
              <a:t>MEGS 2009 Albuquerque</a:t>
            </a:r>
            <a:endParaRPr lang="en-GB"/>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smtClean="0"/>
              <a:t>GridFTP transfers using globus-url-copy </a:t>
            </a:r>
            <a:endParaRPr lang="en-US"/>
          </a:p>
        </p:txBody>
      </p:sp>
      <p:sp>
        <p:nvSpPr>
          <p:cNvPr id="39940" name="Rectangle 3"/>
          <p:cNvSpPr>
            <a:spLocks noGrp="1" noChangeArrowheads="1"/>
          </p:cNvSpPr>
          <p:nvPr>
            <p:ph sz="quarter" idx="1"/>
          </p:nvPr>
        </p:nvSpPr>
        <p:spPr/>
        <p:txBody>
          <a:bodyPr/>
          <a:lstStyle/>
          <a:p>
            <a:r>
              <a:rPr lang="en-US" b="1" dirty="0" err="1" smtClean="0">
                <a:solidFill>
                  <a:srgbClr val="001AF9"/>
                </a:solidFill>
                <a:latin typeface="Arial" pitchFamily="-108" charset="0"/>
              </a:rPr>
              <a:t>globus-url-copy</a:t>
            </a:r>
            <a:r>
              <a:rPr lang="en-US" sz="2800" b="1" dirty="0" smtClean="0">
                <a:solidFill>
                  <a:srgbClr val="001AF9"/>
                </a:solidFill>
                <a:latin typeface="Arial" pitchFamily="-108" charset="0"/>
              </a:rPr>
              <a:t> </a:t>
            </a:r>
          </a:p>
          <a:p>
            <a:pPr>
              <a:buNone/>
            </a:pPr>
            <a:r>
              <a:rPr lang="en-US" b="1" dirty="0" smtClean="0">
                <a:solidFill>
                  <a:srgbClr val="001AF9"/>
                </a:solidFill>
                <a:latin typeface="Arial" pitchFamily="-108" charset="0"/>
              </a:rPr>
              <a:t>    file:///home/YOURLOGIN/</a:t>
            </a:r>
            <a:r>
              <a:rPr lang="en-US" b="1" dirty="0" err="1" smtClean="0">
                <a:solidFill>
                  <a:srgbClr val="001AF9"/>
                </a:solidFill>
                <a:latin typeface="Arial" pitchFamily="-108" charset="0"/>
              </a:rPr>
              <a:t>dataex/myfile</a:t>
            </a:r>
            <a:r>
              <a:rPr lang="en-US" b="1" dirty="0" smtClean="0">
                <a:solidFill>
                  <a:srgbClr val="001AF9"/>
                </a:solidFill>
                <a:latin typeface="Arial" pitchFamily="-108" charset="0"/>
              </a:rPr>
              <a:t> </a:t>
            </a:r>
          </a:p>
          <a:p>
            <a:pPr>
              <a:buNone/>
            </a:pPr>
            <a:r>
              <a:rPr lang="en-US" b="1" dirty="0" smtClean="0">
                <a:solidFill>
                  <a:srgbClr val="001AF9"/>
                </a:solidFill>
                <a:latin typeface="Arial" pitchFamily="-108" charset="0"/>
              </a:rPr>
              <a:t>    gsiftp://osg-edu.cs.wisc.edu/nfs/osgedu/YOURLOGIN/ex1</a:t>
            </a:r>
          </a:p>
          <a:p>
            <a:pPr>
              <a:buNone/>
            </a:pPr>
            <a:endParaRPr lang="en-US" b="1" dirty="0" smtClean="0">
              <a:solidFill>
                <a:srgbClr val="001AF9"/>
              </a:solidFill>
              <a:latin typeface="Arial" pitchFamily="-108" charset="0"/>
            </a:endParaRPr>
          </a:p>
          <a:p>
            <a:r>
              <a:rPr lang="en-US" b="1" dirty="0" err="1" smtClean="0">
                <a:solidFill>
                  <a:srgbClr val="001AF9"/>
                </a:solidFill>
                <a:latin typeface="Arial" pitchFamily="-108" charset="0"/>
              </a:rPr>
              <a:t>globus-url-copy</a:t>
            </a:r>
            <a:endParaRPr lang="en-US" b="1" dirty="0" smtClean="0">
              <a:solidFill>
                <a:srgbClr val="001AF9"/>
              </a:solidFill>
              <a:latin typeface="Arial" pitchFamily="-108" charset="0"/>
            </a:endParaRPr>
          </a:p>
          <a:p>
            <a:pPr>
              <a:buNone/>
            </a:pPr>
            <a:r>
              <a:rPr lang="en-US" b="1" dirty="0" smtClean="0">
                <a:solidFill>
                  <a:srgbClr val="001AF9"/>
                </a:solidFill>
                <a:latin typeface="Arial" pitchFamily="-108" charset="0"/>
              </a:rPr>
              <a:t>gsiftp://osg-edu.cs.wisc.edu/nfs/osgedu/YOURLOGIN/ex2</a:t>
            </a:r>
          </a:p>
          <a:p>
            <a:pPr>
              <a:buNone/>
            </a:pPr>
            <a:r>
              <a:rPr lang="en-US" b="1" dirty="0" smtClean="0">
                <a:solidFill>
                  <a:srgbClr val="001AF9"/>
                </a:solidFill>
                <a:latin typeface="Arial" pitchFamily="-108" charset="0"/>
              </a:rPr>
              <a:t>gsiftp://tp-osg.ci.uchicago.edu/YOURLOGIN/ex3</a:t>
            </a:r>
            <a:endParaRPr lang="en-US" b="1" dirty="0">
              <a:solidFill>
                <a:srgbClr val="001AF9"/>
              </a:solidFill>
              <a:latin typeface="Arial" pitchFamily="-108" charset="0"/>
            </a:endParaRPr>
          </a:p>
        </p:txBody>
      </p:sp>
      <p:sp>
        <p:nvSpPr>
          <p:cNvPr id="6" name="Date Placeholder 5"/>
          <p:cNvSpPr>
            <a:spLocks noGrp="1"/>
          </p:cNvSpPr>
          <p:nvPr>
            <p:ph type="dt" sz="half" idx="14"/>
          </p:nvPr>
        </p:nvSpPr>
        <p:spPr/>
        <p:txBody>
          <a:bodyPr/>
          <a:lstStyle/>
          <a:p>
            <a:r>
              <a:rPr lang="en-US" smtClean="0"/>
              <a:t>April 8-10, 2009</a:t>
            </a:r>
            <a:endParaRPr lang="en-GB"/>
          </a:p>
        </p:txBody>
      </p:sp>
      <p:sp>
        <p:nvSpPr>
          <p:cNvPr id="5" name="Slide Number Placeholder 5"/>
          <p:cNvSpPr>
            <a:spLocks noGrp="1"/>
          </p:cNvSpPr>
          <p:nvPr>
            <p:ph type="sldNum" sz="quarter" idx="15"/>
          </p:nvPr>
        </p:nvSpPr>
        <p:spPr/>
        <p:txBody>
          <a:bodyPr/>
          <a:lstStyle/>
          <a:p>
            <a:fld id="{0B398C39-1C55-514A-8512-BFBDFE024CC9}" type="slidenum">
              <a:rPr lang="en-GB" smtClean="0"/>
              <a:pPr/>
              <a:t>13</a:t>
            </a:fld>
            <a:endParaRPr lang="en-GB"/>
          </a:p>
        </p:txBody>
      </p:sp>
      <p:sp>
        <p:nvSpPr>
          <p:cNvPr id="7" name="Footer Placeholder 6"/>
          <p:cNvSpPr>
            <a:spLocks noGrp="1"/>
          </p:cNvSpPr>
          <p:nvPr>
            <p:ph type="ftr" sz="quarter" idx="16"/>
          </p:nvPr>
        </p:nvSpPr>
        <p:spPr/>
        <p:txBody>
          <a:bodyPr/>
          <a:lstStyle/>
          <a:p>
            <a:r>
              <a:rPr lang="en-US" smtClean="0"/>
              <a:t>MEGS 2009 Albuquerque</a:t>
            </a:r>
            <a:endParaRPr lang="en-GB"/>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en-US" smtClean="0"/>
              <a:t>Handling failures</a:t>
            </a:r>
            <a:endParaRPr lang="en-US"/>
          </a:p>
        </p:txBody>
      </p:sp>
      <p:sp>
        <p:nvSpPr>
          <p:cNvPr id="41988" name="Rectangle 3"/>
          <p:cNvSpPr>
            <a:spLocks noGrp="1" noChangeArrowheads="1"/>
          </p:cNvSpPr>
          <p:nvPr>
            <p:ph sz="quarter" idx="1"/>
          </p:nvPr>
        </p:nvSpPr>
        <p:spPr/>
        <p:txBody>
          <a:bodyPr/>
          <a:lstStyle/>
          <a:p>
            <a:r>
              <a:rPr lang="en-US" smtClean="0"/>
              <a:t>GridFTP server sends restart and performance markers periodically</a:t>
            </a:r>
          </a:p>
          <a:p>
            <a:pPr lvl="1"/>
            <a:r>
              <a:rPr lang="en-US" smtClean="0"/>
              <a:t>Restart markers are helpful if there is any failure</a:t>
            </a:r>
          </a:p>
          <a:p>
            <a:pPr lvl="1"/>
            <a:r>
              <a:rPr lang="en-US" smtClean="0"/>
              <a:t>No need to transfer the entire file again</a:t>
            </a:r>
          </a:p>
          <a:p>
            <a:pPr lvl="1"/>
            <a:r>
              <a:rPr lang="en-US" smtClean="0"/>
              <a:t>Use restart markers and transfer only the missing pieces</a:t>
            </a:r>
          </a:p>
          <a:p>
            <a:r>
              <a:rPr lang="en-US" smtClean="0"/>
              <a:t>GridFTP supports partial file transfers</a:t>
            </a:r>
          </a:p>
          <a:p>
            <a:pPr lvl="1"/>
            <a:r>
              <a:rPr lang="en-US" smtClean="0"/>
              <a:t>Globus-url-copy has a retry option</a:t>
            </a:r>
          </a:p>
          <a:p>
            <a:pPr lvl="1"/>
            <a:r>
              <a:rPr lang="en-US" smtClean="0"/>
              <a:t>Recover from transient server and network failures</a:t>
            </a:r>
          </a:p>
          <a:p>
            <a:pPr lvl="1"/>
            <a:r>
              <a:rPr lang="en-US" smtClean="0"/>
              <a:t>What if the client (globus-url-copy) fails in the middle of a transfer?</a:t>
            </a:r>
            <a:endParaRPr lang="en-US"/>
          </a:p>
        </p:txBody>
      </p:sp>
      <p:sp>
        <p:nvSpPr>
          <p:cNvPr id="6" name="Date Placeholder 5"/>
          <p:cNvSpPr>
            <a:spLocks noGrp="1"/>
          </p:cNvSpPr>
          <p:nvPr>
            <p:ph type="dt" sz="half" idx="14"/>
          </p:nvPr>
        </p:nvSpPr>
        <p:spPr/>
        <p:txBody>
          <a:bodyPr/>
          <a:lstStyle/>
          <a:p>
            <a:r>
              <a:rPr lang="en-US" smtClean="0"/>
              <a:t>April 8-10, 2009</a:t>
            </a:r>
            <a:endParaRPr lang="en-GB"/>
          </a:p>
        </p:txBody>
      </p:sp>
      <p:sp>
        <p:nvSpPr>
          <p:cNvPr id="5" name="Slide Number Placeholder 5"/>
          <p:cNvSpPr>
            <a:spLocks noGrp="1"/>
          </p:cNvSpPr>
          <p:nvPr>
            <p:ph type="sldNum" sz="quarter" idx="15"/>
          </p:nvPr>
        </p:nvSpPr>
        <p:spPr/>
        <p:txBody>
          <a:bodyPr/>
          <a:lstStyle/>
          <a:p>
            <a:fld id="{448EBDCB-9E5D-1647-8831-58A469CA89AD}" type="slidenum">
              <a:rPr lang="en-GB" smtClean="0"/>
              <a:pPr/>
              <a:t>14</a:t>
            </a:fld>
            <a:endParaRPr lang="en-GB"/>
          </a:p>
        </p:txBody>
      </p:sp>
      <p:sp>
        <p:nvSpPr>
          <p:cNvPr id="7" name="Footer Placeholder 6"/>
          <p:cNvSpPr>
            <a:spLocks noGrp="1"/>
          </p:cNvSpPr>
          <p:nvPr>
            <p:ph type="ftr" sz="quarter" idx="16"/>
          </p:nvPr>
        </p:nvSpPr>
        <p:spPr/>
        <p:txBody>
          <a:bodyPr/>
          <a:lstStyle/>
          <a:p>
            <a:r>
              <a:rPr lang="en-US" smtClean="0"/>
              <a:t>MEGS 2009 Albuquerque</a:t>
            </a:r>
            <a:endParaRPr lang="en-GB"/>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smtClean="0"/>
              <a:t>RFT = </a:t>
            </a:r>
            <a:r>
              <a:rPr lang="en-GB" smtClean="0"/>
              <a:t>Reliable file transfer </a:t>
            </a:r>
            <a:endParaRPr lang="en-US"/>
          </a:p>
        </p:txBody>
      </p:sp>
      <p:sp>
        <p:nvSpPr>
          <p:cNvPr id="44036" name="Rectangle 3"/>
          <p:cNvSpPr>
            <a:spLocks noGrp="1" noChangeArrowheads="1"/>
          </p:cNvSpPr>
          <p:nvPr>
            <p:ph sz="quarter" idx="1"/>
          </p:nvPr>
        </p:nvSpPr>
        <p:spPr/>
        <p:txBody>
          <a:bodyPr>
            <a:normAutofit lnSpcReduction="10000"/>
          </a:bodyPr>
          <a:lstStyle/>
          <a:p>
            <a:r>
              <a:rPr lang="en-US" smtClean="0"/>
              <a:t>GridFTP client that provides more reliability and fault tolerance for file transfers</a:t>
            </a:r>
          </a:p>
          <a:p>
            <a:pPr lvl="1"/>
            <a:r>
              <a:rPr lang="en-US" smtClean="0"/>
              <a:t>Part of the Globus Toolkit</a:t>
            </a:r>
          </a:p>
          <a:p>
            <a:endParaRPr lang="en-GB" smtClean="0"/>
          </a:p>
          <a:p>
            <a:r>
              <a:rPr lang="en-GB" smtClean="0"/>
              <a:t>RFT acts as a client to GridFTP, providing management of a large number of transfer jobs (same as Condor to GRAM)</a:t>
            </a:r>
          </a:p>
          <a:p>
            <a:endParaRPr lang="en-GB" smtClean="0"/>
          </a:p>
          <a:p>
            <a:r>
              <a:rPr lang="en-GB" smtClean="0"/>
              <a:t>RFT can</a:t>
            </a:r>
          </a:p>
          <a:p>
            <a:pPr lvl="1"/>
            <a:r>
              <a:rPr lang="en-GB" smtClean="0"/>
              <a:t> keep track of the state of each job</a:t>
            </a:r>
          </a:p>
          <a:p>
            <a:pPr lvl="1"/>
            <a:r>
              <a:rPr lang="en-GB" smtClean="0"/>
              <a:t> run several transfers at once</a:t>
            </a:r>
          </a:p>
          <a:p>
            <a:pPr lvl="1"/>
            <a:r>
              <a:rPr lang="en-GB" smtClean="0"/>
              <a:t> deal with connection failure, network failure, failure of any of the servers involved.</a:t>
            </a:r>
            <a:endParaRPr lang="en-US"/>
          </a:p>
        </p:txBody>
      </p:sp>
      <p:sp>
        <p:nvSpPr>
          <p:cNvPr id="6" name="Date Placeholder 5"/>
          <p:cNvSpPr>
            <a:spLocks noGrp="1"/>
          </p:cNvSpPr>
          <p:nvPr>
            <p:ph type="dt" sz="half" idx="14"/>
          </p:nvPr>
        </p:nvSpPr>
        <p:spPr/>
        <p:txBody>
          <a:bodyPr/>
          <a:lstStyle/>
          <a:p>
            <a:r>
              <a:rPr lang="en-US" smtClean="0"/>
              <a:t>April 8-10, 2009</a:t>
            </a:r>
            <a:endParaRPr lang="en-GB"/>
          </a:p>
        </p:txBody>
      </p:sp>
      <p:sp>
        <p:nvSpPr>
          <p:cNvPr id="5" name="Slide Number Placeholder 5"/>
          <p:cNvSpPr>
            <a:spLocks noGrp="1"/>
          </p:cNvSpPr>
          <p:nvPr>
            <p:ph type="sldNum" sz="quarter" idx="15"/>
          </p:nvPr>
        </p:nvSpPr>
        <p:spPr/>
        <p:txBody>
          <a:bodyPr/>
          <a:lstStyle/>
          <a:p>
            <a:fld id="{4BE67C81-B141-074B-A47D-3D9A6F30F2D4}" type="slidenum">
              <a:rPr lang="en-GB" smtClean="0"/>
              <a:pPr/>
              <a:t>15</a:t>
            </a:fld>
            <a:endParaRPr lang="en-GB"/>
          </a:p>
        </p:txBody>
      </p:sp>
      <p:sp>
        <p:nvSpPr>
          <p:cNvPr id="7" name="Footer Placeholder 6"/>
          <p:cNvSpPr>
            <a:spLocks noGrp="1"/>
          </p:cNvSpPr>
          <p:nvPr>
            <p:ph type="ftr" sz="quarter" idx="16"/>
          </p:nvPr>
        </p:nvSpPr>
        <p:spPr/>
        <p:txBody>
          <a:bodyPr/>
          <a:lstStyle/>
          <a:p>
            <a:r>
              <a:rPr lang="en-US" smtClean="0"/>
              <a:t>MEGS 2009 Albuquerque</a:t>
            </a:r>
            <a:endParaRPr lang="en-GB"/>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7" name="Rectangle 2"/>
          <p:cNvSpPr>
            <a:spLocks noGrp="1" noChangeArrowheads="1"/>
          </p:cNvSpPr>
          <p:nvPr>
            <p:ph type="title"/>
          </p:nvPr>
        </p:nvSpPr>
        <p:spPr/>
        <p:txBody>
          <a:bodyPr lIns="81639" tIns="42452" rIns="81639" bIns="42452"/>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RFT</a:t>
            </a:r>
            <a:endParaRPr lang="en-GB"/>
          </a:p>
        </p:txBody>
      </p:sp>
      <p:sp>
        <p:nvSpPr>
          <p:cNvPr id="34" name="Date Placeholder 33"/>
          <p:cNvSpPr>
            <a:spLocks noGrp="1"/>
          </p:cNvSpPr>
          <p:nvPr>
            <p:ph type="dt" sz="half" idx="10"/>
          </p:nvPr>
        </p:nvSpPr>
        <p:spPr/>
        <p:txBody>
          <a:bodyPr/>
          <a:lstStyle/>
          <a:p>
            <a:pPr>
              <a:defRPr/>
            </a:pPr>
            <a:r>
              <a:rPr lang="en-US" smtClean="0"/>
              <a:t>April 8-10, 2009</a:t>
            </a:r>
            <a:endParaRPr lang="en-GB"/>
          </a:p>
        </p:txBody>
      </p:sp>
      <p:sp>
        <p:nvSpPr>
          <p:cNvPr id="33" name="Slide Number Placeholder 5"/>
          <p:cNvSpPr>
            <a:spLocks noGrp="1"/>
          </p:cNvSpPr>
          <p:nvPr>
            <p:ph type="sldNum" sz="quarter" idx="11"/>
          </p:nvPr>
        </p:nvSpPr>
        <p:spPr/>
        <p:txBody>
          <a:bodyPr/>
          <a:lstStyle/>
          <a:p>
            <a:pPr>
              <a:defRPr/>
            </a:pPr>
            <a:fld id="{B84EFBA1-EF26-E148-865F-E1D277E64F7C}" type="slidenum">
              <a:rPr lang="en-GB" smtClean="0"/>
              <a:pPr>
                <a:defRPr/>
              </a:pPr>
              <a:t>16</a:t>
            </a:fld>
            <a:endParaRPr lang="en-GB"/>
          </a:p>
        </p:txBody>
      </p:sp>
      <p:sp>
        <p:nvSpPr>
          <p:cNvPr id="35" name="Footer Placeholder 34"/>
          <p:cNvSpPr>
            <a:spLocks noGrp="1"/>
          </p:cNvSpPr>
          <p:nvPr>
            <p:ph type="ftr" sz="quarter" idx="12"/>
          </p:nvPr>
        </p:nvSpPr>
        <p:spPr/>
        <p:txBody>
          <a:bodyPr/>
          <a:lstStyle/>
          <a:p>
            <a:pPr>
              <a:defRPr/>
            </a:pPr>
            <a:r>
              <a:rPr lang="en-US" smtClean="0"/>
              <a:t>MEGS 2009 Albuquerque</a:t>
            </a:r>
            <a:endParaRPr lang="en-GB"/>
          </a:p>
        </p:txBody>
      </p:sp>
      <p:grpSp>
        <p:nvGrpSpPr>
          <p:cNvPr id="46083" name="Group 26"/>
          <p:cNvGrpSpPr>
            <a:grpSpLocks/>
          </p:cNvGrpSpPr>
          <p:nvPr/>
        </p:nvGrpSpPr>
        <p:grpSpPr bwMode="auto">
          <a:xfrm>
            <a:off x="6096000" y="3124200"/>
            <a:ext cx="2628900" cy="2743200"/>
            <a:chOff x="4233" y="2169"/>
            <a:chExt cx="1826" cy="1905"/>
          </a:xfrm>
        </p:grpSpPr>
        <p:sp>
          <p:nvSpPr>
            <p:cNvPr id="46110" name="Oval 27"/>
            <p:cNvSpPr>
              <a:spLocks noChangeArrowheads="1"/>
            </p:cNvSpPr>
            <p:nvPr/>
          </p:nvSpPr>
          <p:spPr bwMode="auto">
            <a:xfrm>
              <a:off x="4233" y="2169"/>
              <a:ext cx="1826" cy="1905"/>
            </a:xfrm>
            <a:prstGeom prst="ellipse">
              <a:avLst/>
            </a:prstGeom>
            <a:solidFill>
              <a:srgbClr val="800000"/>
            </a:solidFill>
            <a:ln w="9360">
              <a:noFill/>
              <a:miter lim="800000"/>
              <a:headEnd/>
              <a:tailEnd/>
            </a:ln>
          </p:spPr>
          <p:txBody>
            <a:bodyPr lIns="81639" tIns="42452" rIns="81639" bIns="42452">
              <a:prstTxWarp prst="textNoShape">
                <a:avLst/>
              </a:prstTxWarp>
              <a:spAutoFit/>
            </a:bodyPr>
            <a:lstStyle/>
            <a:p>
              <a:endParaRPr lang="en-US"/>
            </a:p>
          </p:txBody>
        </p:sp>
        <p:sp>
          <p:nvSpPr>
            <p:cNvPr id="46111" name="Text Box 28"/>
            <p:cNvSpPr txBox="1">
              <a:spLocks noChangeArrowheads="1"/>
            </p:cNvSpPr>
            <p:nvPr/>
          </p:nvSpPr>
          <p:spPr bwMode="auto">
            <a:xfrm>
              <a:off x="4478" y="3121"/>
              <a:ext cx="1389" cy="233"/>
            </a:xfrm>
            <a:prstGeom prst="rect">
              <a:avLst/>
            </a:prstGeom>
            <a:solidFill>
              <a:srgbClr val="800000"/>
            </a:solidFill>
            <a:ln w="9525">
              <a:noFill/>
              <a:round/>
              <a:headEnd/>
              <a:tailEnd/>
            </a:ln>
          </p:spPr>
          <p:txBody>
            <a:bodyPr lIns="81639" tIns="42452" rIns="81639" bIns="42452">
              <a:prstTxWarp prst="textNoShape">
                <a:avLst/>
              </a:prstTxWarp>
              <a:spAutoFit/>
            </a:bodyPr>
            <a:lstStyle/>
            <a:p>
              <a:endParaRPr lang="en-US"/>
            </a:p>
          </p:txBody>
        </p:sp>
        <p:sp>
          <p:nvSpPr>
            <p:cNvPr id="46112" name="Text Box 29"/>
            <p:cNvSpPr txBox="1">
              <a:spLocks noChangeArrowheads="1"/>
            </p:cNvSpPr>
            <p:nvPr/>
          </p:nvSpPr>
          <p:spPr bwMode="auto">
            <a:xfrm>
              <a:off x="4530" y="2498"/>
              <a:ext cx="1276" cy="219"/>
            </a:xfrm>
            <a:prstGeom prst="rect">
              <a:avLst/>
            </a:prstGeom>
            <a:solidFill>
              <a:srgbClr val="800000"/>
            </a:solidFill>
            <a:ln w="9525">
              <a:noFill/>
              <a:round/>
              <a:headEnd/>
              <a:tailEnd/>
            </a:ln>
          </p:spPr>
          <p:txBody>
            <a:bodyPr lIns="81639" tIns="42452" rIns="81639" bIns="42452">
              <a:prstTxWarp prst="textNoShape">
                <a:avLst/>
              </a:prstTxWarp>
              <a:spAutoFit/>
            </a:bodyPr>
            <a:lstStyle/>
            <a:p>
              <a:pPr defTabSz="414338" hangingPunct="0">
                <a:lnSpc>
                  <a:spcPct val="94000"/>
                </a:lnSpc>
                <a:spcBef>
                  <a:spcPts val="1025"/>
                </a:spcBef>
                <a:buSzPct val="45000"/>
                <a:buFont typeface="Wingdings" pitchFamily="-108" charset="2"/>
                <a:buNone/>
                <a:tabLst>
                  <a:tab pos="657225" algn="l"/>
                  <a:tab pos="1312863" algn="l"/>
                </a:tabLst>
              </a:pPr>
              <a:r>
                <a:rPr lang="en-GB" sz="1600">
                  <a:solidFill>
                    <a:schemeClr val="bg1"/>
                  </a:solidFill>
                  <a:latin typeface="Arial" pitchFamily="-108" charset="0"/>
                  <a:ea typeface="MS Gothic" charset="0"/>
                  <a:cs typeface="MS Gothic" charset="0"/>
                </a:rPr>
                <a:t>Site B</a:t>
              </a:r>
            </a:p>
          </p:txBody>
        </p:sp>
      </p:grpSp>
      <p:grpSp>
        <p:nvGrpSpPr>
          <p:cNvPr id="46084" name="Group 30"/>
          <p:cNvGrpSpPr>
            <a:grpSpLocks/>
          </p:cNvGrpSpPr>
          <p:nvPr/>
        </p:nvGrpSpPr>
        <p:grpSpPr bwMode="auto">
          <a:xfrm>
            <a:off x="152400" y="3200400"/>
            <a:ext cx="2628900" cy="2743200"/>
            <a:chOff x="96" y="2016"/>
            <a:chExt cx="1656" cy="1728"/>
          </a:xfrm>
        </p:grpSpPr>
        <p:grpSp>
          <p:nvGrpSpPr>
            <p:cNvPr id="46105" name="Group 31"/>
            <p:cNvGrpSpPr>
              <a:grpSpLocks/>
            </p:cNvGrpSpPr>
            <p:nvPr/>
          </p:nvGrpSpPr>
          <p:grpSpPr bwMode="auto">
            <a:xfrm>
              <a:off x="96" y="2016"/>
              <a:ext cx="1656" cy="1728"/>
              <a:chOff x="4233" y="2169"/>
              <a:chExt cx="1826" cy="1905"/>
            </a:xfrm>
          </p:grpSpPr>
          <p:sp>
            <p:nvSpPr>
              <p:cNvPr id="46107" name="Oval 32"/>
              <p:cNvSpPr>
                <a:spLocks noChangeArrowheads="1"/>
              </p:cNvSpPr>
              <p:nvPr/>
            </p:nvSpPr>
            <p:spPr bwMode="auto">
              <a:xfrm>
                <a:off x="4233" y="2169"/>
                <a:ext cx="1826" cy="1905"/>
              </a:xfrm>
              <a:prstGeom prst="ellipse">
                <a:avLst/>
              </a:prstGeom>
              <a:solidFill>
                <a:srgbClr val="666666"/>
              </a:solidFill>
              <a:ln w="9360">
                <a:noFill/>
                <a:miter lim="800000"/>
                <a:headEnd/>
                <a:tailEnd/>
              </a:ln>
            </p:spPr>
            <p:txBody>
              <a:bodyPr lIns="81639" tIns="42452" rIns="81639" bIns="42452">
                <a:prstTxWarp prst="textNoShape">
                  <a:avLst/>
                </a:prstTxWarp>
                <a:spAutoFit/>
              </a:bodyPr>
              <a:lstStyle/>
              <a:p>
                <a:endParaRPr lang="en-US"/>
              </a:p>
            </p:txBody>
          </p:sp>
          <p:sp>
            <p:nvSpPr>
              <p:cNvPr id="46108" name="Text Box 33"/>
              <p:cNvSpPr txBox="1">
                <a:spLocks noChangeArrowheads="1"/>
              </p:cNvSpPr>
              <p:nvPr/>
            </p:nvSpPr>
            <p:spPr bwMode="auto">
              <a:xfrm>
                <a:off x="4478" y="3121"/>
                <a:ext cx="1389" cy="233"/>
              </a:xfrm>
              <a:prstGeom prst="rect">
                <a:avLst/>
              </a:prstGeom>
              <a:solidFill>
                <a:srgbClr val="666666"/>
              </a:solidFill>
              <a:ln w="9525">
                <a:noFill/>
                <a:round/>
                <a:headEnd/>
                <a:tailEnd/>
              </a:ln>
            </p:spPr>
            <p:txBody>
              <a:bodyPr lIns="81639" tIns="42452" rIns="81639" bIns="42452">
                <a:prstTxWarp prst="textNoShape">
                  <a:avLst/>
                </a:prstTxWarp>
                <a:spAutoFit/>
              </a:bodyPr>
              <a:lstStyle/>
              <a:p>
                <a:endParaRPr lang="en-US"/>
              </a:p>
            </p:txBody>
          </p:sp>
          <p:sp>
            <p:nvSpPr>
              <p:cNvPr id="46109" name="Text Box 34"/>
              <p:cNvSpPr txBox="1">
                <a:spLocks noChangeArrowheads="1"/>
              </p:cNvSpPr>
              <p:nvPr/>
            </p:nvSpPr>
            <p:spPr bwMode="auto">
              <a:xfrm>
                <a:off x="4530" y="2498"/>
                <a:ext cx="1276" cy="219"/>
              </a:xfrm>
              <a:prstGeom prst="rect">
                <a:avLst/>
              </a:prstGeom>
              <a:solidFill>
                <a:srgbClr val="666666"/>
              </a:solidFill>
              <a:ln w="9525">
                <a:noFill/>
                <a:round/>
                <a:headEnd/>
                <a:tailEnd/>
              </a:ln>
            </p:spPr>
            <p:txBody>
              <a:bodyPr lIns="81639" tIns="42452" rIns="81639" bIns="42452">
                <a:prstTxWarp prst="textNoShape">
                  <a:avLst/>
                </a:prstTxWarp>
                <a:spAutoFit/>
              </a:bodyPr>
              <a:lstStyle/>
              <a:p>
                <a:pPr defTabSz="414338" hangingPunct="0">
                  <a:lnSpc>
                    <a:spcPct val="94000"/>
                  </a:lnSpc>
                  <a:spcBef>
                    <a:spcPts val="1025"/>
                  </a:spcBef>
                  <a:buSzPct val="45000"/>
                  <a:buFont typeface="Wingdings" pitchFamily="-108" charset="2"/>
                  <a:buNone/>
                  <a:tabLst>
                    <a:tab pos="657225" algn="l"/>
                    <a:tab pos="1312863" algn="l"/>
                  </a:tabLst>
                </a:pPr>
                <a:r>
                  <a:rPr lang="en-GB" sz="1600">
                    <a:solidFill>
                      <a:schemeClr val="bg1"/>
                    </a:solidFill>
                    <a:latin typeface="Arial" pitchFamily="-108" charset="0"/>
                    <a:ea typeface="MS Gothic" charset="0"/>
                    <a:cs typeface="MS Gothic" charset="0"/>
                  </a:rPr>
                  <a:t>Site A</a:t>
                </a:r>
              </a:p>
            </p:txBody>
          </p:sp>
        </p:grpSp>
        <p:pic>
          <p:nvPicPr>
            <p:cNvPr id="46106" name="Picture 35"/>
            <p:cNvPicPr>
              <a:picLocks noChangeAspect="1" noChangeArrowheads="1"/>
            </p:cNvPicPr>
            <p:nvPr/>
          </p:nvPicPr>
          <mc:AlternateContent>
            <mc:Choice xmlns:ma="http://schemas.microsoft.com/office/mac/drawingml/2008/main" Requires="ma">
              <p:blipFill>
                <a:blip r:embed="rId3"/>
                <a:srcRect/>
                <a:stretch>
                  <a:fillRect/>
                </a:stretch>
              </p:blipFill>
            </mc:Choice>
            <mc:Fallback>
              <p:blipFill>
                <a:blip r:embed="rId4"/>
                <a:srcRect/>
                <a:stretch>
                  <a:fillRect/>
                </a:stretch>
              </p:blipFill>
            </mc:Fallback>
          </mc:AlternateContent>
          <p:spPr bwMode="auto">
            <a:xfrm>
              <a:off x="528" y="2784"/>
              <a:ext cx="629" cy="672"/>
            </a:xfrm>
            <a:prstGeom prst="rect">
              <a:avLst/>
            </a:prstGeom>
            <a:noFill/>
            <a:ln w="9525">
              <a:noFill/>
              <a:round/>
              <a:headEnd/>
              <a:tailEnd/>
            </a:ln>
          </p:spPr>
        </p:pic>
      </p:grpSp>
      <p:sp>
        <p:nvSpPr>
          <p:cNvPr id="46085" name="Oval 37"/>
          <p:cNvSpPr>
            <a:spLocks noChangeArrowheads="1"/>
          </p:cNvSpPr>
          <p:nvPr/>
        </p:nvSpPr>
        <p:spPr bwMode="auto">
          <a:xfrm>
            <a:off x="6627813" y="3962400"/>
            <a:ext cx="914400" cy="838200"/>
          </a:xfrm>
          <a:prstGeom prst="ellipse">
            <a:avLst/>
          </a:prstGeom>
          <a:solidFill>
            <a:srgbClr val="EFEAD7"/>
          </a:solidFill>
          <a:ln w="9360">
            <a:noFill/>
            <a:miter lim="800000"/>
            <a:headEnd/>
            <a:tailEnd/>
          </a:ln>
        </p:spPr>
        <p:txBody>
          <a:bodyPr wrap="none" lIns="81639" tIns="42452" rIns="81639" bIns="42452" anchor="ctr">
            <a:prstTxWarp prst="textNoShape">
              <a:avLst/>
            </a:prstTxWarp>
          </a:bodyPr>
          <a:lstStyle/>
          <a:p>
            <a:pPr algn="ctr" defTabSz="414338" hangingPunct="0">
              <a:lnSpc>
                <a:spcPct val="94000"/>
              </a:lnSpc>
              <a:buSzPct val="45000"/>
              <a:buFont typeface="Wingdings" pitchFamily="-108" charset="2"/>
              <a:buNone/>
              <a:tabLst>
                <a:tab pos="657225" algn="l"/>
              </a:tabLst>
            </a:pPr>
            <a:r>
              <a:rPr lang="en-GB">
                <a:solidFill>
                  <a:srgbClr val="800000"/>
                </a:solidFill>
                <a:latin typeface="Arial" pitchFamily="-108" charset="0"/>
                <a:ea typeface="MS Gothic" charset="0"/>
                <a:cs typeface="MS Gothic" charset="0"/>
              </a:rPr>
              <a:t>Server</a:t>
            </a:r>
          </a:p>
        </p:txBody>
      </p:sp>
      <p:sp>
        <p:nvSpPr>
          <p:cNvPr id="46086" name="Oval 38"/>
          <p:cNvSpPr>
            <a:spLocks noChangeArrowheads="1"/>
          </p:cNvSpPr>
          <p:nvPr/>
        </p:nvSpPr>
        <p:spPr bwMode="auto">
          <a:xfrm>
            <a:off x="1524000" y="3733800"/>
            <a:ext cx="914400" cy="838200"/>
          </a:xfrm>
          <a:prstGeom prst="ellipse">
            <a:avLst/>
          </a:prstGeom>
          <a:solidFill>
            <a:srgbClr val="EFEAD7"/>
          </a:solidFill>
          <a:ln w="9360">
            <a:noFill/>
            <a:miter lim="800000"/>
            <a:headEnd/>
            <a:tailEnd/>
          </a:ln>
        </p:spPr>
        <p:txBody>
          <a:bodyPr wrap="none" lIns="81639" tIns="42452" rIns="81639" bIns="42452" anchor="ctr">
            <a:prstTxWarp prst="textNoShape">
              <a:avLst/>
            </a:prstTxWarp>
          </a:bodyPr>
          <a:lstStyle/>
          <a:p>
            <a:pPr algn="ctr" defTabSz="414338" hangingPunct="0">
              <a:lnSpc>
                <a:spcPct val="94000"/>
              </a:lnSpc>
              <a:buSzPct val="45000"/>
              <a:buFont typeface="Wingdings" pitchFamily="-108" charset="2"/>
              <a:buNone/>
              <a:tabLst>
                <a:tab pos="657225" algn="l"/>
              </a:tabLst>
            </a:pPr>
            <a:r>
              <a:rPr lang="en-GB">
                <a:solidFill>
                  <a:srgbClr val="800000"/>
                </a:solidFill>
                <a:latin typeface="Arial" pitchFamily="-108" charset="0"/>
                <a:ea typeface="MS Gothic" charset="0"/>
                <a:cs typeface="MS Gothic" charset="0"/>
              </a:rPr>
              <a:t>Server</a:t>
            </a:r>
          </a:p>
        </p:txBody>
      </p:sp>
      <p:sp>
        <p:nvSpPr>
          <p:cNvPr id="46088" name="Line 12"/>
          <p:cNvSpPr>
            <a:spLocks noChangeShapeType="1"/>
          </p:cNvSpPr>
          <p:nvPr/>
        </p:nvSpPr>
        <p:spPr bwMode="auto">
          <a:xfrm>
            <a:off x="1981200" y="5410200"/>
            <a:ext cx="5181600" cy="1588"/>
          </a:xfrm>
          <a:prstGeom prst="line">
            <a:avLst/>
          </a:prstGeom>
          <a:noFill/>
          <a:ln w="82440">
            <a:solidFill>
              <a:srgbClr val="FF0000"/>
            </a:solidFill>
            <a:miter lim="800000"/>
            <a:headEnd/>
            <a:tailEnd type="triangle" w="med" len="med"/>
          </a:ln>
        </p:spPr>
        <p:txBody>
          <a:bodyPr>
            <a:prstTxWarp prst="textNoShape">
              <a:avLst/>
            </a:prstTxWarp>
          </a:bodyPr>
          <a:lstStyle/>
          <a:p>
            <a:endParaRPr lang="en-US"/>
          </a:p>
        </p:txBody>
      </p:sp>
      <p:sp>
        <p:nvSpPr>
          <p:cNvPr id="46089" name="Text Box 13"/>
          <p:cNvSpPr txBox="1">
            <a:spLocks noChangeArrowheads="1"/>
          </p:cNvSpPr>
          <p:nvPr/>
        </p:nvSpPr>
        <p:spPr bwMode="auto">
          <a:xfrm>
            <a:off x="3508375" y="4114800"/>
            <a:ext cx="1878013" cy="344488"/>
          </a:xfrm>
          <a:prstGeom prst="rect">
            <a:avLst/>
          </a:prstGeom>
          <a:solidFill>
            <a:srgbClr val="FFFFFF"/>
          </a:solidFill>
          <a:ln w="9525">
            <a:noFill/>
            <a:round/>
            <a:headEnd/>
            <a:tailEnd/>
          </a:ln>
        </p:spPr>
        <p:txBody>
          <a:bodyPr wrap="none" lIns="81639" tIns="42452" rIns="81639" bIns="42452">
            <a:prstTxWarp prst="textNoShape">
              <a:avLst/>
            </a:prstTxWarp>
            <a:spAutoFit/>
          </a:bodyPr>
          <a:lstStyle/>
          <a:p>
            <a:pPr defTabSz="414338" hangingPunct="0">
              <a:lnSpc>
                <a:spcPct val="94000"/>
              </a:lnSpc>
              <a:buSzPct val="45000"/>
              <a:buFont typeface="Wingdings" pitchFamily="-108" charset="2"/>
              <a:buNone/>
              <a:tabLst>
                <a:tab pos="657225" algn="l"/>
                <a:tab pos="1312863" algn="l"/>
              </a:tabLst>
            </a:pPr>
            <a:r>
              <a:rPr lang="en-GB">
                <a:latin typeface="Arial" pitchFamily="-108" charset="0"/>
                <a:ea typeface="MS Gothic" charset="0"/>
                <a:cs typeface="MS Gothic" charset="0"/>
              </a:rPr>
              <a:t>Control channels</a:t>
            </a:r>
          </a:p>
        </p:txBody>
      </p:sp>
      <p:sp>
        <p:nvSpPr>
          <p:cNvPr id="46090" name="Text Box 14"/>
          <p:cNvSpPr txBox="1">
            <a:spLocks noChangeArrowheads="1"/>
          </p:cNvSpPr>
          <p:nvPr/>
        </p:nvSpPr>
        <p:spPr bwMode="auto">
          <a:xfrm>
            <a:off x="3811588" y="4953000"/>
            <a:ext cx="1509712" cy="344488"/>
          </a:xfrm>
          <a:prstGeom prst="rect">
            <a:avLst/>
          </a:prstGeom>
          <a:solidFill>
            <a:srgbClr val="FFFFFF"/>
          </a:solidFill>
          <a:ln w="9525">
            <a:noFill/>
            <a:round/>
            <a:headEnd/>
            <a:tailEnd/>
          </a:ln>
        </p:spPr>
        <p:txBody>
          <a:bodyPr wrap="none" lIns="81639" tIns="42452" rIns="81639" bIns="42452">
            <a:prstTxWarp prst="textNoShape">
              <a:avLst/>
            </a:prstTxWarp>
            <a:spAutoFit/>
          </a:bodyPr>
          <a:lstStyle/>
          <a:p>
            <a:pPr defTabSz="414338" hangingPunct="0">
              <a:lnSpc>
                <a:spcPct val="94000"/>
              </a:lnSpc>
              <a:buSzPct val="45000"/>
              <a:buFont typeface="Wingdings" pitchFamily="-108" charset="2"/>
              <a:buNone/>
              <a:tabLst>
                <a:tab pos="657225" algn="l"/>
                <a:tab pos="1312863" algn="l"/>
              </a:tabLst>
            </a:pPr>
            <a:r>
              <a:rPr lang="en-GB">
                <a:latin typeface="Arial" pitchFamily="-108" charset="0"/>
                <a:ea typeface="MS Gothic" charset="0"/>
                <a:cs typeface="MS Gothic" charset="0"/>
              </a:rPr>
              <a:t>Data channel</a:t>
            </a:r>
          </a:p>
        </p:txBody>
      </p:sp>
      <p:sp>
        <p:nvSpPr>
          <p:cNvPr id="46091" name="Line 16"/>
          <p:cNvSpPr>
            <a:spLocks noChangeShapeType="1"/>
          </p:cNvSpPr>
          <p:nvPr/>
        </p:nvSpPr>
        <p:spPr bwMode="auto">
          <a:xfrm>
            <a:off x="5029200" y="2819400"/>
            <a:ext cx="1674813" cy="1371600"/>
          </a:xfrm>
          <a:prstGeom prst="line">
            <a:avLst/>
          </a:prstGeom>
          <a:noFill/>
          <a:ln w="25235">
            <a:solidFill>
              <a:srgbClr val="000000"/>
            </a:solidFill>
            <a:miter lim="800000"/>
            <a:headEnd/>
            <a:tailEnd type="triangle" w="med" len="med"/>
          </a:ln>
        </p:spPr>
        <p:txBody>
          <a:bodyPr>
            <a:prstTxWarp prst="textNoShape">
              <a:avLst/>
            </a:prstTxWarp>
          </a:bodyPr>
          <a:lstStyle/>
          <a:p>
            <a:endParaRPr lang="en-US"/>
          </a:p>
        </p:txBody>
      </p:sp>
      <p:sp>
        <p:nvSpPr>
          <p:cNvPr id="46092" name="Line 18"/>
          <p:cNvSpPr>
            <a:spLocks noChangeShapeType="1"/>
          </p:cNvSpPr>
          <p:nvPr/>
        </p:nvSpPr>
        <p:spPr bwMode="auto">
          <a:xfrm flipH="1">
            <a:off x="2284413" y="2819400"/>
            <a:ext cx="1528762" cy="990600"/>
          </a:xfrm>
          <a:prstGeom prst="line">
            <a:avLst/>
          </a:prstGeom>
          <a:noFill/>
          <a:ln w="25235">
            <a:solidFill>
              <a:srgbClr val="000000"/>
            </a:solidFill>
            <a:miter lim="800000"/>
            <a:headEnd/>
            <a:tailEnd type="triangle" w="med" len="med"/>
          </a:ln>
        </p:spPr>
        <p:txBody>
          <a:bodyPr>
            <a:prstTxWarp prst="textNoShape">
              <a:avLst/>
            </a:prstTxWarp>
          </a:bodyPr>
          <a:lstStyle/>
          <a:p>
            <a:endParaRPr lang="en-US"/>
          </a:p>
        </p:txBody>
      </p:sp>
      <p:sp>
        <p:nvSpPr>
          <p:cNvPr id="46093" name="Oval 19"/>
          <p:cNvSpPr>
            <a:spLocks noChangeArrowheads="1"/>
          </p:cNvSpPr>
          <p:nvPr/>
        </p:nvSpPr>
        <p:spPr bwMode="auto">
          <a:xfrm>
            <a:off x="3810000" y="2514600"/>
            <a:ext cx="1219200" cy="609600"/>
          </a:xfrm>
          <a:prstGeom prst="ellipse">
            <a:avLst/>
          </a:prstGeom>
          <a:solidFill>
            <a:srgbClr val="EFEAD7"/>
          </a:solidFill>
          <a:ln w="9360">
            <a:noFill/>
            <a:miter lim="800000"/>
            <a:headEnd/>
            <a:tailEnd/>
          </a:ln>
        </p:spPr>
        <p:txBody>
          <a:bodyPr wrap="none" lIns="81639" tIns="42452" rIns="81639" bIns="42452" anchor="ctr">
            <a:prstTxWarp prst="textNoShape">
              <a:avLst/>
            </a:prstTxWarp>
          </a:bodyPr>
          <a:lstStyle/>
          <a:p>
            <a:pPr algn="ctr" defTabSz="414338" hangingPunct="0">
              <a:lnSpc>
                <a:spcPct val="94000"/>
              </a:lnSpc>
              <a:buSzPct val="45000"/>
              <a:buFont typeface="Wingdings" pitchFamily="-108" charset="2"/>
              <a:buNone/>
              <a:tabLst>
                <a:tab pos="657225" algn="l"/>
              </a:tabLst>
            </a:pPr>
            <a:r>
              <a:rPr lang="en-GB">
                <a:latin typeface="Arial" pitchFamily="-108" charset="0"/>
                <a:ea typeface="MS Gothic" charset="0"/>
                <a:cs typeface="MS Gothic" charset="0"/>
              </a:rPr>
              <a:t>RFT</a:t>
            </a:r>
          </a:p>
        </p:txBody>
      </p:sp>
      <p:sp>
        <p:nvSpPr>
          <p:cNvPr id="46094" name="Line 21"/>
          <p:cNvSpPr>
            <a:spLocks noChangeShapeType="1"/>
          </p:cNvSpPr>
          <p:nvPr/>
        </p:nvSpPr>
        <p:spPr bwMode="auto">
          <a:xfrm>
            <a:off x="4191000" y="1524000"/>
            <a:ext cx="1588" cy="990600"/>
          </a:xfrm>
          <a:prstGeom prst="line">
            <a:avLst/>
          </a:prstGeom>
          <a:noFill/>
          <a:ln w="25235">
            <a:solidFill>
              <a:srgbClr val="000000"/>
            </a:solidFill>
            <a:miter lim="800000"/>
            <a:headEnd/>
            <a:tailEnd type="triangle" w="med" len="med"/>
          </a:ln>
        </p:spPr>
        <p:txBody>
          <a:bodyPr>
            <a:prstTxWarp prst="textNoShape">
              <a:avLst/>
            </a:prstTxWarp>
          </a:bodyPr>
          <a:lstStyle/>
          <a:p>
            <a:endParaRPr lang="en-US"/>
          </a:p>
        </p:txBody>
      </p:sp>
      <p:sp>
        <p:nvSpPr>
          <p:cNvPr id="46095" name="AutoShape 22"/>
          <p:cNvSpPr>
            <a:spLocks noChangeArrowheads="1"/>
          </p:cNvSpPr>
          <p:nvPr/>
        </p:nvSpPr>
        <p:spPr bwMode="auto">
          <a:xfrm>
            <a:off x="5942013" y="2667000"/>
            <a:ext cx="382587" cy="685800"/>
          </a:xfrm>
          <a:prstGeom prst="can">
            <a:avLst>
              <a:gd name="adj" fmla="val 44813"/>
            </a:avLst>
          </a:prstGeom>
          <a:solidFill>
            <a:srgbClr val="00B8FF"/>
          </a:solidFill>
          <a:ln w="9360">
            <a:solidFill>
              <a:srgbClr val="000000"/>
            </a:solidFill>
            <a:miter lim="800000"/>
            <a:headEnd/>
            <a:tailEnd/>
          </a:ln>
        </p:spPr>
        <p:txBody>
          <a:bodyPr wrap="none" anchor="ctr">
            <a:prstTxWarp prst="textNoShape">
              <a:avLst/>
            </a:prstTxWarp>
          </a:bodyPr>
          <a:lstStyle/>
          <a:p>
            <a:endParaRPr lang="en-US"/>
          </a:p>
        </p:txBody>
      </p:sp>
      <p:cxnSp>
        <p:nvCxnSpPr>
          <p:cNvPr id="46096" name="AutoShape 23"/>
          <p:cNvCxnSpPr>
            <a:cxnSpLocks noChangeShapeType="1"/>
            <a:stCxn id="46093" idx="7"/>
            <a:endCxn id="46095" idx="1"/>
          </p:cNvCxnSpPr>
          <p:nvPr/>
        </p:nvCxnSpPr>
        <p:spPr bwMode="auto">
          <a:xfrm rot="5400000" flipV="1">
            <a:off x="5461000" y="1993900"/>
            <a:ext cx="63500" cy="1282700"/>
          </a:xfrm>
          <a:prstGeom prst="curvedConnector3">
            <a:avLst>
              <a:gd name="adj1" fmla="val -80005"/>
            </a:avLst>
          </a:prstGeom>
          <a:noFill/>
          <a:ln w="25235">
            <a:solidFill>
              <a:srgbClr val="000000"/>
            </a:solidFill>
            <a:miter lim="800000"/>
            <a:headEnd/>
            <a:tailEnd type="triangle" w="med" len="med"/>
          </a:ln>
        </p:spPr>
      </p:cxnSp>
      <p:sp>
        <p:nvSpPr>
          <p:cNvPr id="46097" name="Line 24"/>
          <p:cNvSpPr>
            <a:spLocks noChangeShapeType="1"/>
          </p:cNvSpPr>
          <p:nvPr/>
        </p:nvSpPr>
        <p:spPr bwMode="auto">
          <a:xfrm flipH="1" flipV="1">
            <a:off x="3122613" y="3351213"/>
            <a:ext cx="460375" cy="688975"/>
          </a:xfrm>
          <a:prstGeom prst="line">
            <a:avLst/>
          </a:prstGeom>
          <a:noFill/>
          <a:ln w="9360">
            <a:solidFill>
              <a:srgbClr val="000000"/>
            </a:solidFill>
            <a:miter lim="800000"/>
            <a:headEnd/>
            <a:tailEnd type="triangle" w="med" len="med"/>
          </a:ln>
        </p:spPr>
        <p:txBody>
          <a:bodyPr>
            <a:prstTxWarp prst="textNoShape">
              <a:avLst/>
            </a:prstTxWarp>
          </a:bodyPr>
          <a:lstStyle/>
          <a:p>
            <a:endParaRPr lang="en-US"/>
          </a:p>
        </p:txBody>
      </p:sp>
      <p:sp>
        <p:nvSpPr>
          <p:cNvPr id="46098" name="Line 25"/>
          <p:cNvSpPr>
            <a:spLocks noChangeShapeType="1"/>
          </p:cNvSpPr>
          <p:nvPr/>
        </p:nvSpPr>
        <p:spPr bwMode="auto">
          <a:xfrm flipV="1">
            <a:off x="5334000" y="3579813"/>
            <a:ext cx="455613" cy="688975"/>
          </a:xfrm>
          <a:prstGeom prst="line">
            <a:avLst/>
          </a:prstGeom>
          <a:noFill/>
          <a:ln w="9360">
            <a:solidFill>
              <a:srgbClr val="000000"/>
            </a:solidFill>
            <a:miter lim="800000"/>
            <a:headEnd/>
            <a:tailEnd type="triangle" w="med" len="med"/>
          </a:ln>
        </p:spPr>
        <p:txBody>
          <a:bodyPr>
            <a:prstTxWarp prst="textNoShape">
              <a:avLst/>
            </a:prstTxWarp>
          </a:bodyPr>
          <a:lstStyle/>
          <a:p>
            <a:endParaRPr lang="en-US"/>
          </a:p>
        </p:txBody>
      </p:sp>
      <p:sp>
        <p:nvSpPr>
          <p:cNvPr id="46099" name="Oval 36"/>
          <p:cNvSpPr>
            <a:spLocks noChangeArrowheads="1"/>
          </p:cNvSpPr>
          <p:nvPr/>
        </p:nvSpPr>
        <p:spPr bwMode="auto">
          <a:xfrm>
            <a:off x="3733800" y="1219200"/>
            <a:ext cx="1154113" cy="546100"/>
          </a:xfrm>
          <a:prstGeom prst="ellipse">
            <a:avLst/>
          </a:prstGeom>
          <a:solidFill>
            <a:srgbClr val="CCCCCC"/>
          </a:solidFill>
          <a:ln w="9360">
            <a:noFill/>
            <a:miter lim="800000"/>
            <a:headEnd/>
            <a:tailEnd/>
          </a:ln>
        </p:spPr>
        <p:txBody>
          <a:bodyPr wrap="none" lIns="81639" tIns="42452" rIns="81639" bIns="42452" anchor="ctr">
            <a:prstTxWarp prst="textNoShape">
              <a:avLst/>
            </a:prstTxWarp>
          </a:bodyPr>
          <a:lstStyle/>
          <a:p>
            <a:pPr algn="ctr" defTabSz="414338" hangingPunct="0">
              <a:lnSpc>
                <a:spcPct val="94000"/>
              </a:lnSpc>
              <a:buSzPct val="45000"/>
              <a:buFont typeface="Wingdings" pitchFamily="-108" charset="2"/>
              <a:buNone/>
              <a:tabLst>
                <a:tab pos="657225" algn="l"/>
              </a:tabLst>
            </a:pPr>
            <a:r>
              <a:rPr lang="en-GB">
                <a:latin typeface="Arial" pitchFamily="-108" charset="0"/>
                <a:ea typeface="MS Gothic" charset="0"/>
                <a:cs typeface="MS Gothic" charset="0"/>
              </a:rPr>
              <a:t>Client</a:t>
            </a:r>
          </a:p>
        </p:txBody>
      </p:sp>
      <p:sp>
        <p:nvSpPr>
          <p:cNvPr id="46100" name="Line 39"/>
          <p:cNvSpPr>
            <a:spLocks noChangeShapeType="1"/>
          </p:cNvSpPr>
          <p:nvPr/>
        </p:nvSpPr>
        <p:spPr bwMode="auto">
          <a:xfrm flipV="1">
            <a:off x="4572000" y="1676400"/>
            <a:ext cx="0" cy="838200"/>
          </a:xfrm>
          <a:prstGeom prst="line">
            <a:avLst/>
          </a:prstGeom>
          <a:noFill/>
          <a:ln w="9525">
            <a:noFill/>
            <a:round/>
            <a:headEnd/>
            <a:tailEnd type="triangle" w="med" len="med"/>
          </a:ln>
        </p:spPr>
        <p:txBody>
          <a:bodyPr wrap="none" lIns="81639" tIns="42452" rIns="81639" bIns="42452" anchor="ctr">
            <a:prstTxWarp prst="textNoShape">
              <a:avLst/>
            </a:prstTxWarp>
          </a:bodyPr>
          <a:lstStyle/>
          <a:p>
            <a:endParaRPr lang="en-US"/>
          </a:p>
        </p:txBody>
      </p:sp>
      <p:sp>
        <p:nvSpPr>
          <p:cNvPr id="46101" name="Line 40"/>
          <p:cNvSpPr>
            <a:spLocks noChangeShapeType="1"/>
          </p:cNvSpPr>
          <p:nvPr/>
        </p:nvSpPr>
        <p:spPr bwMode="auto">
          <a:xfrm rot="10800000">
            <a:off x="4495800" y="1676400"/>
            <a:ext cx="0" cy="838200"/>
          </a:xfrm>
          <a:prstGeom prst="line">
            <a:avLst/>
          </a:prstGeom>
          <a:noFill/>
          <a:ln w="25273">
            <a:solidFill>
              <a:srgbClr val="000000"/>
            </a:solidFill>
            <a:prstDash val="sysDot"/>
            <a:miter lim="800000"/>
            <a:headEnd/>
            <a:tailEnd type="triangle" w="med" len="med"/>
          </a:ln>
        </p:spPr>
        <p:txBody>
          <a:bodyPr>
            <a:prstTxWarp prst="textNoShape">
              <a:avLst/>
            </a:prstTxWarp>
          </a:bodyPr>
          <a:lstStyle/>
          <a:p>
            <a:endParaRPr lang="en-US"/>
          </a:p>
        </p:txBody>
      </p:sp>
      <p:sp>
        <p:nvSpPr>
          <p:cNvPr id="46102" name="Rectangle 41"/>
          <p:cNvSpPr>
            <a:spLocks noChangeArrowheads="1"/>
          </p:cNvSpPr>
          <p:nvPr/>
        </p:nvSpPr>
        <p:spPr bwMode="auto">
          <a:xfrm>
            <a:off x="3124200" y="1892300"/>
            <a:ext cx="1104900" cy="469900"/>
          </a:xfrm>
          <a:prstGeom prst="rect">
            <a:avLst/>
          </a:prstGeom>
          <a:noFill/>
          <a:ln w="9525">
            <a:noFill/>
            <a:miter lim="800000"/>
            <a:headEnd/>
            <a:tailEnd/>
          </a:ln>
        </p:spPr>
        <p:txBody>
          <a:bodyPr wrap="none" lIns="81639" tIns="42452" rIns="81639" bIns="42452">
            <a:prstTxWarp prst="textNoShape">
              <a:avLst/>
            </a:prstTxWarp>
            <a:spAutoFit/>
          </a:bodyPr>
          <a:lstStyle/>
          <a:p>
            <a:r>
              <a:rPr lang="en-US" b="1"/>
              <a:t>SOAP </a:t>
            </a:r>
          </a:p>
          <a:p>
            <a:r>
              <a:rPr lang="en-US" b="1"/>
              <a:t>Messages</a:t>
            </a:r>
          </a:p>
        </p:txBody>
      </p:sp>
      <p:sp>
        <p:nvSpPr>
          <p:cNvPr id="46103" name="Rectangle 42"/>
          <p:cNvSpPr>
            <a:spLocks noChangeArrowheads="1"/>
          </p:cNvSpPr>
          <p:nvPr/>
        </p:nvSpPr>
        <p:spPr bwMode="auto">
          <a:xfrm>
            <a:off x="4495800" y="1816100"/>
            <a:ext cx="1436688" cy="469900"/>
          </a:xfrm>
          <a:prstGeom prst="rect">
            <a:avLst/>
          </a:prstGeom>
          <a:noFill/>
          <a:ln w="9525">
            <a:noFill/>
            <a:miter lim="800000"/>
            <a:headEnd/>
            <a:tailEnd/>
          </a:ln>
        </p:spPr>
        <p:txBody>
          <a:bodyPr wrap="none" lIns="81639" tIns="42452" rIns="81639" bIns="42452">
            <a:prstTxWarp prst="textNoShape">
              <a:avLst/>
            </a:prstTxWarp>
            <a:spAutoFit/>
          </a:bodyPr>
          <a:lstStyle/>
          <a:p>
            <a:r>
              <a:rPr lang="en-US" b="1"/>
              <a:t>Notifications</a:t>
            </a:r>
          </a:p>
          <a:p>
            <a:r>
              <a:rPr lang="en-US" b="1"/>
              <a:t>(Optional)</a:t>
            </a:r>
          </a:p>
        </p:txBody>
      </p:sp>
      <p:sp>
        <p:nvSpPr>
          <p:cNvPr id="46104" name="Rectangle 43"/>
          <p:cNvSpPr>
            <a:spLocks noChangeArrowheads="1"/>
          </p:cNvSpPr>
          <p:nvPr/>
        </p:nvSpPr>
        <p:spPr bwMode="auto">
          <a:xfrm>
            <a:off x="6248400" y="2514600"/>
            <a:ext cx="1670050" cy="277813"/>
          </a:xfrm>
          <a:prstGeom prst="rect">
            <a:avLst/>
          </a:prstGeom>
          <a:noFill/>
          <a:ln w="9525">
            <a:noFill/>
            <a:miter lim="800000"/>
            <a:headEnd/>
            <a:tailEnd/>
          </a:ln>
        </p:spPr>
        <p:txBody>
          <a:bodyPr wrap="none" lIns="81639" tIns="42452" rIns="81639" bIns="42452">
            <a:prstTxWarp prst="textNoShape">
              <a:avLst/>
            </a:prstTxWarp>
            <a:spAutoFit/>
          </a:bodyPr>
          <a:lstStyle/>
          <a:p>
            <a:r>
              <a:rPr lang="en-US" b="1"/>
              <a:t>Persistent Store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lIns="84138" tIns="41275" rIns="84138" bIns="41275" anchor="ctr"/>
          <a:lstStyle/>
          <a:p>
            <a:pPr eaLnBrk="1" hangingPunct="1">
              <a:buFont typeface="Garamond" charset="0"/>
              <a:buNone/>
              <a:defRPr/>
            </a:pPr>
            <a:r>
              <a:rPr lang="en-US">
                <a:effectLst>
                  <a:outerShdw blurRad="38100" dist="38100" dir="2700000" algn="tl">
                    <a:srgbClr val="DDDDDD"/>
                  </a:outerShdw>
                </a:effectLst>
              </a:rPr>
              <a:t>Storage and Grid</a:t>
            </a:r>
          </a:p>
        </p:txBody>
      </p:sp>
      <p:sp>
        <p:nvSpPr>
          <p:cNvPr id="225283" name="Rectangle 3"/>
          <p:cNvSpPr>
            <a:spLocks noGrp="1" noChangeArrowheads="1"/>
          </p:cNvSpPr>
          <p:nvPr>
            <p:ph sz="quarter" idx="1"/>
          </p:nvPr>
        </p:nvSpPr>
        <p:spPr/>
        <p:txBody>
          <a:bodyPr lIns="84138" tIns="41275" rIns="84138" bIns="41275"/>
          <a:lstStyle/>
          <a:p>
            <a:pPr marL="305753" indent="-247650" defTabSz="825500">
              <a:defRPr/>
            </a:pPr>
            <a:r>
              <a:rPr lang="en-US" sz="3100" dirty="0">
                <a:effectLst>
                  <a:outerShdw blurRad="38100" dist="38100" dir="2700000" algn="tl">
                    <a:srgbClr val="DDDDDD"/>
                  </a:outerShdw>
                </a:effectLst>
              </a:rPr>
              <a:t>Unlike compute/network resources, storage resources are not available when jobs are done</a:t>
            </a:r>
          </a:p>
          <a:p>
            <a:pPr marL="305753" indent="-247650" defTabSz="825500">
              <a:defRPr/>
            </a:pPr>
            <a:r>
              <a:rPr lang="en-US" sz="3100" dirty="0">
                <a:effectLst>
                  <a:outerShdw blurRad="38100" dist="38100" dir="2700000" algn="tl">
                    <a:srgbClr val="DDDDDD"/>
                  </a:outerShdw>
                </a:effectLst>
              </a:rPr>
              <a:t>Release resource usage when done, unreleased resource need to be garbage collected</a:t>
            </a:r>
            <a:endParaRPr lang="en-US" sz="3100" dirty="0">
              <a:solidFill>
                <a:srgbClr val="006B61"/>
              </a:solidFill>
            </a:endParaRPr>
          </a:p>
          <a:p>
            <a:pPr marL="305753" indent="-247650" defTabSz="825500">
              <a:defRPr/>
            </a:pPr>
            <a:r>
              <a:rPr lang="en-US" sz="3100" dirty="0">
                <a:effectLst>
                  <a:outerShdw blurRad="38100" dist="38100" dir="2700000" algn="tl">
                    <a:srgbClr val="DDDDDD"/>
                  </a:outerShdw>
                </a:effectLst>
              </a:rPr>
              <a:t>Need to enforce quotas</a:t>
            </a:r>
          </a:p>
          <a:p>
            <a:pPr marL="305753" indent="-247650" defTabSz="825500">
              <a:defRPr/>
            </a:pPr>
            <a:r>
              <a:rPr lang="en-US" sz="3100" dirty="0">
                <a:effectLst>
                  <a:outerShdw blurRad="38100" dist="38100" dir="2700000" algn="tl">
                    <a:srgbClr val="DDDDDD"/>
                  </a:outerShdw>
                </a:effectLst>
              </a:rPr>
              <a:t>Need to ensure fairness of space allocation and scheduling</a:t>
            </a:r>
          </a:p>
        </p:txBody>
      </p:sp>
      <p:sp>
        <p:nvSpPr>
          <p:cNvPr id="6" name="Date Placeholder 5"/>
          <p:cNvSpPr>
            <a:spLocks noGrp="1"/>
          </p:cNvSpPr>
          <p:nvPr>
            <p:ph type="dt" sz="half" idx="14"/>
          </p:nvPr>
        </p:nvSpPr>
        <p:spPr/>
        <p:txBody>
          <a:bodyPr/>
          <a:lstStyle/>
          <a:p>
            <a:pPr>
              <a:defRPr/>
            </a:pPr>
            <a:r>
              <a:rPr lang="en-US" smtClean="0"/>
              <a:t>April 8-10, 2009</a:t>
            </a:r>
            <a:endParaRPr lang="en-GB"/>
          </a:p>
        </p:txBody>
      </p:sp>
      <p:sp>
        <p:nvSpPr>
          <p:cNvPr id="5" name="Slide Number Placeholder 3"/>
          <p:cNvSpPr>
            <a:spLocks noGrp="1"/>
          </p:cNvSpPr>
          <p:nvPr>
            <p:ph type="sldNum" sz="quarter" idx="15"/>
          </p:nvPr>
        </p:nvSpPr>
        <p:spPr/>
        <p:txBody>
          <a:bodyPr/>
          <a:lstStyle/>
          <a:p>
            <a:pPr>
              <a:defRPr/>
            </a:pPr>
            <a:fld id="{84A96F49-7ADE-2F41-AE0F-EA55393C3097}" type="slidenum">
              <a:rPr lang="en-GB" smtClean="0"/>
              <a:pPr>
                <a:defRPr/>
              </a:pPr>
              <a:t>17</a:t>
            </a:fld>
            <a:endParaRPr lang="en-GB"/>
          </a:p>
        </p:txBody>
      </p:sp>
      <p:sp>
        <p:nvSpPr>
          <p:cNvPr id="7" name="Footer Placeholder 6"/>
          <p:cNvSpPr>
            <a:spLocks noGrp="1"/>
          </p:cNvSpPr>
          <p:nvPr>
            <p:ph type="ftr" sz="quarter" idx="16"/>
          </p:nvPr>
        </p:nvSpPr>
        <p:spPr/>
        <p:txBody>
          <a:bodyPr/>
          <a:lstStyle/>
          <a:p>
            <a:pPr>
              <a:defRPr/>
            </a:pPr>
            <a:r>
              <a:rPr lang="en-US" smtClean="0"/>
              <a:t>MEGS 2009 Albuquerque</a:t>
            </a:r>
            <a:endParaRPr lang="en-GB"/>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lIns="84138" tIns="41275" rIns="84138" bIns="41275" anchor="ctr"/>
          <a:lstStyle/>
          <a:p>
            <a:pPr eaLnBrk="1" hangingPunct="1">
              <a:buFont typeface="Garamond" charset="0"/>
              <a:buNone/>
              <a:defRPr/>
            </a:pPr>
            <a:r>
              <a:rPr lang="en-US">
                <a:effectLst>
                  <a:outerShdw blurRad="38100" dist="38100" dir="2700000" algn="tl">
                    <a:srgbClr val="DDDDDD"/>
                  </a:outerShdw>
                </a:effectLst>
              </a:rPr>
              <a:t>What is SRM?</a:t>
            </a:r>
          </a:p>
        </p:txBody>
      </p:sp>
      <p:sp>
        <p:nvSpPr>
          <p:cNvPr id="5" name="Content Placeholder 4"/>
          <p:cNvSpPr>
            <a:spLocks noGrp="1"/>
          </p:cNvSpPr>
          <p:nvPr>
            <p:ph sz="quarter" idx="1"/>
          </p:nvPr>
        </p:nvSpPr>
        <p:spPr/>
        <p:txBody>
          <a:bodyPr lIns="84138" tIns="41275" rIns="84138" bIns="41275"/>
          <a:lstStyle/>
          <a:p>
            <a:pPr marL="309563" indent="-309563" defTabSz="825500">
              <a:defRPr/>
            </a:pPr>
            <a:r>
              <a:rPr lang="en-US" dirty="0">
                <a:effectLst>
                  <a:outerShdw blurRad="38100" dist="38100" dir="2700000" algn="tl">
                    <a:srgbClr val="DDDDDD"/>
                  </a:outerShdw>
                </a:effectLst>
              </a:rPr>
              <a:t> Storage Resource Managers (</a:t>
            </a:r>
            <a:r>
              <a:rPr lang="en-US" dirty="0" err="1">
                <a:effectLst>
                  <a:outerShdw blurRad="38100" dist="38100" dir="2700000" algn="tl">
                    <a:srgbClr val="DDDDDD"/>
                  </a:outerShdw>
                </a:effectLst>
              </a:rPr>
              <a:t>SRMs</a:t>
            </a:r>
            <a:r>
              <a:rPr lang="en-US" dirty="0">
                <a:effectLst>
                  <a:outerShdw blurRad="38100" dist="38100" dir="2700000" algn="tl">
                    <a:srgbClr val="DDDDDD"/>
                  </a:outerShdw>
                </a:effectLst>
              </a:rPr>
              <a:t>) are middleware components</a:t>
            </a:r>
          </a:p>
          <a:p>
            <a:pPr marL="671513" lvl="1" indent="-247650" defTabSz="825500">
              <a:lnSpc>
                <a:spcPct val="75000"/>
              </a:lnSpc>
              <a:defRPr/>
            </a:pPr>
            <a:r>
              <a:rPr lang="en-US" dirty="0">
                <a:solidFill>
                  <a:srgbClr val="006B61"/>
                </a:solidFill>
              </a:rPr>
              <a:t>whose function is to provide </a:t>
            </a:r>
          </a:p>
          <a:p>
            <a:pPr marL="1031875" lvl="2" indent="-206375" defTabSz="825500">
              <a:lnSpc>
                <a:spcPct val="75000"/>
              </a:lnSpc>
              <a:defRPr/>
            </a:pPr>
            <a:r>
              <a:rPr lang="en-US" dirty="0">
                <a:solidFill>
                  <a:srgbClr val="0070C0"/>
                </a:solidFill>
              </a:rPr>
              <a:t>dynamic space allocation </a:t>
            </a:r>
          </a:p>
          <a:p>
            <a:pPr marL="1031875" lvl="2" indent="-206375" defTabSz="825500">
              <a:lnSpc>
                <a:spcPct val="75000"/>
              </a:lnSpc>
              <a:defRPr/>
            </a:pPr>
            <a:r>
              <a:rPr lang="en-US" dirty="0">
                <a:solidFill>
                  <a:srgbClr val="0070C0"/>
                </a:solidFill>
              </a:rPr>
              <a:t>file management on shared storage resources on the Grid</a:t>
            </a:r>
          </a:p>
          <a:p>
            <a:pPr marL="1031875" lvl="2" indent="-206375" defTabSz="825500">
              <a:lnSpc>
                <a:spcPct val="75000"/>
              </a:lnSpc>
              <a:defRPr/>
            </a:pPr>
            <a:endParaRPr lang="en-US" dirty="0">
              <a:solidFill>
                <a:srgbClr val="0070C0"/>
              </a:solidFill>
            </a:endParaRPr>
          </a:p>
          <a:p>
            <a:pPr marL="671513" lvl="1" indent="-247650" defTabSz="825500">
              <a:lnSpc>
                <a:spcPct val="75000"/>
              </a:lnSpc>
              <a:defRPr/>
            </a:pPr>
            <a:r>
              <a:rPr lang="en-US" dirty="0">
                <a:solidFill>
                  <a:srgbClr val="006B61"/>
                </a:solidFill>
              </a:rPr>
              <a:t>Different </a:t>
            </a:r>
            <a:r>
              <a:rPr lang="en-US" b="1" dirty="0">
                <a:solidFill>
                  <a:srgbClr val="006B61"/>
                </a:solidFill>
              </a:rPr>
              <a:t>implementations</a:t>
            </a:r>
            <a:r>
              <a:rPr lang="en-US" dirty="0">
                <a:solidFill>
                  <a:srgbClr val="006B61"/>
                </a:solidFill>
              </a:rPr>
              <a:t> for underlying storage systems are based on the same SRM </a:t>
            </a:r>
            <a:r>
              <a:rPr lang="en-US" b="1" dirty="0">
                <a:solidFill>
                  <a:srgbClr val="006B61"/>
                </a:solidFill>
              </a:rPr>
              <a:t>specification</a:t>
            </a:r>
            <a:endParaRPr lang="en-US" dirty="0">
              <a:solidFill>
                <a:srgbClr val="006B61"/>
              </a:solidFill>
            </a:endParaRPr>
          </a:p>
          <a:p>
            <a:pPr marL="671513" lvl="1" indent="-247650" defTabSz="825500">
              <a:lnSpc>
                <a:spcPct val="75000"/>
              </a:lnSpc>
              <a:defRPr/>
            </a:pPr>
            <a:endParaRPr lang="en-US" sz="1500" dirty="0">
              <a:solidFill>
                <a:srgbClr val="006B61"/>
              </a:solidFill>
            </a:endParaRPr>
          </a:p>
        </p:txBody>
      </p:sp>
      <p:sp>
        <p:nvSpPr>
          <p:cNvPr id="7" name="Date Placeholder 6"/>
          <p:cNvSpPr>
            <a:spLocks noGrp="1"/>
          </p:cNvSpPr>
          <p:nvPr>
            <p:ph type="dt" sz="half" idx="14"/>
          </p:nvPr>
        </p:nvSpPr>
        <p:spPr/>
        <p:txBody>
          <a:bodyPr/>
          <a:lstStyle/>
          <a:p>
            <a:pPr>
              <a:defRPr/>
            </a:pPr>
            <a:r>
              <a:rPr lang="en-US" smtClean="0"/>
              <a:t>April 8-10, 2009</a:t>
            </a:r>
            <a:endParaRPr lang="en-GB"/>
          </a:p>
        </p:txBody>
      </p:sp>
      <p:sp>
        <p:nvSpPr>
          <p:cNvPr id="6" name="Slide Number Placeholder 3"/>
          <p:cNvSpPr>
            <a:spLocks noGrp="1"/>
          </p:cNvSpPr>
          <p:nvPr>
            <p:ph type="sldNum" sz="quarter" idx="15"/>
          </p:nvPr>
        </p:nvSpPr>
        <p:spPr/>
        <p:txBody>
          <a:bodyPr/>
          <a:lstStyle/>
          <a:p>
            <a:pPr>
              <a:defRPr/>
            </a:pPr>
            <a:fld id="{79C69940-4831-3C4F-8F36-94754007F58E}" type="slidenum">
              <a:rPr lang="en-GB" smtClean="0"/>
              <a:pPr>
                <a:defRPr/>
              </a:pPr>
              <a:t>18</a:t>
            </a:fld>
            <a:endParaRPr lang="en-GB"/>
          </a:p>
        </p:txBody>
      </p:sp>
      <p:sp>
        <p:nvSpPr>
          <p:cNvPr id="8" name="Footer Placeholder 7"/>
          <p:cNvSpPr>
            <a:spLocks noGrp="1"/>
          </p:cNvSpPr>
          <p:nvPr>
            <p:ph type="ftr" sz="quarter" idx="16"/>
          </p:nvPr>
        </p:nvSpPr>
        <p:spPr/>
        <p:txBody>
          <a:bodyPr/>
          <a:lstStyle/>
          <a:p>
            <a:pPr>
              <a:defRPr/>
            </a:pPr>
            <a:r>
              <a:rPr lang="en-US" smtClean="0"/>
              <a:t>MEGS 2009 Albuquerque</a:t>
            </a:r>
            <a:endParaRPr lang="en-GB"/>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lIns="84138" tIns="41275" rIns="84138" bIns="41275" anchor="ctr"/>
          <a:lstStyle/>
          <a:p>
            <a:pPr eaLnBrk="1" hangingPunct="1">
              <a:buFont typeface="Garamond" charset="0"/>
              <a:buNone/>
              <a:defRPr/>
            </a:pPr>
            <a:r>
              <a:rPr lang="en-US" dirty="0">
                <a:effectLst>
                  <a:outerShdw blurRad="38100" dist="38100" dir="2700000" algn="tl">
                    <a:srgbClr val="DDDDDD"/>
                  </a:outerShdw>
                </a:effectLst>
              </a:rPr>
              <a:t>Managing spaces</a:t>
            </a:r>
          </a:p>
        </p:txBody>
      </p:sp>
      <p:sp>
        <p:nvSpPr>
          <p:cNvPr id="180227" name="Rectangle 3"/>
          <p:cNvSpPr>
            <a:spLocks noGrp="1" noChangeArrowheads="1"/>
          </p:cNvSpPr>
          <p:nvPr>
            <p:ph sz="quarter" idx="1"/>
          </p:nvPr>
        </p:nvSpPr>
        <p:spPr/>
        <p:txBody>
          <a:bodyPr lIns="84138" tIns="41275" rIns="84138" bIns="41275"/>
          <a:lstStyle/>
          <a:p>
            <a:pPr marL="309563" indent="-309563" defTabSz="825500">
              <a:lnSpc>
                <a:spcPct val="90000"/>
              </a:lnSpc>
              <a:defRPr/>
            </a:pPr>
            <a:r>
              <a:rPr lang="en-US" sz="2100" dirty="0">
                <a:effectLst>
                  <a:outerShdw blurRad="38100" dist="38100" dir="2700000" algn="tl">
                    <a:srgbClr val="DDDDDD"/>
                  </a:outerShdw>
                </a:effectLst>
              </a:rPr>
              <a:t>Negotiation</a:t>
            </a:r>
          </a:p>
          <a:p>
            <a:pPr marL="671513" lvl="1" indent="-247650" defTabSz="825500">
              <a:lnSpc>
                <a:spcPct val="70000"/>
              </a:lnSpc>
              <a:defRPr/>
            </a:pPr>
            <a:r>
              <a:rPr lang="en-US" sz="1900" dirty="0">
                <a:solidFill>
                  <a:srgbClr val="006B61"/>
                </a:solidFill>
              </a:rPr>
              <a:t>Client asks for space: </a:t>
            </a:r>
            <a:r>
              <a:rPr lang="en-US" sz="1900" dirty="0" err="1">
                <a:solidFill>
                  <a:srgbClr val="006B61"/>
                </a:solidFill>
              </a:rPr>
              <a:t>Guaranteed_C</a:t>
            </a:r>
            <a:r>
              <a:rPr lang="en-US" sz="1900" dirty="0">
                <a:solidFill>
                  <a:srgbClr val="006B61"/>
                </a:solidFill>
              </a:rPr>
              <a:t>, </a:t>
            </a:r>
            <a:r>
              <a:rPr lang="en-US" sz="1900" dirty="0" err="1">
                <a:solidFill>
                  <a:srgbClr val="006B61"/>
                </a:solidFill>
              </a:rPr>
              <a:t>MaxDesired</a:t>
            </a:r>
            <a:endParaRPr lang="en-US" sz="1900" dirty="0">
              <a:solidFill>
                <a:srgbClr val="006B61"/>
              </a:solidFill>
            </a:endParaRPr>
          </a:p>
          <a:p>
            <a:pPr marL="671513" lvl="1" indent="-247650" defTabSz="825500">
              <a:lnSpc>
                <a:spcPct val="70000"/>
              </a:lnSpc>
              <a:defRPr/>
            </a:pPr>
            <a:r>
              <a:rPr lang="en-US" sz="1900" dirty="0">
                <a:solidFill>
                  <a:srgbClr val="006B61"/>
                </a:solidFill>
              </a:rPr>
              <a:t>SRM return: </a:t>
            </a:r>
            <a:r>
              <a:rPr lang="en-US" sz="1900" dirty="0" err="1">
                <a:solidFill>
                  <a:srgbClr val="006B61"/>
                </a:solidFill>
              </a:rPr>
              <a:t>Guaranteed_S</a:t>
            </a:r>
            <a:r>
              <a:rPr lang="en-US" sz="1900" dirty="0">
                <a:solidFill>
                  <a:srgbClr val="006B61"/>
                </a:solidFill>
              </a:rPr>
              <a:t> &lt;= </a:t>
            </a:r>
            <a:r>
              <a:rPr lang="en-US" sz="1900" dirty="0" err="1">
                <a:solidFill>
                  <a:srgbClr val="006B61"/>
                </a:solidFill>
              </a:rPr>
              <a:t>Guaranteed_C</a:t>
            </a:r>
            <a:r>
              <a:rPr lang="en-US" sz="1900" dirty="0">
                <a:solidFill>
                  <a:srgbClr val="006B61"/>
                </a:solidFill>
              </a:rPr>
              <a:t>, </a:t>
            </a:r>
            <a:br>
              <a:rPr lang="en-US" sz="1900" dirty="0">
                <a:solidFill>
                  <a:srgbClr val="006B61"/>
                </a:solidFill>
              </a:rPr>
            </a:br>
            <a:r>
              <a:rPr lang="en-US" sz="1900" dirty="0">
                <a:solidFill>
                  <a:srgbClr val="006B61"/>
                </a:solidFill>
              </a:rPr>
              <a:t>                      best effort &lt;= </a:t>
            </a:r>
            <a:r>
              <a:rPr lang="en-US" sz="1900" dirty="0" err="1">
                <a:solidFill>
                  <a:srgbClr val="006B61"/>
                </a:solidFill>
              </a:rPr>
              <a:t>MaxDesired</a:t>
            </a:r>
            <a:endParaRPr lang="en-US" sz="1900" dirty="0">
              <a:solidFill>
                <a:srgbClr val="006B61"/>
              </a:solidFill>
            </a:endParaRPr>
          </a:p>
          <a:p>
            <a:pPr marL="309563" indent="-309563" defTabSz="825500">
              <a:lnSpc>
                <a:spcPct val="90000"/>
              </a:lnSpc>
              <a:defRPr/>
            </a:pPr>
            <a:r>
              <a:rPr lang="en-US" sz="2100" dirty="0">
                <a:effectLst>
                  <a:outerShdw blurRad="38100" dist="38100" dir="2700000" algn="tl">
                    <a:srgbClr val="DDDDDD"/>
                  </a:outerShdw>
                </a:effectLst>
              </a:rPr>
              <a:t>Types of spaces</a:t>
            </a:r>
          </a:p>
          <a:p>
            <a:pPr marL="671513" lvl="1" indent="-247650" defTabSz="825500">
              <a:lnSpc>
                <a:spcPct val="70000"/>
              </a:lnSpc>
              <a:defRPr/>
            </a:pPr>
            <a:r>
              <a:rPr lang="en-US" sz="1900" dirty="0">
                <a:solidFill>
                  <a:srgbClr val="006B61"/>
                </a:solidFill>
              </a:rPr>
              <a:t>Access Latency (Online, </a:t>
            </a:r>
            <a:r>
              <a:rPr lang="en-US" sz="1900" dirty="0" err="1">
                <a:solidFill>
                  <a:srgbClr val="006B61"/>
                </a:solidFill>
              </a:rPr>
              <a:t>Nearline</a:t>
            </a:r>
            <a:r>
              <a:rPr lang="en-US" sz="1900" dirty="0">
                <a:solidFill>
                  <a:srgbClr val="006B61"/>
                </a:solidFill>
              </a:rPr>
              <a:t>)</a:t>
            </a:r>
          </a:p>
          <a:p>
            <a:pPr marL="671513" lvl="1" indent="-247650" defTabSz="825500">
              <a:lnSpc>
                <a:spcPct val="70000"/>
              </a:lnSpc>
              <a:defRPr/>
            </a:pPr>
            <a:r>
              <a:rPr lang="en-US" sz="1900" dirty="0">
                <a:solidFill>
                  <a:srgbClr val="006B61"/>
                </a:solidFill>
              </a:rPr>
              <a:t>Retention Policy (Replica, Output, Custodial)</a:t>
            </a:r>
          </a:p>
          <a:p>
            <a:pPr marL="671513" lvl="1" indent="-247650" defTabSz="825500">
              <a:lnSpc>
                <a:spcPct val="70000"/>
              </a:lnSpc>
              <a:defRPr/>
            </a:pPr>
            <a:r>
              <a:rPr lang="en-US" sz="1900" dirty="0">
                <a:solidFill>
                  <a:srgbClr val="006B61"/>
                </a:solidFill>
              </a:rPr>
              <a:t>Subject to limits per client (SRM or VO policies)</a:t>
            </a:r>
          </a:p>
          <a:p>
            <a:pPr marL="309563" indent="-309563" defTabSz="825500">
              <a:lnSpc>
                <a:spcPct val="90000"/>
              </a:lnSpc>
              <a:defRPr/>
            </a:pPr>
            <a:r>
              <a:rPr lang="en-US" sz="2100" dirty="0">
                <a:effectLst>
                  <a:outerShdw blurRad="38100" dist="38100" dir="2700000" algn="tl">
                    <a:srgbClr val="DDDDDD"/>
                  </a:outerShdw>
                </a:effectLst>
              </a:rPr>
              <a:t>Lifetime</a:t>
            </a:r>
          </a:p>
          <a:p>
            <a:pPr marL="671513" lvl="1" indent="-247650" defTabSz="825500">
              <a:lnSpc>
                <a:spcPct val="70000"/>
              </a:lnSpc>
              <a:defRPr/>
            </a:pPr>
            <a:r>
              <a:rPr lang="en-US" sz="1900" dirty="0">
                <a:solidFill>
                  <a:srgbClr val="006B61"/>
                </a:solidFill>
              </a:rPr>
              <a:t>Negotiated: </a:t>
            </a:r>
            <a:r>
              <a:rPr lang="en-US" sz="1900" dirty="0" err="1">
                <a:solidFill>
                  <a:srgbClr val="006B61"/>
                </a:solidFill>
              </a:rPr>
              <a:t>Lifetime_C</a:t>
            </a:r>
            <a:r>
              <a:rPr lang="en-US" sz="1900" dirty="0">
                <a:solidFill>
                  <a:srgbClr val="006B61"/>
                </a:solidFill>
              </a:rPr>
              <a:t> requested</a:t>
            </a:r>
          </a:p>
          <a:p>
            <a:pPr marL="671513" lvl="1" indent="-247650" defTabSz="825500">
              <a:lnSpc>
                <a:spcPct val="70000"/>
              </a:lnSpc>
              <a:defRPr/>
            </a:pPr>
            <a:r>
              <a:rPr lang="en-US" sz="1900" dirty="0">
                <a:solidFill>
                  <a:srgbClr val="006B61"/>
                </a:solidFill>
              </a:rPr>
              <a:t>SRM return: </a:t>
            </a:r>
            <a:r>
              <a:rPr lang="en-US" sz="1900" dirty="0" err="1">
                <a:solidFill>
                  <a:srgbClr val="006B61"/>
                </a:solidFill>
              </a:rPr>
              <a:t>Lifetime_S</a:t>
            </a:r>
            <a:r>
              <a:rPr lang="en-US" sz="1900" dirty="0">
                <a:solidFill>
                  <a:srgbClr val="006B61"/>
                </a:solidFill>
              </a:rPr>
              <a:t> &lt;= </a:t>
            </a:r>
            <a:r>
              <a:rPr lang="en-US" sz="1900" dirty="0" err="1">
                <a:solidFill>
                  <a:srgbClr val="006B61"/>
                </a:solidFill>
              </a:rPr>
              <a:t>Lifetime_C</a:t>
            </a:r>
            <a:endParaRPr lang="en-US" sz="1900" dirty="0">
              <a:solidFill>
                <a:srgbClr val="006B61"/>
              </a:solidFill>
            </a:endParaRPr>
          </a:p>
          <a:p>
            <a:pPr marL="309563" indent="-309563" defTabSz="825500">
              <a:lnSpc>
                <a:spcPct val="90000"/>
              </a:lnSpc>
              <a:defRPr/>
            </a:pPr>
            <a:r>
              <a:rPr lang="en-US" sz="2100" dirty="0">
                <a:effectLst>
                  <a:outerShdw blurRad="38100" dist="38100" dir="2700000" algn="tl">
                    <a:srgbClr val="DDDDDD"/>
                  </a:outerShdw>
                </a:effectLst>
              </a:rPr>
              <a:t>Reference handle</a:t>
            </a:r>
          </a:p>
          <a:p>
            <a:pPr marL="671513" lvl="1" indent="-247650" defTabSz="825500">
              <a:lnSpc>
                <a:spcPct val="70000"/>
              </a:lnSpc>
              <a:defRPr/>
            </a:pPr>
            <a:r>
              <a:rPr lang="en-US" sz="1900" dirty="0">
                <a:solidFill>
                  <a:srgbClr val="006B61"/>
                </a:solidFill>
              </a:rPr>
              <a:t>SRM returns space reference handle (space token)</a:t>
            </a:r>
          </a:p>
          <a:p>
            <a:pPr marL="309563" indent="-309563" defTabSz="825500">
              <a:lnSpc>
                <a:spcPct val="90000"/>
              </a:lnSpc>
              <a:defRPr/>
            </a:pPr>
            <a:r>
              <a:rPr lang="en-US" sz="2000" dirty="0">
                <a:effectLst>
                  <a:outerShdw blurRad="38100" dist="38100" dir="2700000" algn="tl">
                    <a:srgbClr val="DDDDDD"/>
                  </a:outerShdw>
                </a:effectLst>
              </a:rPr>
              <a:t>Updating space</a:t>
            </a:r>
          </a:p>
          <a:p>
            <a:pPr marL="671513" lvl="1" indent="-247650" defTabSz="825500">
              <a:lnSpc>
                <a:spcPct val="70000"/>
              </a:lnSpc>
              <a:defRPr/>
            </a:pPr>
            <a:r>
              <a:rPr lang="en-US" sz="1800" dirty="0">
                <a:solidFill>
                  <a:srgbClr val="006B61"/>
                </a:solidFill>
              </a:rPr>
              <a:t>Resize for more space or release unused space</a:t>
            </a:r>
          </a:p>
          <a:p>
            <a:pPr marL="671513" lvl="1" indent="-247650" defTabSz="825500">
              <a:lnSpc>
                <a:spcPct val="70000"/>
              </a:lnSpc>
              <a:defRPr/>
            </a:pPr>
            <a:r>
              <a:rPr lang="en-US" sz="1800" dirty="0">
                <a:solidFill>
                  <a:srgbClr val="006B61"/>
                </a:solidFill>
              </a:rPr>
              <a:t>Extend or shorten the lifetime of a space</a:t>
            </a:r>
          </a:p>
        </p:txBody>
      </p:sp>
      <p:sp>
        <p:nvSpPr>
          <p:cNvPr id="6" name="Date Placeholder 5"/>
          <p:cNvSpPr>
            <a:spLocks noGrp="1"/>
          </p:cNvSpPr>
          <p:nvPr>
            <p:ph type="dt" sz="half" idx="14"/>
          </p:nvPr>
        </p:nvSpPr>
        <p:spPr/>
        <p:txBody>
          <a:bodyPr/>
          <a:lstStyle/>
          <a:p>
            <a:pPr>
              <a:defRPr/>
            </a:pPr>
            <a:r>
              <a:rPr lang="en-US" smtClean="0"/>
              <a:t>April 8-10, 2009</a:t>
            </a:r>
            <a:endParaRPr lang="en-GB"/>
          </a:p>
        </p:txBody>
      </p:sp>
      <p:sp>
        <p:nvSpPr>
          <p:cNvPr id="5" name="Slide Number Placeholder 3"/>
          <p:cNvSpPr>
            <a:spLocks noGrp="1"/>
          </p:cNvSpPr>
          <p:nvPr>
            <p:ph type="sldNum" sz="quarter" idx="15"/>
          </p:nvPr>
        </p:nvSpPr>
        <p:spPr/>
        <p:txBody>
          <a:bodyPr/>
          <a:lstStyle/>
          <a:p>
            <a:pPr>
              <a:defRPr/>
            </a:pPr>
            <a:fld id="{3BCA894A-A8A4-2C42-BCA4-331C293DC4C5}" type="slidenum">
              <a:rPr lang="en-GB" smtClean="0"/>
              <a:pPr>
                <a:defRPr/>
              </a:pPr>
              <a:t>19</a:t>
            </a:fld>
            <a:endParaRPr lang="en-GB"/>
          </a:p>
        </p:txBody>
      </p:sp>
      <p:sp>
        <p:nvSpPr>
          <p:cNvPr id="7" name="Footer Placeholder 6"/>
          <p:cNvSpPr>
            <a:spLocks noGrp="1"/>
          </p:cNvSpPr>
          <p:nvPr>
            <p:ph type="ftr" sz="quarter" idx="16"/>
          </p:nvPr>
        </p:nvSpPr>
        <p:spPr/>
        <p:txBody>
          <a:bodyPr/>
          <a:lstStyle/>
          <a:p>
            <a:pPr>
              <a:defRPr/>
            </a:pPr>
            <a:r>
              <a:rPr lang="en-US" smtClean="0"/>
              <a:t>MEGS 2009 Albuquerque</a:t>
            </a:r>
            <a:endParaRPr 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smtClean="0"/>
              <a:t>Data Management</a:t>
            </a:r>
            <a:endParaRPr lang="en-US" dirty="0"/>
          </a:p>
        </p:txBody>
      </p:sp>
      <p:sp>
        <p:nvSpPr>
          <p:cNvPr id="17412" name="Rectangle 3"/>
          <p:cNvSpPr>
            <a:spLocks noGrp="1" noChangeArrowheads="1"/>
          </p:cNvSpPr>
          <p:nvPr>
            <p:ph sz="quarter" idx="1"/>
          </p:nvPr>
        </p:nvSpPr>
        <p:spPr/>
        <p:txBody>
          <a:bodyPr>
            <a:normAutofit fontScale="92500" lnSpcReduction="10000"/>
          </a:bodyPr>
          <a:lstStyle/>
          <a:p>
            <a:r>
              <a:rPr lang="en-US" smtClean="0"/>
              <a:t>Distributed community of users need to access and analyze large amounts of data</a:t>
            </a:r>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r>
              <a:rPr lang="en-US" smtClean="0"/>
              <a:t>Requirement arises in both simulation and experimental science</a:t>
            </a:r>
            <a:endParaRPr lang="en-US" dirty="0"/>
          </a:p>
        </p:txBody>
      </p:sp>
      <p:sp>
        <p:nvSpPr>
          <p:cNvPr id="8" name="Date Placeholder 7"/>
          <p:cNvSpPr>
            <a:spLocks noGrp="1"/>
          </p:cNvSpPr>
          <p:nvPr>
            <p:ph type="dt" sz="half" idx="14"/>
          </p:nvPr>
        </p:nvSpPr>
        <p:spPr/>
        <p:txBody>
          <a:bodyPr/>
          <a:lstStyle/>
          <a:p>
            <a:r>
              <a:rPr lang="en-US" smtClean="0"/>
              <a:t>April 8-10, 2009</a:t>
            </a:r>
            <a:endParaRPr lang="en-GB"/>
          </a:p>
        </p:txBody>
      </p:sp>
      <p:sp>
        <p:nvSpPr>
          <p:cNvPr id="7" name="Slide Number Placeholder 5"/>
          <p:cNvSpPr>
            <a:spLocks noGrp="1"/>
          </p:cNvSpPr>
          <p:nvPr>
            <p:ph type="sldNum" sz="quarter" idx="15"/>
          </p:nvPr>
        </p:nvSpPr>
        <p:spPr/>
        <p:txBody>
          <a:bodyPr/>
          <a:lstStyle/>
          <a:p>
            <a:fld id="{D6707712-F191-854F-854C-6647E382741F}" type="slidenum">
              <a:rPr lang="en-GB" smtClean="0"/>
              <a:pPr/>
              <a:t>2</a:t>
            </a:fld>
            <a:endParaRPr lang="en-GB"/>
          </a:p>
        </p:txBody>
      </p:sp>
      <p:sp>
        <p:nvSpPr>
          <p:cNvPr id="9" name="Footer Placeholder 8"/>
          <p:cNvSpPr>
            <a:spLocks noGrp="1"/>
          </p:cNvSpPr>
          <p:nvPr>
            <p:ph type="ftr" sz="quarter" idx="16"/>
          </p:nvPr>
        </p:nvSpPr>
        <p:spPr/>
        <p:txBody>
          <a:bodyPr/>
          <a:lstStyle/>
          <a:p>
            <a:r>
              <a:rPr lang="en-US" smtClean="0"/>
              <a:t>MEGS 2009 Albuquerque</a:t>
            </a:r>
            <a:endParaRPr lang="en-GB"/>
          </a:p>
        </p:txBody>
      </p:sp>
      <p:pic>
        <p:nvPicPr>
          <p:cNvPr id="17413" name="Picture 5"/>
          <p:cNvPicPr>
            <a:picLocks noChangeAspect="1" noChangeArrowheads="1"/>
          </p:cNvPicPr>
          <p:nvPr/>
        </p:nvPicPr>
        <p:blipFill>
          <a:blip r:embed="rId3"/>
          <a:srcRect/>
          <a:stretch>
            <a:fillRect/>
          </a:stretch>
        </p:blipFill>
        <p:spPr bwMode="auto">
          <a:xfrm>
            <a:off x="609600" y="2362200"/>
            <a:ext cx="6781800" cy="3276600"/>
          </a:xfrm>
          <a:prstGeom prst="rect">
            <a:avLst/>
          </a:prstGeom>
          <a:noFill/>
          <a:ln w="9525">
            <a:noFill/>
            <a:miter lim="800000"/>
            <a:headEnd/>
            <a:tailEnd/>
          </a:ln>
        </p:spPr>
      </p:pic>
      <p:sp>
        <p:nvSpPr>
          <p:cNvPr id="17414" name="Text Box 6"/>
          <p:cNvSpPr txBox="1">
            <a:spLocks noChangeArrowheads="1"/>
          </p:cNvSpPr>
          <p:nvPr/>
        </p:nvSpPr>
        <p:spPr bwMode="auto">
          <a:xfrm>
            <a:off x="1524000" y="4495800"/>
            <a:ext cx="5562600" cy="396875"/>
          </a:xfrm>
          <a:prstGeom prst="rect">
            <a:avLst/>
          </a:prstGeom>
          <a:noFill/>
          <a:ln w="9525">
            <a:noFill/>
            <a:miter lim="800000"/>
            <a:headEnd/>
            <a:tailEnd/>
          </a:ln>
        </p:spPr>
        <p:txBody>
          <a:bodyPr>
            <a:prstTxWarp prst="textNoShape">
              <a:avLst/>
            </a:prstTxWarp>
            <a:spAutoFit/>
          </a:bodyPr>
          <a:lstStyle/>
          <a:p>
            <a:pPr eaLnBrk="0" hangingPunct="0">
              <a:lnSpc>
                <a:spcPct val="100000"/>
              </a:lnSpc>
              <a:spcBef>
                <a:spcPct val="50000"/>
              </a:spcBef>
              <a:buClrTx/>
              <a:buSzTx/>
              <a:buFontTx/>
              <a:buNone/>
            </a:pPr>
            <a:r>
              <a:rPr lang="en-US" sz="2000" dirty="0">
                <a:solidFill>
                  <a:schemeClr val="tx2"/>
                </a:solidFill>
                <a:latin typeface="Arial" pitchFamily="-108" charset="0"/>
                <a:ea typeface="ＭＳ Ｐゴシック" pitchFamily="-108" charset="-128"/>
                <a:cs typeface="ＭＳ Ｐゴシック" pitchFamily="-108" charset="-128"/>
              </a:rPr>
              <a:t>Fusion community’s International ITER project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lIns="84138" tIns="41275" rIns="84138" bIns="41275" anchor="ctr"/>
          <a:lstStyle/>
          <a:p>
            <a:pPr eaLnBrk="1" hangingPunct="1">
              <a:buFont typeface="Garamond" charset="0"/>
              <a:buNone/>
              <a:defRPr/>
            </a:pPr>
            <a:r>
              <a:rPr lang="en-US">
                <a:effectLst>
                  <a:outerShdw blurRad="38100" dist="38100" dir="2700000" algn="tl">
                    <a:srgbClr val="DDDDDD"/>
                  </a:outerShdw>
                </a:effectLst>
              </a:rPr>
              <a:t>File Management </a:t>
            </a:r>
          </a:p>
        </p:txBody>
      </p:sp>
      <p:sp>
        <p:nvSpPr>
          <p:cNvPr id="243715" name="Rectangle 3"/>
          <p:cNvSpPr>
            <a:spLocks noGrp="1" noChangeArrowheads="1"/>
          </p:cNvSpPr>
          <p:nvPr>
            <p:ph sz="quarter" idx="1"/>
          </p:nvPr>
        </p:nvSpPr>
        <p:spPr/>
        <p:txBody>
          <a:bodyPr lIns="84138" tIns="41275" rIns="84138" bIns="41275">
            <a:normAutofit/>
          </a:bodyPr>
          <a:lstStyle/>
          <a:p>
            <a:pPr marL="309563" indent="-309563" defTabSz="825500">
              <a:lnSpc>
                <a:spcPct val="75000"/>
              </a:lnSpc>
              <a:defRPr/>
            </a:pPr>
            <a:r>
              <a:rPr lang="en-US" sz="2400" dirty="0">
                <a:effectLst>
                  <a:outerShdw blurRad="38100" dist="38100" dir="2700000" algn="tl">
                    <a:srgbClr val="DDDDDD"/>
                  </a:outerShdw>
                </a:effectLst>
              </a:rPr>
              <a:t>Assignment of files to spaces</a:t>
            </a:r>
          </a:p>
          <a:p>
            <a:pPr marL="671513" lvl="1" indent="-247650" defTabSz="825500">
              <a:lnSpc>
                <a:spcPct val="75000"/>
              </a:lnSpc>
              <a:defRPr/>
            </a:pPr>
            <a:r>
              <a:rPr lang="en-US" sz="2000" dirty="0">
                <a:solidFill>
                  <a:srgbClr val="006B61"/>
                </a:solidFill>
              </a:rPr>
              <a:t>Files can be assigned to any space, provided that their lifetime is shorter than the remaining lifetime of the space</a:t>
            </a:r>
          </a:p>
          <a:p>
            <a:pPr marL="671513" lvl="1" indent="-247650" defTabSz="825500">
              <a:lnSpc>
                <a:spcPct val="70000"/>
              </a:lnSpc>
              <a:defRPr/>
            </a:pPr>
            <a:r>
              <a:rPr lang="en-US" sz="1800" dirty="0">
                <a:solidFill>
                  <a:srgbClr val="006B61"/>
                </a:solidFill>
              </a:rPr>
              <a:t>Files can be put into an SRM without explicit reservation</a:t>
            </a:r>
          </a:p>
          <a:p>
            <a:pPr marL="671513" lvl="1" indent="-247650" defTabSz="825500">
              <a:lnSpc>
                <a:spcPct val="70000"/>
              </a:lnSpc>
              <a:defRPr/>
            </a:pPr>
            <a:r>
              <a:rPr lang="en-US" sz="1800" dirty="0">
                <a:solidFill>
                  <a:srgbClr val="006B61"/>
                </a:solidFill>
              </a:rPr>
              <a:t>Default spaces are not visible to client</a:t>
            </a:r>
          </a:p>
          <a:p>
            <a:pPr marL="309563" indent="-309563" defTabSz="825500">
              <a:lnSpc>
                <a:spcPct val="90000"/>
              </a:lnSpc>
              <a:defRPr/>
            </a:pPr>
            <a:r>
              <a:rPr lang="en-US" sz="2400" dirty="0">
                <a:effectLst>
                  <a:outerShdw blurRad="38100" dist="38100" dir="2700000" algn="tl">
                    <a:srgbClr val="DDDDDD"/>
                  </a:outerShdw>
                </a:effectLst>
              </a:rPr>
              <a:t>Files already in the SRM can be moved to other spaces</a:t>
            </a:r>
            <a:endParaRPr lang="en-US" sz="2000" dirty="0">
              <a:effectLst>
                <a:outerShdw blurRad="38100" dist="38100" dir="2700000" algn="tl">
                  <a:srgbClr val="DDDDDD"/>
                </a:outerShdw>
              </a:effectLst>
            </a:endParaRPr>
          </a:p>
          <a:p>
            <a:pPr marL="671513" lvl="1" indent="-247650" defTabSz="825500">
              <a:lnSpc>
                <a:spcPct val="70000"/>
              </a:lnSpc>
              <a:defRPr/>
            </a:pPr>
            <a:r>
              <a:rPr lang="en-US" sz="2000" dirty="0">
                <a:solidFill>
                  <a:srgbClr val="006B61"/>
                </a:solidFill>
              </a:rPr>
              <a:t>By </a:t>
            </a:r>
            <a:r>
              <a:rPr lang="en-US" sz="2000" dirty="0" err="1">
                <a:solidFill>
                  <a:srgbClr val="006B61"/>
                </a:solidFill>
              </a:rPr>
              <a:t>srmChangeSpaceForFiles</a:t>
            </a:r>
            <a:endParaRPr lang="en-US" sz="1800" dirty="0">
              <a:solidFill>
                <a:srgbClr val="006B61"/>
              </a:solidFill>
            </a:endParaRPr>
          </a:p>
          <a:p>
            <a:pPr marL="309563" indent="-309563" defTabSz="825500">
              <a:lnSpc>
                <a:spcPct val="90000"/>
              </a:lnSpc>
              <a:defRPr/>
            </a:pPr>
            <a:r>
              <a:rPr lang="en-US" sz="2400" dirty="0">
                <a:effectLst>
                  <a:outerShdw blurRad="38100" dist="38100" dir="2700000" algn="tl">
                    <a:srgbClr val="DDDDDD"/>
                  </a:outerShdw>
                </a:effectLst>
              </a:rPr>
              <a:t>Files already in the SRM can be pinned in spaces</a:t>
            </a:r>
            <a:endParaRPr lang="en-US" sz="2000" dirty="0">
              <a:effectLst>
                <a:outerShdw blurRad="38100" dist="38100" dir="2700000" algn="tl">
                  <a:srgbClr val="DDDDDD"/>
                </a:outerShdw>
              </a:effectLst>
            </a:endParaRPr>
          </a:p>
          <a:p>
            <a:pPr marL="671513" lvl="1" indent="-247650" defTabSz="825500">
              <a:lnSpc>
                <a:spcPct val="70000"/>
              </a:lnSpc>
              <a:defRPr/>
            </a:pPr>
            <a:r>
              <a:rPr lang="en-US" sz="2000" dirty="0">
                <a:solidFill>
                  <a:srgbClr val="006B61"/>
                </a:solidFill>
              </a:rPr>
              <a:t>By requesting specific files (</a:t>
            </a:r>
            <a:r>
              <a:rPr lang="en-US" sz="2000" dirty="0" err="1">
                <a:solidFill>
                  <a:srgbClr val="006B61"/>
                </a:solidFill>
              </a:rPr>
              <a:t>srmPrepareToGet</a:t>
            </a:r>
            <a:r>
              <a:rPr lang="en-US" sz="2000" dirty="0">
                <a:solidFill>
                  <a:srgbClr val="006B61"/>
                </a:solidFill>
              </a:rPr>
              <a:t>)</a:t>
            </a:r>
          </a:p>
          <a:p>
            <a:pPr marL="671513" lvl="1" indent="-247650" defTabSz="825500">
              <a:lnSpc>
                <a:spcPct val="70000"/>
              </a:lnSpc>
              <a:defRPr/>
            </a:pPr>
            <a:r>
              <a:rPr lang="en-US" sz="2000" dirty="0">
                <a:solidFill>
                  <a:srgbClr val="006B61"/>
                </a:solidFill>
              </a:rPr>
              <a:t>By pre-loading them into online space (</a:t>
            </a:r>
            <a:r>
              <a:rPr lang="en-US" sz="2000" dirty="0" err="1">
                <a:solidFill>
                  <a:srgbClr val="006B61"/>
                </a:solidFill>
              </a:rPr>
              <a:t>srmBringOnline</a:t>
            </a:r>
            <a:r>
              <a:rPr lang="en-US" sz="2000" dirty="0">
                <a:solidFill>
                  <a:srgbClr val="006B61"/>
                </a:solidFill>
              </a:rPr>
              <a:t>)</a:t>
            </a:r>
            <a:endParaRPr lang="en-US" sz="1800" dirty="0">
              <a:solidFill>
                <a:srgbClr val="006B61"/>
              </a:solidFill>
            </a:endParaRPr>
          </a:p>
          <a:p>
            <a:pPr marL="309563" indent="-309563" defTabSz="825500">
              <a:lnSpc>
                <a:spcPct val="90000"/>
              </a:lnSpc>
              <a:defRPr/>
            </a:pPr>
            <a:r>
              <a:rPr lang="en-US" sz="2400" dirty="0">
                <a:effectLst>
                  <a:outerShdw blurRad="38100" dist="38100" dir="2700000" algn="tl">
                    <a:srgbClr val="DDDDDD"/>
                  </a:outerShdw>
                </a:effectLst>
              </a:rPr>
              <a:t>Releasing files from space by a user</a:t>
            </a:r>
            <a:endParaRPr lang="en-US" sz="2000" dirty="0">
              <a:effectLst>
                <a:outerShdw blurRad="38100" dist="38100" dir="2700000" algn="tl">
                  <a:srgbClr val="DDDDDD"/>
                </a:outerShdw>
              </a:effectLst>
            </a:endParaRPr>
          </a:p>
          <a:p>
            <a:pPr marL="671513" lvl="1" indent="-247650" defTabSz="825500">
              <a:lnSpc>
                <a:spcPct val="70000"/>
              </a:lnSpc>
              <a:defRPr/>
            </a:pPr>
            <a:r>
              <a:rPr lang="en-US" sz="2000" dirty="0">
                <a:solidFill>
                  <a:srgbClr val="006B61"/>
                </a:solidFill>
              </a:rPr>
              <a:t>Release all files that user brought into the space whose lifetime has not expired</a:t>
            </a:r>
            <a:endParaRPr lang="en-US" sz="1700" dirty="0">
              <a:solidFill>
                <a:srgbClr val="006B61"/>
              </a:solidFill>
            </a:endParaRPr>
          </a:p>
        </p:txBody>
      </p:sp>
      <p:sp>
        <p:nvSpPr>
          <p:cNvPr id="6" name="Date Placeholder 5"/>
          <p:cNvSpPr>
            <a:spLocks noGrp="1"/>
          </p:cNvSpPr>
          <p:nvPr>
            <p:ph type="dt" sz="half" idx="14"/>
          </p:nvPr>
        </p:nvSpPr>
        <p:spPr/>
        <p:txBody>
          <a:bodyPr/>
          <a:lstStyle/>
          <a:p>
            <a:pPr>
              <a:defRPr/>
            </a:pPr>
            <a:r>
              <a:rPr lang="en-US" smtClean="0"/>
              <a:t>April 8-10, 2009</a:t>
            </a:r>
            <a:endParaRPr lang="en-GB"/>
          </a:p>
        </p:txBody>
      </p:sp>
      <p:sp>
        <p:nvSpPr>
          <p:cNvPr id="5" name="Slide Number Placeholder 3"/>
          <p:cNvSpPr>
            <a:spLocks noGrp="1"/>
          </p:cNvSpPr>
          <p:nvPr>
            <p:ph type="sldNum" sz="quarter" idx="15"/>
          </p:nvPr>
        </p:nvSpPr>
        <p:spPr/>
        <p:txBody>
          <a:bodyPr/>
          <a:lstStyle/>
          <a:p>
            <a:pPr>
              <a:defRPr/>
            </a:pPr>
            <a:fld id="{263D61C8-883A-7A4C-8445-1CD754B56642}" type="slidenum">
              <a:rPr lang="en-GB" smtClean="0"/>
              <a:pPr>
                <a:defRPr/>
              </a:pPr>
              <a:t>20</a:t>
            </a:fld>
            <a:endParaRPr lang="en-GB"/>
          </a:p>
        </p:txBody>
      </p:sp>
      <p:sp>
        <p:nvSpPr>
          <p:cNvPr id="7" name="Footer Placeholder 6"/>
          <p:cNvSpPr>
            <a:spLocks noGrp="1"/>
          </p:cNvSpPr>
          <p:nvPr>
            <p:ph type="ftr" sz="quarter" idx="16"/>
          </p:nvPr>
        </p:nvSpPr>
        <p:spPr/>
        <p:txBody>
          <a:bodyPr/>
          <a:lstStyle/>
          <a:p>
            <a:pPr>
              <a:defRPr/>
            </a:pPr>
            <a:r>
              <a:rPr lang="en-US" smtClean="0"/>
              <a:t>MEGS 2009 Albuquerque</a:t>
            </a:r>
            <a:endParaRPr lang="en-GB"/>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lIns="84138" tIns="41275" rIns="84138" bIns="41275" anchor="ctr"/>
          <a:lstStyle/>
          <a:p>
            <a:pPr eaLnBrk="1" hangingPunct="1">
              <a:buFont typeface="Garamond" charset="0"/>
              <a:buNone/>
              <a:defRPr/>
            </a:pPr>
            <a:r>
              <a:rPr lang="en-US" sz="3600">
                <a:effectLst>
                  <a:outerShdw blurRad="38100" dist="38100" dir="2700000" algn="tl">
                    <a:srgbClr val="DDDDDD"/>
                  </a:outerShdw>
                </a:effectLst>
              </a:rPr>
              <a:t>Transfer protocol negotiation</a:t>
            </a:r>
          </a:p>
        </p:txBody>
      </p:sp>
      <p:sp>
        <p:nvSpPr>
          <p:cNvPr id="187395" name="Rectangle 3"/>
          <p:cNvSpPr>
            <a:spLocks noGrp="1" noChangeArrowheads="1"/>
          </p:cNvSpPr>
          <p:nvPr>
            <p:ph sz="quarter" idx="1"/>
          </p:nvPr>
        </p:nvSpPr>
        <p:spPr/>
        <p:txBody>
          <a:bodyPr lIns="84138" tIns="41275" rIns="84138" bIns="41275"/>
          <a:lstStyle/>
          <a:p>
            <a:pPr marL="309563" indent="-309563" defTabSz="825500">
              <a:lnSpc>
                <a:spcPct val="75000"/>
              </a:lnSpc>
              <a:defRPr/>
            </a:pPr>
            <a:r>
              <a:rPr lang="en-US" sz="2600" dirty="0">
                <a:effectLst>
                  <a:outerShdw blurRad="38100" dist="38100" dir="2700000" algn="tl">
                    <a:srgbClr val="DDDDDD"/>
                  </a:outerShdw>
                </a:effectLst>
              </a:rPr>
              <a:t>Negotiation</a:t>
            </a:r>
          </a:p>
          <a:p>
            <a:pPr marL="671513" lvl="1" indent="-247650" defTabSz="825500">
              <a:lnSpc>
                <a:spcPct val="75000"/>
              </a:lnSpc>
              <a:defRPr/>
            </a:pPr>
            <a:r>
              <a:rPr lang="en-US" sz="2200" dirty="0">
                <a:solidFill>
                  <a:srgbClr val="006B61"/>
                </a:solidFill>
              </a:rPr>
              <a:t>Client provides an ordered list of preferred transfer protocols</a:t>
            </a:r>
          </a:p>
          <a:p>
            <a:pPr marL="671513" lvl="1" indent="-247650" defTabSz="825500">
              <a:lnSpc>
                <a:spcPct val="75000"/>
              </a:lnSpc>
              <a:defRPr/>
            </a:pPr>
            <a:r>
              <a:rPr lang="en-US" sz="2200" dirty="0">
                <a:solidFill>
                  <a:srgbClr val="006B61"/>
                </a:solidFill>
              </a:rPr>
              <a:t>SRM returns first protocol from the list it supports </a:t>
            </a:r>
          </a:p>
          <a:p>
            <a:pPr marL="671513" lvl="1" indent="-247650" defTabSz="825500">
              <a:lnSpc>
                <a:spcPct val="75000"/>
              </a:lnSpc>
              <a:defRPr/>
            </a:pPr>
            <a:r>
              <a:rPr lang="en-US" sz="2200" dirty="0">
                <a:solidFill>
                  <a:srgbClr val="006B61"/>
                </a:solidFill>
              </a:rPr>
              <a:t>Example</a:t>
            </a:r>
          </a:p>
          <a:p>
            <a:pPr marL="1031875" lvl="2" indent="-206375" defTabSz="825500">
              <a:lnSpc>
                <a:spcPct val="75000"/>
              </a:lnSpc>
              <a:defRPr/>
            </a:pPr>
            <a:r>
              <a:rPr lang="en-US" sz="1800" dirty="0">
                <a:solidFill>
                  <a:srgbClr val="0070C0"/>
                </a:solidFill>
              </a:rPr>
              <a:t>Client provided protocols list: </a:t>
            </a:r>
            <a:r>
              <a:rPr lang="en-US" sz="1800" dirty="0" err="1">
                <a:solidFill>
                  <a:srgbClr val="0070C0"/>
                </a:solidFill>
              </a:rPr>
              <a:t>bbftp</a:t>
            </a:r>
            <a:r>
              <a:rPr lang="en-US" sz="1800" dirty="0">
                <a:solidFill>
                  <a:srgbClr val="0070C0"/>
                </a:solidFill>
              </a:rPr>
              <a:t>, </a:t>
            </a:r>
            <a:r>
              <a:rPr lang="en-US" sz="1800" dirty="0" err="1">
                <a:solidFill>
                  <a:srgbClr val="0070C0"/>
                </a:solidFill>
              </a:rPr>
              <a:t>gridftp</a:t>
            </a:r>
            <a:r>
              <a:rPr lang="en-US" sz="1800" dirty="0">
                <a:solidFill>
                  <a:srgbClr val="0070C0"/>
                </a:solidFill>
              </a:rPr>
              <a:t>, ftp</a:t>
            </a:r>
          </a:p>
          <a:p>
            <a:pPr marL="1031875" lvl="2" indent="-206375" defTabSz="825500">
              <a:lnSpc>
                <a:spcPct val="75000"/>
              </a:lnSpc>
              <a:defRPr/>
            </a:pPr>
            <a:r>
              <a:rPr lang="en-US" sz="1800" dirty="0">
                <a:solidFill>
                  <a:srgbClr val="0070C0"/>
                </a:solidFill>
              </a:rPr>
              <a:t>SRM returns: </a:t>
            </a:r>
            <a:r>
              <a:rPr lang="en-US" sz="1800" dirty="0" err="1">
                <a:solidFill>
                  <a:srgbClr val="0070C0"/>
                </a:solidFill>
              </a:rPr>
              <a:t>gridftp</a:t>
            </a:r>
            <a:endParaRPr lang="en-US" sz="1800" dirty="0">
              <a:solidFill>
                <a:srgbClr val="0070C0"/>
              </a:solidFill>
            </a:endParaRPr>
          </a:p>
          <a:p>
            <a:pPr marL="309563" indent="-309563" defTabSz="825500">
              <a:lnSpc>
                <a:spcPct val="75000"/>
              </a:lnSpc>
              <a:defRPr/>
            </a:pPr>
            <a:r>
              <a:rPr lang="en-US" sz="2600" dirty="0">
                <a:effectLst>
                  <a:outerShdw blurRad="38100" dist="38100" dir="2700000" algn="tl">
                    <a:srgbClr val="DDDDDD"/>
                  </a:outerShdw>
                </a:effectLst>
              </a:rPr>
              <a:t>Advantages</a:t>
            </a:r>
          </a:p>
          <a:p>
            <a:pPr marL="671513" lvl="1" indent="-247650" defTabSz="825500">
              <a:lnSpc>
                <a:spcPct val="75000"/>
              </a:lnSpc>
              <a:defRPr/>
            </a:pPr>
            <a:r>
              <a:rPr lang="en-US" sz="2200" dirty="0">
                <a:solidFill>
                  <a:srgbClr val="006B61"/>
                </a:solidFill>
              </a:rPr>
              <a:t>Easy to introduce new protocols</a:t>
            </a:r>
          </a:p>
          <a:p>
            <a:pPr marL="671513" lvl="1" indent="-247650" defTabSz="825500">
              <a:lnSpc>
                <a:spcPct val="75000"/>
              </a:lnSpc>
              <a:defRPr/>
            </a:pPr>
            <a:r>
              <a:rPr lang="en-US" sz="2200" dirty="0">
                <a:solidFill>
                  <a:srgbClr val="006B61"/>
                </a:solidFill>
              </a:rPr>
              <a:t>User controls which transfer protocol to use</a:t>
            </a:r>
          </a:p>
          <a:p>
            <a:pPr marL="309563" indent="-309563" defTabSz="825500">
              <a:lnSpc>
                <a:spcPct val="75000"/>
              </a:lnSpc>
              <a:defRPr/>
            </a:pPr>
            <a:r>
              <a:rPr lang="en-US" sz="2600" dirty="0">
                <a:effectLst>
                  <a:outerShdw blurRad="38100" dist="38100" dir="2700000" algn="tl">
                    <a:srgbClr val="DDDDDD"/>
                  </a:outerShdw>
                </a:effectLst>
              </a:rPr>
              <a:t>How it is returned?</a:t>
            </a:r>
          </a:p>
          <a:p>
            <a:pPr marL="671513" lvl="1" indent="-247650" defTabSz="825500">
              <a:lnSpc>
                <a:spcPct val="75000"/>
              </a:lnSpc>
              <a:defRPr/>
            </a:pPr>
            <a:r>
              <a:rPr lang="en-US" sz="2200" dirty="0">
                <a:solidFill>
                  <a:srgbClr val="006B61"/>
                </a:solidFill>
              </a:rPr>
              <a:t>Transfer URL (TURL)</a:t>
            </a:r>
          </a:p>
          <a:p>
            <a:pPr marL="671513" lvl="1" indent="-247650" defTabSz="825500">
              <a:lnSpc>
                <a:spcPct val="75000"/>
              </a:lnSpc>
              <a:defRPr/>
            </a:pPr>
            <a:r>
              <a:rPr lang="en-US" sz="2200" dirty="0">
                <a:solidFill>
                  <a:srgbClr val="006B61"/>
                </a:solidFill>
              </a:rPr>
              <a:t>Example: bbftp://dm.slac.edu//temp/run11/File678.txt</a:t>
            </a:r>
          </a:p>
        </p:txBody>
      </p:sp>
      <p:sp>
        <p:nvSpPr>
          <p:cNvPr id="6" name="Date Placeholder 5"/>
          <p:cNvSpPr>
            <a:spLocks noGrp="1"/>
          </p:cNvSpPr>
          <p:nvPr>
            <p:ph type="dt" sz="half" idx="14"/>
          </p:nvPr>
        </p:nvSpPr>
        <p:spPr/>
        <p:txBody>
          <a:bodyPr/>
          <a:lstStyle/>
          <a:p>
            <a:pPr>
              <a:defRPr/>
            </a:pPr>
            <a:r>
              <a:rPr lang="en-US" smtClean="0"/>
              <a:t>April 8-10, 2009</a:t>
            </a:r>
            <a:endParaRPr lang="en-GB"/>
          </a:p>
        </p:txBody>
      </p:sp>
      <p:sp>
        <p:nvSpPr>
          <p:cNvPr id="5" name="Slide Number Placeholder 3"/>
          <p:cNvSpPr>
            <a:spLocks noGrp="1"/>
          </p:cNvSpPr>
          <p:nvPr>
            <p:ph type="sldNum" sz="quarter" idx="15"/>
          </p:nvPr>
        </p:nvSpPr>
        <p:spPr/>
        <p:txBody>
          <a:bodyPr/>
          <a:lstStyle/>
          <a:p>
            <a:pPr>
              <a:defRPr/>
            </a:pPr>
            <a:fld id="{837CB140-FA24-1349-B367-63A8D3A0A764}" type="slidenum">
              <a:rPr lang="en-GB" smtClean="0"/>
              <a:pPr>
                <a:defRPr/>
              </a:pPr>
              <a:t>21</a:t>
            </a:fld>
            <a:endParaRPr lang="en-GB"/>
          </a:p>
        </p:txBody>
      </p:sp>
      <p:sp>
        <p:nvSpPr>
          <p:cNvPr id="7" name="Footer Placeholder 6"/>
          <p:cNvSpPr>
            <a:spLocks noGrp="1"/>
          </p:cNvSpPr>
          <p:nvPr>
            <p:ph type="ftr" sz="quarter" idx="16"/>
          </p:nvPr>
        </p:nvSpPr>
        <p:spPr/>
        <p:txBody>
          <a:bodyPr/>
          <a:lstStyle/>
          <a:p>
            <a:pPr>
              <a:defRPr/>
            </a:pPr>
            <a:r>
              <a:rPr lang="en-US" smtClean="0"/>
              <a:t>MEGS 2009 Albuquerque</a:t>
            </a:r>
            <a:endParaRPr lang="en-GB"/>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lIns="84138" tIns="41275" rIns="84138" bIns="41275" anchor="ctr"/>
          <a:lstStyle/>
          <a:p>
            <a:pPr eaLnBrk="1" hangingPunct="1">
              <a:buFont typeface="Garamond" charset="0"/>
              <a:buNone/>
              <a:defRPr/>
            </a:pPr>
            <a:r>
              <a:rPr lang="en-US" sz="3600">
                <a:effectLst>
                  <a:outerShdw blurRad="38100" dist="38100" dir="2700000" algn="tl">
                    <a:srgbClr val="DDDDDD"/>
                  </a:outerShdw>
                </a:effectLst>
              </a:rPr>
              <a:t>Site URL and Transfer URL</a:t>
            </a:r>
          </a:p>
        </p:txBody>
      </p:sp>
      <p:sp>
        <p:nvSpPr>
          <p:cNvPr id="190467" name="Rectangle 3"/>
          <p:cNvSpPr>
            <a:spLocks noGrp="1" noChangeArrowheads="1"/>
          </p:cNvSpPr>
          <p:nvPr>
            <p:ph sz="quarter" idx="1"/>
          </p:nvPr>
        </p:nvSpPr>
        <p:spPr/>
        <p:txBody>
          <a:bodyPr lIns="84138" tIns="41275" rIns="84138" bIns="41275"/>
          <a:lstStyle/>
          <a:p>
            <a:pPr marL="309563" indent="-309563" defTabSz="825500">
              <a:lnSpc>
                <a:spcPct val="75000"/>
              </a:lnSpc>
              <a:defRPr/>
            </a:pPr>
            <a:r>
              <a:rPr lang="en-US" sz="2200" dirty="0">
                <a:effectLst>
                  <a:outerShdw blurRad="38100" dist="38100" dir="2700000" algn="tl">
                    <a:srgbClr val="DDDDDD"/>
                  </a:outerShdw>
                </a:effectLst>
              </a:rPr>
              <a:t>Provide: Site URL (SURL)</a:t>
            </a:r>
          </a:p>
          <a:p>
            <a:pPr marL="671513" lvl="1" indent="-247650" defTabSz="825500">
              <a:lnSpc>
                <a:spcPct val="75000"/>
              </a:lnSpc>
              <a:defRPr/>
            </a:pPr>
            <a:r>
              <a:rPr lang="en-US" sz="2000" dirty="0">
                <a:solidFill>
                  <a:srgbClr val="006B61"/>
                </a:solidFill>
              </a:rPr>
              <a:t>URL known externally – e.g. in Replica Catalogs</a:t>
            </a:r>
          </a:p>
          <a:p>
            <a:pPr marL="671513" lvl="1" indent="-247650" defTabSz="825500">
              <a:lnSpc>
                <a:spcPct val="75000"/>
              </a:lnSpc>
              <a:defRPr/>
            </a:pPr>
            <a:r>
              <a:rPr lang="en-US" sz="2000" dirty="0">
                <a:solidFill>
                  <a:srgbClr val="006B61"/>
                </a:solidFill>
              </a:rPr>
              <a:t>e.g. srm://ibm.cnaf.infn.it:8444/dteam/test.10193 </a:t>
            </a:r>
          </a:p>
          <a:p>
            <a:pPr marL="309563" indent="-309563" defTabSz="825500">
              <a:lnSpc>
                <a:spcPct val="75000"/>
              </a:lnSpc>
              <a:defRPr/>
            </a:pPr>
            <a:r>
              <a:rPr lang="en-US" sz="2200" dirty="0">
                <a:effectLst>
                  <a:outerShdw blurRad="38100" dist="38100" dir="2700000" algn="tl">
                    <a:srgbClr val="DDDDDD"/>
                  </a:outerShdw>
                </a:effectLst>
              </a:rPr>
              <a:t>Get back: Transfer URL (TURL)</a:t>
            </a:r>
          </a:p>
          <a:p>
            <a:pPr marL="671513" lvl="1" indent="-247650" defTabSz="825500">
              <a:lnSpc>
                <a:spcPct val="75000"/>
              </a:lnSpc>
              <a:defRPr/>
            </a:pPr>
            <a:r>
              <a:rPr lang="en-US" sz="2000" dirty="0">
                <a:solidFill>
                  <a:srgbClr val="006B61"/>
                </a:solidFill>
              </a:rPr>
              <a:t>Path can be different from SURL – SRM internal mapping</a:t>
            </a:r>
          </a:p>
          <a:p>
            <a:pPr marL="671513" lvl="1" indent="-247650" defTabSz="825500">
              <a:lnSpc>
                <a:spcPct val="75000"/>
              </a:lnSpc>
              <a:defRPr/>
            </a:pPr>
            <a:r>
              <a:rPr lang="en-US" sz="2000" dirty="0">
                <a:solidFill>
                  <a:srgbClr val="006B61"/>
                </a:solidFill>
              </a:rPr>
              <a:t>Protocol chosen by SRM based on request protocol preference</a:t>
            </a:r>
          </a:p>
          <a:p>
            <a:pPr marL="671513" lvl="1" indent="-247650" defTabSz="825500">
              <a:lnSpc>
                <a:spcPct val="75000"/>
              </a:lnSpc>
              <a:defRPr/>
            </a:pPr>
            <a:r>
              <a:rPr lang="en-US" sz="2000" dirty="0">
                <a:solidFill>
                  <a:srgbClr val="006B61"/>
                </a:solidFill>
              </a:rPr>
              <a:t>e.g. gsiftp://ibm139.cnaf.infn.it:2811//gpfs/sto1/dteam/test.10193 </a:t>
            </a:r>
          </a:p>
          <a:p>
            <a:pPr marL="309563" indent="-309563" defTabSz="825500">
              <a:lnSpc>
                <a:spcPct val="75000"/>
              </a:lnSpc>
              <a:defRPr/>
            </a:pPr>
            <a:r>
              <a:rPr lang="en-US" sz="2200" dirty="0">
                <a:effectLst>
                  <a:outerShdw blurRad="38100" dist="38100" dir="2700000" algn="tl">
                    <a:srgbClr val="DDDDDD"/>
                  </a:outerShdw>
                </a:effectLst>
              </a:rPr>
              <a:t>One SURL can have many </a:t>
            </a:r>
            <a:r>
              <a:rPr lang="en-US" sz="2200" dirty="0" err="1">
                <a:effectLst>
                  <a:outerShdw blurRad="38100" dist="38100" dir="2700000" algn="tl">
                    <a:srgbClr val="DDDDDD"/>
                  </a:outerShdw>
                </a:effectLst>
              </a:rPr>
              <a:t>TURLs</a:t>
            </a:r>
            <a:endParaRPr lang="en-US" sz="2200" dirty="0">
              <a:effectLst>
                <a:outerShdw blurRad="38100" dist="38100" dir="2700000" algn="tl">
                  <a:srgbClr val="DDDDDD"/>
                </a:outerShdw>
              </a:effectLst>
            </a:endParaRPr>
          </a:p>
          <a:p>
            <a:pPr marL="671513" lvl="1" indent="-247650" defTabSz="825500">
              <a:lnSpc>
                <a:spcPct val="75000"/>
              </a:lnSpc>
              <a:defRPr/>
            </a:pPr>
            <a:r>
              <a:rPr lang="en-US" sz="2000" dirty="0">
                <a:solidFill>
                  <a:srgbClr val="006B61"/>
                </a:solidFill>
              </a:rPr>
              <a:t>Files can be replicated in multiple storage components</a:t>
            </a:r>
          </a:p>
          <a:p>
            <a:pPr marL="671513" lvl="1" indent="-247650" defTabSz="825500">
              <a:lnSpc>
                <a:spcPct val="75000"/>
              </a:lnSpc>
              <a:defRPr/>
            </a:pPr>
            <a:r>
              <a:rPr lang="en-US" sz="2000" dirty="0">
                <a:solidFill>
                  <a:srgbClr val="006B61"/>
                </a:solidFill>
              </a:rPr>
              <a:t>Files may be in near-line and/or on-line storage</a:t>
            </a:r>
          </a:p>
          <a:p>
            <a:pPr marL="671513" lvl="1" indent="-247650" defTabSz="825500">
              <a:lnSpc>
                <a:spcPct val="75000"/>
              </a:lnSpc>
              <a:defRPr/>
            </a:pPr>
            <a:r>
              <a:rPr lang="en-US" sz="2000" dirty="0">
                <a:solidFill>
                  <a:srgbClr val="006B61"/>
                </a:solidFill>
              </a:rPr>
              <a:t>In a light-weight SRM (a single file system on disk)</a:t>
            </a:r>
          </a:p>
          <a:p>
            <a:pPr marL="1031875" lvl="2" indent="-206375" defTabSz="825500">
              <a:lnSpc>
                <a:spcPct val="75000"/>
              </a:lnSpc>
              <a:defRPr/>
            </a:pPr>
            <a:r>
              <a:rPr lang="en-US" sz="1600" dirty="0">
                <a:solidFill>
                  <a:srgbClr val="0070C0"/>
                </a:solidFill>
              </a:rPr>
              <a:t>SURL may be the same as TURL except protocol</a:t>
            </a:r>
          </a:p>
          <a:p>
            <a:pPr marL="309563" indent="-309563" defTabSz="825500">
              <a:lnSpc>
                <a:spcPct val="75000"/>
              </a:lnSpc>
              <a:defRPr/>
            </a:pPr>
            <a:endParaRPr lang="en-US" sz="2400" dirty="0">
              <a:solidFill>
                <a:srgbClr val="006B61"/>
              </a:solidFill>
            </a:endParaRPr>
          </a:p>
        </p:txBody>
      </p:sp>
      <p:sp>
        <p:nvSpPr>
          <p:cNvPr id="6" name="Date Placeholder 5"/>
          <p:cNvSpPr>
            <a:spLocks noGrp="1"/>
          </p:cNvSpPr>
          <p:nvPr>
            <p:ph type="dt" sz="half" idx="14"/>
          </p:nvPr>
        </p:nvSpPr>
        <p:spPr/>
        <p:txBody>
          <a:bodyPr/>
          <a:lstStyle/>
          <a:p>
            <a:pPr>
              <a:defRPr/>
            </a:pPr>
            <a:r>
              <a:rPr lang="en-US" smtClean="0"/>
              <a:t>April 8-10, 2009</a:t>
            </a:r>
            <a:endParaRPr lang="en-GB"/>
          </a:p>
        </p:txBody>
      </p:sp>
      <p:sp>
        <p:nvSpPr>
          <p:cNvPr id="5" name="Slide Number Placeholder 3"/>
          <p:cNvSpPr>
            <a:spLocks noGrp="1"/>
          </p:cNvSpPr>
          <p:nvPr>
            <p:ph type="sldNum" sz="quarter" idx="15"/>
          </p:nvPr>
        </p:nvSpPr>
        <p:spPr/>
        <p:txBody>
          <a:bodyPr/>
          <a:lstStyle/>
          <a:p>
            <a:pPr>
              <a:defRPr/>
            </a:pPr>
            <a:fld id="{9F2EF0B8-A615-BA4F-9BF0-F92C5EBA1570}" type="slidenum">
              <a:rPr lang="en-GB" smtClean="0"/>
              <a:pPr>
                <a:defRPr/>
              </a:pPr>
              <a:t>22</a:t>
            </a:fld>
            <a:endParaRPr lang="en-GB"/>
          </a:p>
        </p:txBody>
      </p:sp>
      <p:sp>
        <p:nvSpPr>
          <p:cNvPr id="7" name="Footer Placeholder 6"/>
          <p:cNvSpPr>
            <a:spLocks noGrp="1"/>
          </p:cNvSpPr>
          <p:nvPr>
            <p:ph type="ftr" sz="quarter" idx="16"/>
          </p:nvPr>
        </p:nvSpPr>
        <p:spPr/>
        <p:txBody>
          <a:bodyPr/>
          <a:lstStyle/>
          <a:p>
            <a:pPr>
              <a:defRPr/>
            </a:pPr>
            <a:r>
              <a:rPr lang="en-US" smtClean="0"/>
              <a:t>MEGS 2009 Albuquerque</a:t>
            </a:r>
            <a:endParaRPr lang="en-GB"/>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lIns="84138" tIns="41275" rIns="84138" bIns="41275" anchor="ctr"/>
          <a:lstStyle/>
          <a:p>
            <a:pPr eaLnBrk="1" hangingPunct="1">
              <a:buFont typeface="Garamond" charset="0"/>
              <a:buNone/>
              <a:defRPr/>
            </a:pPr>
            <a:r>
              <a:rPr lang="en-US">
                <a:effectLst>
                  <a:outerShdw blurRad="38100" dist="38100" dir="2700000" algn="tl">
                    <a:srgbClr val="DDDDDD"/>
                  </a:outerShdw>
                </a:effectLst>
              </a:rPr>
              <a:t>Directory management</a:t>
            </a:r>
          </a:p>
        </p:txBody>
      </p:sp>
      <p:sp>
        <p:nvSpPr>
          <p:cNvPr id="178179" name="Rectangle 3"/>
          <p:cNvSpPr>
            <a:spLocks noGrp="1" noChangeArrowheads="1"/>
          </p:cNvSpPr>
          <p:nvPr>
            <p:ph sz="quarter" idx="1"/>
          </p:nvPr>
        </p:nvSpPr>
        <p:spPr/>
        <p:txBody>
          <a:bodyPr lIns="84138" tIns="41275" rIns="84138" bIns="41275"/>
          <a:lstStyle/>
          <a:p>
            <a:pPr marL="309563" indent="-309563" defTabSz="825500">
              <a:defRPr/>
            </a:pPr>
            <a:r>
              <a:rPr lang="en-US" sz="2600" dirty="0">
                <a:effectLst>
                  <a:outerShdw blurRad="38100" dist="38100" dir="2700000" algn="tl">
                    <a:srgbClr val="DDDDDD"/>
                  </a:outerShdw>
                </a:effectLst>
              </a:rPr>
              <a:t>Usual </a:t>
            </a:r>
            <a:r>
              <a:rPr lang="en-US" sz="2600" dirty="0" err="1">
                <a:effectLst>
                  <a:outerShdw blurRad="38100" dist="38100" dir="2700000" algn="tl">
                    <a:srgbClr val="DDDDDD"/>
                  </a:outerShdw>
                </a:effectLst>
              </a:rPr>
              <a:t>unix</a:t>
            </a:r>
            <a:r>
              <a:rPr lang="en-US" sz="2600" dirty="0">
                <a:effectLst>
                  <a:outerShdw blurRad="38100" dist="38100" dir="2700000" algn="tl">
                    <a:srgbClr val="DDDDDD"/>
                  </a:outerShdw>
                </a:effectLst>
              </a:rPr>
              <a:t> semantics</a:t>
            </a:r>
          </a:p>
          <a:p>
            <a:pPr marL="671513" lvl="1" indent="-247650" defTabSz="825500">
              <a:defRPr/>
            </a:pPr>
            <a:r>
              <a:rPr lang="en-US" sz="2400" dirty="0" err="1">
                <a:solidFill>
                  <a:srgbClr val="006B61"/>
                </a:solidFill>
              </a:rPr>
              <a:t>srmLs</a:t>
            </a:r>
            <a:r>
              <a:rPr lang="en-US" sz="2400" dirty="0">
                <a:solidFill>
                  <a:srgbClr val="006B61"/>
                </a:solidFill>
              </a:rPr>
              <a:t>, </a:t>
            </a:r>
            <a:r>
              <a:rPr lang="en-US" sz="2400" dirty="0" err="1">
                <a:solidFill>
                  <a:srgbClr val="006B61"/>
                </a:solidFill>
              </a:rPr>
              <a:t>srmMkdir</a:t>
            </a:r>
            <a:r>
              <a:rPr lang="en-US" sz="2400" dirty="0">
                <a:solidFill>
                  <a:srgbClr val="006B61"/>
                </a:solidFill>
              </a:rPr>
              <a:t>, </a:t>
            </a:r>
            <a:r>
              <a:rPr lang="en-US" sz="2400" dirty="0" err="1">
                <a:solidFill>
                  <a:srgbClr val="006B61"/>
                </a:solidFill>
              </a:rPr>
              <a:t>srmMv</a:t>
            </a:r>
            <a:r>
              <a:rPr lang="en-US" sz="2400" dirty="0">
                <a:solidFill>
                  <a:srgbClr val="006B61"/>
                </a:solidFill>
              </a:rPr>
              <a:t>, </a:t>
            </a:r>
            <a:r>
              <a:rPr lang="en-US" sz="2400" dirty="0" err="1">
                <a:solidFill>
                  <a:srgbClr val="006B61"/>
                </a:solidFill>
              </a:rPr>
              <a:t>srmRm</a:t>
            </a:r>
            <a:r>
              <a:rPr lang="en-US" sz="2400" dirty="0">
                <a:solidFill>
                  <a:srgbClr val="006B61"/>
                </a:solidFill>
              </a:rPr>
              <a:t>, </a:t>
            </a:r>
            <a:r>
              <a:rPr lang="en-US" sz="2400" dirty="0" err="1">
                <a:solidFill>
                  <a:srgbClr val="006B61"/>
                </a:solidFill>
              </a:rPr>
              <a:t>srmRmdir</a:t>
            </a:r>
            <a:endParaRPr lang="en-US" sz="2400" dirty="0">
              <a:solidFill>
                <a:srgbClr val="006B61"/>
              </a:solidFill>
            </a:endParaRPr>
          </a:p>
          <a:p>
            <a:pPr marL="309563" indent="-309563" defTabSz="825500">
              <a:defRPr/>
            </a:pPr>
            <a:r>
              <a:rPr lang="en-US" sz="2600" dirty="0">
                <a:effectLst>
                  <a:outerShdw blurRad="38100" dist="38100" dir="2700000" algn="tl">
                    <a:srgbClr val="DDDDDD"/>
                  </a:outerShdw>
                </a:effectLst>
              </a:rPr>
              <a:t>A single directory for all spaces</a:t>
            </a:r>
          </a:p>
          <a:p>
            <a:pPr marL="671513" lvl="1" indent="-247650" defTabSz="825500">
              <a:defRPr/>
            </a:pPr>
            <a:r>
              <a:rPr lang="en-US" sz="2400" dirty="0">
                <a:solidFill>
                  <a:srgbClr val="006B61"/>
                </a:solidFill>
              </a:rPr>
              <a:t>No directories for each file type</a:t>
            </a:r>
          </a:p>
          <a:p>
            <a:pPr marL="671513" lvl="1" indent="-247650" defTabSz="825500">
              <a:defRPr/>
            </a:pPr>
            <a:r>
              <a:rPr lang="en-US" sz="2400" dirty="0">
                <a:solidFill>
                  <a:srgbClr val="006B61"/>
                </a:solidFill>
              </a:rPr>
              <a:t>File assignment to spaces is virtual</a:t>
            </a:r>
          </a:p>
          <a:p>
            <a:pPr marL="309563" indent="-309563" defTabSz="825500">
              <a:defRPr/>
            </a:pPr>
            <a:endParaRPr lang="en-US" sz="2700" dirty="0">
              <a:solidFill>
                <a:srgbClr val="0070C0"/>
              </a:solidFill>
            </a:endParaRPr>
          </a:p>
          <a:p>
            <a:pPr marL="1031875" lvl="2" indent="-206375" defTabSz="825500">
              <a:defRPr/>
            </a:pPr>
            <a:endParaRPr lang="en-US" sz="2000" dirty="0">
              <a:solidFill>
                <a:srgbClr val="0070C0"/>
              </a:solidFill>
            </a:endParaRPr>
          </a:p>
        </p:txBody>
      </p:sp>
      <p:sp>
        <p:nvSpPr>
          <p:cNvPr id="6" name="Date Placeholder 5"/>
          <p:cNvSpPr>
            <a:spLocks noGrp="1"/>
          </p:cNvSpPr>
          <p:nvPr>
            <p:ph type="dt" sz="half" idx="14"/>
          </p:nvPr>
        </p:nvSpPr>
        <p:spPr/>
        <p:txBody>
          <a:bodyPr/>
          <a:lstStyle/>
          <a:p>
            <a:pPr>
              <a:defRPr/>
            </a:pPr>
            <a:r>
              <a:rPr lang="en-US" smtClean="0"/>
              <a:t>April 8-10, 2009</a:t>
            </a:r>
            <a:endParaRPr lang="en-GB"/>
          </a:p>
        </p:txBody>
      </p:sp>
      <p:sp>
        <p:nvSpPr>
          <p:cNvPr id="5" name="Slide Number Placeholder 3"/>
          <p:cNvSpPr>
            <a:spLocks noGrp="1"/>
          </p:cNvSpPr>
          <p:nvPr>
            <p:ph type="sldNum" sz="quarter" idx="15"/>
          </p:nvPr>
        </p:nvSpPr>
        <p:spPr/>
        <p:txBody>
          <a:bodyPr/>
          <a:lstStyle/>
          <a:p>
            <a:pPr>
              <a:defRPr/>
            </a:pPr>
            <a:fld id="{5F087345-6114-5942-A7AC-2DA16302EF54}" type="slidenum">
              <a:rPr lang="en-GB" smtClean="0"/>
              <a:pPr>
                <a:defRPr/>
              </a:pPr>
              <a:t>23</a:t>
            </a:fld>
            <a:endParaRPr lang="en-GB"/>
          </a:p>
        </p:txBody>
      </p:sp>
      <p:sp>
        <p:nvSpPr>
          <p:cNvPr id="7" name="Footer Placeholder 6"/>
          <p:cNvSpPr>
            <a:spLocks noGrp="1"/>
          </p:cNvSpPr>
          <p:nvPr>
            <p:ph type="ftr" sz="quarter" idx="16"/>
          </p:nvPr>
        </p:nvSpPr>
        <p:spPr/>
        <p:txBody>
          <a:bodyPr/>
          <a:lstStyle/>
          <a:p>
            <a:pPr>
              <a:defRPr/>
            </a:pPr>
            <a:r>
              <a:rPr lang="en-US" smtClean="0"/>
              <a:t>MEGS 2009 Albuquerque</a:t>
            </a:r>
            <a:endParaRPr lang="en-GB"/>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r>
              <a:rPr lang="en-US" smtClean="0"/>
              <a:t>OSG &amp; Data management</a:t>
            </a:r>
            <a:endParaRPr lang="en-US"/>
          </a:p>
        </p:txBody>
      </p:sp>
      <p:sp>
        <p:nvSpPr>
          <p:cNvPr id="80900" name="Rectangle 3"/>
          <p:cNvSpPr>
            <a:spLocks noGrp="1" noChangeArrowheads="1"/>
          </p:cNvSpPr>
          <p:nvPr>
            <p:ph sz="quarter" idx="1"/>
          </p:nvPr>
        </p:nvSpPr>
        <p:spPr/>
        <p:txBody>
          <a:bodyPr>
            <a:normAutofit lnSpcReduction="10000"/>
          </a:bodyPr>
          <a:lstStyle/>
          <a:p>
            <a:r>
              <a:rPr lang="en-US" smtClean="0"/>
              <a:t>OSG relies on GridFTP protocol for the raw transport of the data using Globus GridFTP in all cases except where interfaces to storage management systems (rather than file systems) dictate individual implementations. </a:t>
            </a:r>
          </a:p>
          <a:p>
            <a:r>
              <a:rPr lang="en-US" smtClean="0"/>
              <a:t>OSG supports the SRM interface to storage resources to enable management of space and data transfers to prevent unexpected errors due to running out of space, to prevent overload of the GridFTP services, and to provide capabilities for pre-staging, pinning and retention of the data files. OSG currently provides reference implementations of two storage systems the </a:t>
            </a:r>
            <a:r>
              <a:rPr lang="en-US" smtClean="0">
                <a:hlinkClick r:id="rId3"/>
              </a:rPr>
              <a:t>(BeStMan)</a:t>
            </a:r>
            <a:r>
              <a:rPr lang="en-US" smtClean="0"/>
              <a:t> and </a:t>
            </a:r>
            <a:r>
              <a:rPr lang="en-US" smtClean="0">
                <a:hlinkClick r:id="rId4"/>
              </a:rPr>
              <a:t>dCache</a:t>
            </a:r>
            <a:r>
              <a:rPr lang="en-US" smtClean="0"/>
              <a:t> </a:t>
            </a:r>
            <a:endParaRPr lang="en-US" dirty="0"/>
          </a:p>
        </p:txBody>
      </p:sp>
      <p:sp>
        <p:nvSpPr>
          <p:cNvPr id="6" name="Date Placeholder 5"/>
          <p:cNvSpPr>
            <a:spLocks noGrp="1"/>
          </p:cNvSpPr>
          <p:nvPr>
            <p:ph type="dt" sz="half" idx="14"/>
          </p:nvPr>
        </p:nvSpPr>
        <p:spPr/>
        <p:txBody>
          <a:bodyPr/>
          <a:lstStyle/>
          <a:p>
            <a:r>
              <a:rPr lang="en-US" smtClean="0"/>
              <a:t>April 8-10, 2009</a:t>
            </a:r>
            <a:endParaRPr lang="en-GB"/>
          </a:p>
        </p:txBody>
      </p:sp>
      <p:sp>
        <p:nvSpPr>
          <p:cNvPr id="5" name="Slide Number Placeholder 5"/>
          <p:cNvSpPr>
            <a:spLocks noGrp="1"/>
          </p:cNvSpPr>
          <p:nvPr>
            <p:ph type="sldNum" sz="quarter" idx="15"/>
          </p:nvPr>
        </p:nvSpPr>
        <p:spPr/>
        <p:txBody>
          <a:bodyPr/>
          <a:lstStyle/>
          <a:p>
            <a:fld id="{D1797742-267C-A14C-9C8D-65D962A9912F}" type="slidenum">
              <a:rPr lang="en-GB" smtClean="0"/>
              <a:pPr/>
              <a:t>24</a:t>
            </a:fld>
            <a:endParaRPr lang="en-GB"/>
          </a:p>
        </p:txBody>
      </p:sp>
      <p:sp>
        <p:nvSpPr>
          <p:cNvPr id="7" name="Footer Placeholder 6"/>
          <p:cNvSpPr>
            <a:spLocks noGrp="1"/>
          </p:cNvSpPr>
          <p:nvPr>
            <p:ph type="ftr" sz="quarter" idx="16"/>
          </p:nvPr>
        </p:nvSpPr>
        <p:spPr/>
        <p:txBody>
          <a:bodyPr/>
          <a:lstStyle/>
          <a:p>
            <a:r>
              <a:rPr lang="en-US" smtClean="0"/>
              <a:t>MEGS 2009 Albuquerque</a:t>
            </a:r>
            <a:endParaRPr lang="en-GB"/>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smtClean="0"/>
              <a:t>Storage Software used on OSG</a:t>
            </a:r>
          </a:p>
        </p:txBody>
      </p:sp>
      <p:sp>
        <p:nvSpPr>
          <p:cNvPr id="82947" name="Content Placeholder 2"/>
          <p:cNvSpPr>
            <a:spLocks noGrp="1"/>
          </p:cNvSpPr>
          <p:nvPr>
            <p:ph sz="quarter" idx="1"/>
          </p:nvPr>
        </p:nvSpPr>
        <p:spPr/>
        <p:txBody>
          <a:bodyPr/>
          <a:lstStyle/>
          <a:p>
            <a:r>
              <a:rPr lang="en-US" dirty="0" err="1" smtClean="0"/>
              <a:t>dCache</a:t>
            </a:r>
            <a:endParaRPr lang="en-US" dirty="0" smtClean="0"/>
          </a:p>
          <a:p>
            <a:r>
              <a:rPr lang="en-US" dirty="0" err="1" smtClean="0"/>
              <a:t>Bestman</a:t>
            </a:r>
            <a:r>
              <a:rPr lang="en-US" dirty="0" smtClean="0"/>
              <a:t> with various </a:t>
            </a:r>
            <a:r>
              <a:rPr lang="en-US" dirty="0" err="1" smtClean="0"/>
              <a:t>backends</a:t>
            </a:r>
            <a:r>
              <a:rPr lang="en-US" dirty="0" smtClean="0"/>
              <a:t> (</a:t>
            </a:r>
            <a:r>
              <a:rPr lang="en-US" dirty="0" err="1" smtClean="0"/>
              <a:t>Lustre</a:t>
            </a:r>
            <a:r>
              <a:rPr lang="en-US" dirty="0" smtClean="0"/>
              <a:t>, </a:t>
            </a:r>
            <a:r>
              <a:rPr lang="en-US" dirty="0" err="1" smtClean="0"/>
              <a:t>Xrootd</a:t>
            </a:r>
            <a:r>
              <a:rPr lang="en-US" dirty="0" smtClean="0"/>
              <a:t>, </a:t>
            </a:r>
            <a:r>
              <a:rPr lang="en-US" dirty="0" err="1" smtClean="0"/>
              <a:t>hdfs</a:t>
            </a:r>
            <a:r>
              <a:rPr lang="en-US" dirty="0" smtClean="0"/>
              <a:t>, </a:t>
            </a:r>
            <a:r>
              <a:rPr lang="en-US" dirty="0" err="1" smtClean="0"/>
              <a:t>gpfs</a:t>
            </a:r>
            <a:r>
              <a:rPr lang="en-US" dirty="0" smtClean="0"/>
              <a:t>, cluster file system)</a:t>
            </a:r>
          </a:p>
          <a:p>
            <a:endParaRPr lang="en-US" dirty="0" smtClean="0"/>
          </a:p>
        </p:txBody>
      </p:sp>
      <p:sp>
        <p:nvSpPr>
          <p:cNvPr id="5" name="Date Placeholder 4"/>
          <p:cNvSpPr>
            <a:spLocks noGrp="1"/>
          </p:cNvSpPr>
          <p:nvPr>
            <p:ph type="dt" sz="half" idx="14"/>
          </p:nvPr>
        </p:nvSpPr>
        <p:spPr/>
        <p:txBody>
          <a:bodyPr/>
          <a:lstStyle/>
          <a:p>
            <a:r>
              <a:rPr lang="en-US" smtClean="0"/>
              <a:t>April 8-10, 2009</a:t>
            </a:r>
            <a:endParaRPr lang="en-GB"/>
          </a:p>
        </p:txBody>
      </p:sp>
      <p:sp>
        <p:nvSpPr>
          <p:cNvPr id="4" name="Slide Number Placeholder 3"/>
          <p:cNvSpPr>
            <a:spLocks noGrp="1"/>
          </p:cNvSpPr>
          <p:nvPr>
            <p:ph type="sldNum" sz="quarter" idx="15"/>
          </p:nvPr>
        </p:nvSpPr>
        <p:spPr/>
        <p:txBody>
          <a:bodyPr/>
          <a:lstStyle/>
          <a:p>
            <a:fld id="{3CBA82A6-2622-CF4B-A1AA-8486E23B775F}" type="slidenum">
              <a:rPr lang="en-GB" smtClean="0"/>
              <a:pPr/>
              <a:t>25</a:t>
            </a:fld>
            <a:endParaRPr lang="en-GB" smtClean="0"/>
          </a:p>
        </p:txBody>
      </p:sp>
      <p:sp>
        <p:nvSpPr>
          <p:cNvPr id="6" name="Footer Placeholder 5"/>
          <p:cNvSpPr>
            <a:spLocks noGrp="1"/>
          </p:cNvSpPr>
          <p:nvPr>
            <p:ph type="ftr" sz="quarter" idx="16"/>
          </p:nvPr>
        </p:nvSpPr>
        <p:spPr/>
        <p:txBody>
          <a:bodyPr/>
          <a:lstStyle/>
          <a:p>
            <a:r>
              <a:rPr lang="en-US" smtClean="0"/>
              <a:t>MEGS 2009 Albuquerque</a:t>
            </a:r>
            <a:endParaRPr lang="en-GB"/>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pPr eaLnBrk="1" hangingPunct="1"/>
            <a:r>
              <a:rPr lang="en-US" smtClean="0"/>
              <a:t>dCache</a:t>
            </a:r>
          </a:p>
        </p:txBody>
      </p:sp>
      <p:sp>
        <p:nvSpPr>
          <p:cNvPr id="83971" name="Content Placeholder 2"/>
          <p:cNvSpPr>
            <a:spLocks noGrp="1"/>
          </p:cNvSpPr>
          <p:nvPr>
            <p:ph sz="quarter" idx="1"/>
          </p:nvPr>
        </p:nvSpPr>
        <p:spPr/>
        <p:txBody>
          <a:bodyPr/>
          <a:lstStyle/>
          <a:p>
            <a:pPr eaLnBrk="1" hangingPunct="1"/>
            <a:r>
              <a:rPr lang="en-US" smtClean="0"/>
              <a:t>Allows space on nodes to be aggregated into a single namespace</a:t>
            </a:r>
          </a:p>
          <a:p>
            <a:pPr eaLnBrk="1" hangingPunct="1"/>
            <a:r>
              <a:rPr lang="en-US" smtClean="0"/>
              <a:t>Does not present a posix compliant file system yet</a:t>
            </a:r>
          </a:p>
          <a:p>
            <a:pPr eaLnBrk="1" hangingPunct="1"/>
            <a:r>
              <a:rPr lang="en-US" smtClean="0"/>
              <a:t>Supports tape backup systems for migrating infrequently used data to tape for nearline storage</a:t>
            </a:r>
          </a:p>
        </p:txBody>
      </p:sp>
      <p:sp>
        <p:nvSpPr>
          <p:cNvPr id="4" name="Slide Number Placeholder 3"/>
          <p:cNvSpPr>
            <a:spLocks noGrp="1"/>
          </p:cNvSpPr>
          <p:nvPr>
            <p:ph type="sldNum" sz="quarter" idx="15"/>
          </p:nvPr>
        </p:nvSpPr>
        <p:spPr/>
        <p:txBody>
          <a:bodyPr/>
          <a:lstStyle/>
          <a:p>
            <a:pPr>
              <a:defRPr/>
            </a:pPr>
            <a:fld id="{3973ED88-4BA2-FC41-A7ED-567727E7819C}" type="slidenum">
              <a:rPr lang="en-GB" smtClean="0"/>
              <a:pPr>
                <a:defRPr/>
              </a:pPr>
              <a:t>26</a:t>
            </a:fld>
            <a:endParaRPr lang="en-GB" smtClean="0"/>
          </a:p>
        </p:txBody>
      </p:sp>
      <p:sp>
        <p:nvSpPr>
          <p:cNvPr id="5" name="Date Placeholder 4"/>
          <p:cNvSpPr>
            <a:spLocks noGrp="1"/>
          </p:cNvSpPr>
          <p:nvPr>
            <p:ph type="dt" sz="half" idx="14"/>
          </p:nvPr>
        </p:nvSpPr>
        <p:spPr/>
        <p:txBody>
          <a:bodyPr/>
          <a:lstStyle/>
          <a:p>
            <a:pPr>
              <a:defRPr/>
            </a:pPr>
            <a:r>
              <a:rPr lang="en-US" smtClean="0"/>
              <a:t>April 8-10, 2009</a:t>
            </a:r>
            <a:endParaRPr lang="en-GB"/>
          </a:p>
        </p:txBody>
      </p:sp>
      <p:sp>
        <p:nvSpPr>
          <p:cNvPr id="6" name="Footer Placeholder 5"/>
          <p:cNvSpPr>
            <a:spLocks noGrp="1"/>
          </p:cNvSpPr>
          <p:nvPr>
            <p:ph type="ftr" sz="quarter" idx="16"/>
          </p:nvPr>
        </p:nvSpPr>
        <p:spPr/>
        <p:txBody>
          <a:bodyPr/>
          <a:lstStyle/>
          <a:p>
            <a:pPr>
              <a:defRPr/>
            </a:pPr>
            <a:r>
              <a:rPr lang="en-US" smtClean="0"/>
              <a:t>MEGS 2009 Albuquerque</a:t>
            </a:r>
            <a:endParaRPr lang="en-GB"/>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dCache</a:t>
            </a:r>
            <a:r>
              <a:rPr lang="en-US" dirty="0" smtClean="0"/>
              <a:t> Pool Usage</a:t>
            </a:r>
            <a:endParaRPr lang="en-US" dirty="0"/>
          </a:p>
        </p:txBody>
      </p:sp>
      <p:pic>
        <p:nvPicPr>
          <p:cNvPr id="8" name="Picture Placeholder 7" descr="dCache space.pdf"/>
          <p:cNvPicPr>
            <a:picLocks noGrp="1" noChangeAspect="1"/>
          </p:cNvPicPr>
          <p:nvPr>
            <p:ph type="pic" idx="1"/>
          </p:nvPr>
        </p:nvPicPr>
        <mc:AlternateContent>
          <mc:Choice xmlns:ma="http://schemas.microsoft.com/office/mac/drawingml/2008/main" Requires="ma">
            <p:blipFill>
              <a:blip r:embed="rId2"/>
              <a:srcRect l="-8235" r="-8235"/>
              <a:stretch>
                <a:fillRect/>
              </a:stretch>
            </p:blipFill>
          </mc:Choice>
          <mc:Fallback>
            <p:blipFill>
              <a:blip r:embed="rId3"/>
              <a:srcRect l="-8235" r="-8235"/>
              <a:stretch>
                <a:fillRect/>
              </a:stretch>
            </p:blipFill>
          </mc:Fallback>
        </mc:AlternateContent>
        <p:spPr/>
      </p:pic>
      <p:sp>
        <p:nvSpPr>
          <p:cNvPr id="4" name="Text Placeholder 3"/>
          <p:cNvSpPr>
            <a:spLocks noGrp="1"/>
          </p:cNvSpPr>
          <p:nvPr>
            <p:ph type="body" sz="half" idx="2"/>
          </p:nvPr>
        </p:nvSpPr>
        <p:spPr/>
        <p:txBody>
          <a:bodyPr/>
          <a:lstStyle/>
          <a:p>
            <a:r>
              <a:rPr lang="en-US" dirty="0" smtClean="0"/>
              <a:t>Space usage for the </a:t>
            </a:r>
            <a:r>
              <a:rPr lang="en-US" dirty="0" err="1" smtClean="0"/>
              <a:t>dCache</a:t>
            </a:r>
            <a:r>
              <a:rPr lang="en-US" dirty="0" smtClean="0"/>
              <a:t> pool on the tier 3 cluster at the University of Chicago.  Each node contributes about 2TB of space</a:t>
            </a:r>
            <a:endParaRPr lang="en-US" dirty="0"/>
          </a:p>
        </p:txBody>
      </p:sp>
      <p:sp>
        <p:nvSpPr>
          <p:cNvPr id="5" name="Date Placeholder 4"/>
          <p:cNvSpPr>
            <a:spLocks noGrp="1"/>
          </p:cNvSpPr>
          <p:nvPr>
            <p:ph type="dt" sz="half" idx="10"/>
          </p:nvPr>
        </p:nvSpPr>
        <p:spPr/>
        <p:txBody>
          <a:bodyPr/>
          <a:lstStyle/>
          <a:p>
            <a:pPr>
              <a:defRPr/>
            </a:pPr>
            <a:r>
              <a:rPr lang="en-US" smtClean="0"/>
              <a:t>April 8-10, 2009</a:t>
            </a:r>
            <a:endParaRPr lang="en-GB"/>
          </a:p>
        </p:txBody>
      </p:sp>
      <p:sp>
        <p:nvSpPr>
          <p:cNvPr id="6" name="Slide Number Placeholder 5"/>
          <p:cNvSpPr>
            <a:spLocks noGrp="1"/>
          </p:cNvSpPr>
          <p:nvPr>
            <p:ph type="sldNum" sz="quarter" idx="11"/>
          </p:nvPr>
        </p:nvSpPr>
        <p:spPr/>
        <p:txBody>
          <a:bodyPr/>
          <a:lstStyle/>
          <a:p>
            <a:pPr>
              <a:defRPr/>
            </a:pPr>
            <a:fld id="{532F0BD8-120B-4240-BCD6-EE73BAA8F051}" type="slidenum">
              <a:rPr lang="en-GB" smtClean="0"/>
              <a:pPr>
                <a:defRPr/>
              </a:pPr>
              <a:t>27</a:t>
            </a:fld>
            <a:endParaRPr lang="en-GB"/>
          </a:p>
        </p:txBody>
      </p:sp>
      <p:sp>
        <p:nvSpPr>
          <p:cNvPr id="7" name="Footer Placeholder 6"/>
          <p:cNvSpPr>
            <a:spLocks noGrp="1"/>
          </p:cNvSpPr>
          <p:nvPr>
            <p:ph type="ftr" sz="quarter" idx="12"/>
          </p:nvPr>
        </p:nvSpPr>
        <p:spPr/>
        <p:txBody>
          <a:bodyPr/>
          <a:lstStyle/>
          <a:p>
            <a:pPr>
              <a:defRPr/>
            </a:pPr>
            <a:r>
              <a:rPr lang="en-US" smtClean="0"/>
              <a:t>MEGS 2009 Albuquerque</a:t>
            </a:r>
            <a:endParaRPr lang="en-GB"/>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dCache</a:t>
            </a:r>
            <a:r>
              <a:rPr lang="en-US" dirty="0" smtClean="0"/>
              <a:t> Statistics </a:t>
            </a:r>
            <a:endParaRPr lang="en-US" dirty="0"/>
          </a:p>
        </p:txBody>
      </p:sp>
      <p:pic>
        <p:nvPicPr>
          <p:cNvPr id="8" name="Picture Placeholder 7" descr="dcache statistics.pdf"/>
          <p:cNvPicPr>
            <a:picLocks noGrp="1" noChangeAspect="1"/>
          </p:cNvPicPr>
          <p:nvPr>
            <p:ph type="pic" idx="1"/>
          </p:nvPr>
        </p:nvPicPr>
        <mc:AlternateContent>
          <mc:Choice xmlns:ma="http://schemas.microsoft.com/office/mac/drawingml/2008/main" Requires="ma">
            <p:blipFill>
              <a:blip r:embed="rId2"/>
              <a:srcRect l="-8235" r="-8235"/>
              <a:stretch>
                <a:fillRect/>
              </a:stretch>
            </p:blipFill>
          </mc:Choice>
          <mc:Fallback>
            <p:blipFill>
              <a:blip r:embed="rId3"/>
              <a:srcRect l="-8235" r="-8235"/>
              <a:stretch>
                <a:fillRect/>
              </a:stretch>
            </p:blipFill>
          </mc:Fallback>
        </mc:AlternateContent>
        <p:spPr/>
      </p:pic>
      <p:sp>
        <p:nvSpPr>
          <p:cNvPr id="4" name="Text Placeholder 3"/>
          <p:cNvSpPr>
            <a:spLocks noGrp="1"/>
          </p:cNvSpPr>
          <p:nvPr>
            <p:ph type="body" sz="half" idx="2"/>
          </p:nvPr>
        </p:nvSpPr>
        <p:spPr/>
        <p:txBody>
          <a:bodyPr/>
          <a:lstStyle/>
          <a:p>
            <a:r>
              <a:rPr lang="en-US" dirty="0" smtClean="0"/>
              <a:t>Annual statistics from the </a:t>
            </a:r>
            <a:r>
              <a:rPr lang="en-US" dirty="0" err="1" smtClean="0"/>
              <a:t>dCache</a:t>
            </a:r>
            <a:r>
              <a:rPr lang="en-US" dirty="0" smtClean="0"/>
              <a:t> pool at the tier 3 cluster at the University of Chicago. </a:t>
            </a:r>
            <a:endParaRPr lang="en-US" dirty="0"/>
          </a:p>
        </p:txBody>
      </p:sp>
      <p:sp>
        <p:nvSpPr>
          <p:cNvPr id="5" name="Date Placeholder 4"/>
          <p:cNvSpPr>
            <a:spLocks noGrp="1"/>
          </p:cNvSpPr>
          <p:nvPr>
            <p:ph type="dt" sz="half" idx="10"/>
          </p:nvPr>
        </p:nvSpPr>
        <p:spPr/>
        <p:txBody>
          <a:bodyPr/>
          <a:lstStyle/>
          <a:p>
            <a:pPr>
              <a:defRPr/>
            </a:pPr>
            <a:r>
              <a:rPr lang="en-US" smtClean="0"/>
              <a:t>April 8-10, 2009</a:t>
            </a:r>
            <a:endParaRPr lang="en-GB"/>
          </a:p>
        </p:txBody>
      </p:sp>
      <p:sp>
        <p:nvSpPr>
          <p:cNvPr id="6" name="Slide Number Placeholder 5"/>
          <p:cNvSpPr>
            <a:spLocks noGrp="1"/>
          </p:cNvSpPr>
          <p:nvPr>
            <p:ph type="sldNum" sz="quarter" idx="11"/>
          </p:nvPr>
        </p:nvSpPr>
        <p:spPr/>
        <p:txBody>
          <a:bodyPr/>
          <a:lstStyle/>
          <a:p>
            <a:pPr>
              <a:defRPr/>
            </a:pPr>
            <a:fld id="{532F0BD8-120B-4240-BCD6-EE73BAA8F051}" type="slidenum">
              <a:rPr lang="en-GB" smtClean="0"/>
              <a:pPr>
                <a:defRPr/>
              </a:pPr>
              <a:t>28</a:t>
            </a:fld>
            <a:endParaRPr lang="en-GB"/>
          </a:p>
        </p:txBody>
      </p:sp>
      <p:sp>
        <p:nvSpPr>
          <p:cNvPr id="7" name="Footer Placeholder 6"/>
          <p:cNvSpPr>
            <a:spLocks noGrp="1"/>
          </p:cNvSpPr>
          <p:nvPr>
            <p:ph type="ftr" sz="quarter" idx="12"/>
          </p:nvPr>
        </p:nvSpPr>
        <p:spPr/>
        <p:txBody>
          <a:bodyPr/>
          <a:lstStyle/>
          <a:p>
            <a:pPr>
              <a:defRPr/>
            </a:pPr>
            <a:r>
              <a:rPr lang="en-US" smtClean="0"/>
              <a:t>MEGS 2009 Albuquerque</a:t>
            </a:r>
            <a:endParaRPr lang="en-GB"/>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smtClean="0"/>
              <a:t>Bestman</a:t>
            </a:r>
          </a:p>
        </p:txBody>
      </p:sp>
      <p:sp>
        <p:nvSpPr>
          <p:cNvPr id="84995" name="Content Placeholder 2"/>
          <p:cNvSpPr>
            <a:spLocks noGrp="1"/>
          </p:cNvSpPr>
          <p:nvPr>
            <p:ph sz="quarter" idx="1"/>
          </p:nvPr>
        </p:nvSpPr>
        <p:spPr/>
        <p:txBody>
          <a:bodyPr/>
          <a:lstStyle/>
          <a:p>
            <a:r>
              <a:rPr lang="en-US" smtClean="0"/>
              <a:t>Bestman provides a srm gateway on top of a posix file system</a:t>
            </a:r>
          </a:p>
          <a:p>
            <a:r>
              <a:rPr lang="en-US" smtClean="0"/>
              <a:t>Commonly used backends include (xrootd, hdfs, lustre, gpfs)</a:t>
            </a:r>
          </a:p>
          <a:p>
            <a:r>
              <a:rPr lang="en-US" smtClean="0"/>
              <a:t>Simpler to configure and maintain then dCache</a:t>
            </a:r>
          </a:p>
          <a:p>
            <a:r>
              <a:rPr lang="en-US" smtClean="0"/>
              <a:t>Doesn’t have all of the flexibility that dCache has </a:t>
            </a:r>
          </a:p>
        </p:txBody>
      </p:sp>
      <p:sp>
        <p:nvSpPr>
          <p:cNvPr id="5" name="Date Placeholder 4"/>
          <p:cNvSpPr>
            <a:spLocks noGrp="1"/>
          </p:cNvSpPr>
          <p:nvPr>
            <p:ph type="dt" sz="half" idx="14"/>
          </p:nvPr>
        </p:nvSpPr>
        <p:spPr/>
        <p:txBody>
          <a:bodyPr/>
          <a:lstStyle/>
          <a:p>
            <a:r>
              <a:rPr lang="en-US" smtClean="0"/>
              <a:t>April 8-10, 2009</a:t>
            </a:r>
            <a:endParaRPr lang="en-GB"/>
          </a:p>
        </p:txBody>
      </p:sp>
      <p:sp>
        <p:nvSpPr>
          <p:cNvPr id="4" name="Slide Number Placeholder 3"/>
          <p:cNvSpPr>
            <a:spLocks noGrp="1"/>
          </p:cNvSpPr>
          <p:nvPr>
            <p:ph type="sldNum" sz="quarter" idx="15"/>
          </p:nvPr>
        </p:nvSpPr>
        <p:spPr/>
        <p:txBody>
          <a:bodyPr/>
          <a:lstStyle/>
          <a:p>
            <a:fld id="{23E01E19-4ADC-1C43-A3F8-6BFC55D2148D}" type="slidenum">
              <a:rPr lang="en-GB" smtClean="0"/>
              <a:pPr/>
              <a:t>29</a:t>
            </a:fld>
            <a:endParaRPr lang="en-GB" smtClean="0"/>
          </a:p>
        </p:txBody>
      </p:sp>
      <p:sp>
        <p:nvSpPr>
          <p:cNvPr id="6" name="Footer Placeholder 5"/>
          <p:cNvSpPr>
            <a:spLocks noGrp="1"/>
          </p:cNvSpPr>
          <p:nvPr>
            <p:ph type="ftr" sz="quarter" idx="16"/>
          </p:nvPr>
        </p:nvSpPr>
        <p:spPr/>
        <p:txBody>
          <a:bodyPr/>
          <a:lstStyle/>
          <a:p>
            <a:r>
              <a:rPr lang="en-US" smtClean="0"/>
              <a:t>MEGS 2009 Albuquerque</a:t>
            </a:r>
            <a:endParaRPr lang="en-GB"/>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9" name="Rectangle 10"/>
          <p:cNvSpPr>
            <a:spLocks noGrp="1" noChangeArrowheads="1"/>
          </p:cNvSpPr>
          <p:nvPr>
            <p:ph type="title"/>
          </p:nvPr>
        </p:nvSpPr>
        <p:spPr/>
        <p:txBody>
          <a:bodyPr/>
          <a:lstStyle/>
          <a:p>
            <a:r>
              <a:rPr lang="en-GB" smtClean="0"/>
              <a:t>Data Management</a:t>
            </a:r>
            <a:endParaRPr lang="en-GB"/>
          </a:p>
        </p:txBody>
      </p:sp>
      <p:sp>
        <p:nvSpPr>
          <p:cNvPr id="19460" name="Rectangle 11"/>
          <p:cNvSpPr>
            <a:spLocks noGrp="1" noChangeArrowheads="1"/>
          </p:cNvSpPr>
          <p:nvPr>
            <p:ph sz="quarter" idx="1"/>
          </p:nvPr>
        </p:nvSpPr>
        <p:spPr/>
        <p:txBody>
          <a:bodyPr/>
          <a:lstStyle/>
          <a:p>
            <a:r>
              <a:rPr lang="en-GB" smtClean="0"/>
              <a:t>Huge raw volume of data</a:t>
            </a:r>
          </a:p>
          <a:p>
            <a:pPr lvl="1"/>
            <a:r>
              <a:rPr lang="en-GB" smtClean="0"/>
              <a:t>Measured in terabytes, petabytes, and further …</a:t>
            </a:r>
          </a:p>
          <a:p>
            <a:pPr lvl="1"/>
            <a:r>
              <a:rPr lang="en-GB" smtClean="0"/>
              <a:t>Data sets can be partitioned as small number of large files or large number of small files</a:t>
            </a:r>
          </a:p>
          <a:p>
            <a:pPr lvl="1"/>
            <a:r>
              <a:rPr lang="en-GB" smtClean="0"/>
              <a:t>Store it long term in appropriate places (e.g., tape silos)</a:t>
            </a:r>
          </a:p>
          <a:p>
            <a:pPr lvl="1"/>
            <a:r>
              <a:rPr lang="en-GB" smtClean="0"/>
              <a:t>Move input to where your job is running</a:t>
            </a:r>
          </a:p>
          <a:p>
            <a:pPr lvl="1"/>
            <a:r>
              <a:rPr lang="en-GB" smtClean="0"/>
              <a:t>Move output data from where your job ran to where you need it (eg. your workstation, long term storage)</a:t>
            </a:r>
          </a:p>
          <a:p>
            <a:endParaRPr lang="en-GB"/>
          </a:p>
        </p:txBody>
      </p:sp>
      <p:sp>
        <p:nvSpPr>
          <p:cNvPr id="6" name="Date Placeholder 5"/>
          <p:cNvSpPr>
            <a:spLocks noGrp="1"/>
          </p:cNvSpPr>
          <p:nvPr>
            <p:ph type="dt" sz="half" idx="14"/>
          </p:nvPr>
        </p:nvSpPr>
        <p:spPr/>
        <p:txBody>
          <a:bodyPr/>
          <a:lstStyle/>
          <a:p>
            <a:r>
              <a:rPr lang="en-US" smtClean="0"/>
              <a:t>April 8-10, 2009</a:t>
            </a:r>
            <a:endParaRPr lang="en-GB"/>
          </a:p>
        </p:txBody>
      </p:sp>
      <p:sp>
        <p:nvSpPr>
          <p:cNvPr id="5" name="Slide Number Placeholder 5"/>
          <p:cNvSpPr>
            <a:spLocks noGrp="1"/>
          </p:cNvSpPr>
          <p:nvPr>
            <p:ph type="sldNum" sz="quarter" idx="15"/>
          </p:nvPr>
        </p:nvSpPr>
        <p:spPr/>
        <p:txBody>
          <a:bodyPr/>
          <a:lstStyle/>
          <a:p>
            <a:fld id="{E456081F-23C1-8543-825B-97AA29954374}" type="slidenum">
              <a:rPr lang="en-GB" smtClean="0"/>
              <a:pPr/>
              <a:t>3</a:t>
            </a:fld>
            <a:endParaRPr lang="en-GB"/>
          </a:p>
        </p:txBody>
      </p:sp>
      <p:sp>
        <p:nvSpPr>
          <p:cNvPr id="7" name="Footer Placeholder 6"/>
          <p:cNvSpPr>
            <a:spLocks noGrp="1"/>
          </p:cNvSpPr>
          <p:nvPr>
            <p:ph type="ftr" sz="quarter" idx="16"/>
          </p:nvPr>
        </p:nvSpPr>
        <p:spPr/>
        <p:txBody>
          <a:bodyPr/>
          <a:lstStyle/>
          <a:p>
            <a:r>
              <a:rPr lang="en-US" smtClean="0"/>
              <a:t>MEGS 2009 Albuquerque</a:t>
            </a:r>
            <a:endParaRPr lang="en-GB"/>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between </a:t>
            </a:r>
            <a:r>
              <a:rPr lang="en-US" dirty="0" err="1" smtClean="0"/>
              <a:t>Bestman</a:t>
            </a:r>
            <a:r>
              <a:rPr lang="en-US" dirty="0" smtClean="0"/>
              <a:t> and </a:t>
            </a:r>
            <a:r>
              <a:rPr lang="en-US" dirty="0" err="1" smtClean="0"/>
              <a:t>dCache</a:t>
            </a:r>
            <a:endParaRPr lang="en-US" dirty="0"/>
          </a:p>
        </p:txBody>
      </p:sp>
      <p:sp>
        <p:nvSpPr>
          <p:cNvPr id="3" name="Content Placeholder 2"/>
          <p:cNvSpPr>
            <a:spLocks noGrp="1"/>
          </p:cNvSpPr>
          <p:nvPr>
            <p:ph sz="quarter" idx="1"/>
          </p:nvPr>
        </p:nvSpPr>
        <p:spPr/>
        <p:txBody>
          <a:bodyPr>
            <a:normAutofit lnSpcReduction="10000"/>
          </a:bodyPr>
          <a:lstStyle/>
          <a:p>
            <a:r>
              <a:rPr lang="en-US" dirty="0" err="1" smtClean="0"/>
              <a:t>dCache</a:t>
            </a:r>
            <a:r>
              <a:rPr lang="en-US" dirty="0" smtClean="0"/>
              <a:t> has better support for some </a:t>
            </a:r>
            <a:r>
              <a:rPr lang="en-US" dirty="0" err="1" smtClean="0"/>
              <a:t>srm</a:t>
            </a:r>
            <a:r>
              <a:rPr lang="en-US" dirty="0" smtClean="0"/>
              <a:t> features (dynamic space reservation, replica management) and supports using a tape library as a backing store</a:t>
            </a:r>
          </a:p>
          <a:p>
            <a:r>
              <a:rPr lang="en-US" dirty="0" err="1" smtClean="0"/>
              <a:t>dCache</a:t>
            </a:r>
            <a:r>
              <a:rPr lang="en-US" dirty="0" smtClean="0"/>
              <a:t> currently doesn’t have have a </a:t>
            </a:r>
            <a:r>
              <a:rPr lang="en-US" dirty="0" err="1" smtClean="0"/>
              <a:t>filesystem</a:t>
            </a:r>
            <a:r>
              <a:rPr lang="en-US" dirty="0" smtClean="0"/>
              <a:t> with </a:t>
            </a:r>
            <a:r>
              <a:rPr lang="en-US" dirty="0" err="1" smtClean="0"/>
              <a:t>posix</a:t>
            </a:r>
            <a:r>
              <a:rPr lang="en-US" dirty="0" smtClean="0"/>
              <a:t> semantics (need to use </a:t>
            </a:r>
            <a:r>
              <a:rPr lang="en-US" dirty="0" err="1" smtClean="0"/>
              <a:t>srm</a:t>
            </a:r>
            <a:r>
              <a:rPr lang="en-US" dirty="0" smtClean="0"/>
              <a:t> commands or </a:t>
            </a:r>
            <a:r>
              <a:rPr lang="en-US" dirty="0" err="1" smtClean="0"/>
              <a:t>dccp</a:t>
            </a:r>
            <a:r>
              <a:rPr lang="en-US" dirty="0" smtClean="0"/>
              <a:t>)</a:t>
            </a:r>
          </a:p>
          <a:p>
            <a:r>
              <a:rPr lang="en-US" dirty="0" err="1" smtClean="0"/>
              <a:t>Bestman</a:t>
            </a:r>
            <a:r>
              <a:rPr lang="en-US" dirty="0" smtClean="0"/>
              <a:t> is easier to setup and maintain</a:t>
            </a:r>
          </a:p>
          <a:p>
            <a:r>
              <a:rPr lang="en-US" dirty="0" smtClean="0"/>
              <a:t>Because </a:t>
            </a:r>
            <a:r>
              <a:rPr lang="en-US" dirty="0" err="1" smtClean="0"/>
              <a:t>Bestman</a:t>
            </a:r>
            <a:r>
              <a:rPr lang="en-US" dirty="0" smtClean="0"/>
              <a:t> is a shim layer on a </a:t>
            </a:r>
            <a:r>
              <a:rPr lang="en-US" dirty="0" err="1" smtClean="0"/>
              <a:t>filesystem</a:t>
            </a:r>
            <a:r>
              <a:rPr lang="en-US" dirty="0" smtClean="0"/>
              <a:t>, you can use your own solution as the backend </a:t>
            </a:r>
            <a:r>
              <a:rPr lang="en-US" dirty="0" err="1" smtClean="0"/>
              <a:t>filesystem</a:t>
            </a:r>
            <a:r>
              <a:rPr lang="en-US" dirty="0" smtClean="0"/>
              <a:t> (</a:t>
            </a:r>
            <a:r>
              <a:rPr lang="en-US" dirty="0" err="1" smtClean="0"/>
              <a:t>xrootd</a:t>
            </a:r>
            <a:r>
              <a:rPr lang="en-US" dirty="0" smtClean="0"/>
              <a:t>, </a:t>
            </a:r>
            <a:r>
              <a:rPr lang="en-US" dirty="0" err="1" smtClean="0"/>
              <a:t>hdfs</a:t>
            </a:r>
            <a:r>
              <a:rPr lang="en-US" dirty="0" smtClean="0"/>
              <a:t>, </a:t>
            </a:r>
            <a:r>
              <a:rPr lang="en-US" dirty="0" err="1" smtClean="0"/>
              <a:t>gpfs</a:t>
            </a:r>
            <a:r>
              <a:rPr lang="en-US" dirty="0" smtClean="0"/>
              <a:t>, </a:t>
            </a:r>
            <a:r>
              <a:rPr lang="en-US" dirty="0" err="1" smtClean="0"/>
              <a:t>lustre</a:t>
            </a:r>
            <a:r>
              <a:rPr lang="en-US" dirty="0" smtClean="0"/>
              <a:t>, etc.)</a:t>
            </a:r>
          </a:p>
          <a:p>
            <a:r>
              <a:rPr lang="en-US" dirty="0" smtClean="0"/>
              <a:t>Both systems require several servers in order to have a production resource</a:t>
            </a:r>
          </a:p>
          <a:p>
            <a:endParaRPr lang="en-US" dirty="0"/>
          </a:p>
        </p:txBody>
      </p:sp>
      <p:sp>
        <p:nvSpPr>
          <p:cNvPr id="4" name="Date Placeholder 3"/>
          <p:cNvSpPr>
            <a:spLocks noGrp="1"/>
          </p:cNvSpPr>
          <p:nvPr>
            <p:ph type="dt" sz="half" idx="14"/>
          </p:nvPr>
        </p:nvSpPr>
        <p:spPr/>
        <p:txBody>
          <a:bodyPr/>
          <a:lstStyle/>
          <a:p>
            <a:pPr>
              <a:defRPr/>
            </a:pPr>
            <a:r>
              <a:rPr lang="en-US" smtClean="0"/>
              <a:t>April 8-10, 2009</a:t>
            </a:r>
            <a:endParaRPr lang="en-GB"/>
          </a:p>
        </p:txBody>
      </p:sp>
      <p:sp>
        <p:nvSpPr>
          <p:cNvPr id="5" name="Slide Number Placeholder 4"/>
          <p:cNvSpPr>
            <a:spLocks noGrp="1"/>
          </p:cNvSpPr>
          <p:nvPr>
            <p:ph type="sldNum" sz="quarter" idx="15"/>
          </p:nvPr>
        </p:nvSpPr>
        <p:spPr/>
        <p:txBody>
          <a:bodyPr/>
          <a:lstStyle/>
          <a:p>
            <a:pPr>
              <a:defRPr/>
            </a:pPr>
            <a:fld id="{50261E67-AC34-1247-BDF8-C4244AC8390C}" type="slidenum">
              <a:rPr lang="en-GB" smtClean="0"/>
              <a:pPr>
                <a:defRPr/>
              </a:pPr>
              <a:t>30</a:t>
            </a:fld>
            <a:endParaRPr lang="en-GB"/>
          </a:p>
        </p:txBody>
      </p:sp>
      <p:sp>
        <p:nvSpPr>
          <p:cNvPr id="6" name="Footer Placeholder 5"/>
          <p:cNvSpPr>
            <a:spLocks noGrp="1"/>
          </p:cNvSpPr>
          <p:nvPr>
            <p:ph type="ftr" sz="quarter" idx="16"/>
          </p:nvPr>
        </p:nvSpPr>
        <p:spPr/>
        <p:txBody>
          <a:bodyPr/>
          <a:lstStyle/>
          <a:p>
            <a:pPr>
              <a:defRPr/>
            </a:pPr>
            <a:r>
              <a:rPr lang="en-US" smtClean="0"/>
              <a:t>MEGS 2009 Albuquerque</a:t>
            </a:r>
            <a:endParaRPr lang="en-GB"/>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dCache</a:t>
            </a:r>
            <a:r>
              <a:rPr lang="en-US" dirty="0" smtClean="0"/>
              <a:t> and </a:t>
            </a:r>
            <a:r>
              <a:rPr lang="en-US" dirty="0" err="1" smtClean="0"/>
              <a:t>Bestman</a:t>
            </a:r>
            <a:r>
              <a:rPr lang="en-US" dirty="0" smtClean="0"/>
              <a:t> usage on OSG</a:t>
            </a:r>
            <a:endParaRPr lang="en-US" dirty="0"/>
          </a:p>
        </p:txBody>
      </p:sp>
      <p:sp>
        <p:nvSpPr>
          <p:cNvPr id="3" name="Content Placeholder 2"/>
          <p:cNvSpPr>
            <a:spLocks noGrp="1"/>
          </p:cNvSpPr>
          <p:nvPr>
            <p:ph sz="quarter" idx="1"/>
          </p:nvPr>
        </p:nvSpPr>
        <p:spPr/>
        <p:txBody>
          <a:bodyPr/>
          <a:lstStyle/>
          <a:p>
            <a:r>
              <a:rPr lang="en-US" dirty="0" smtClean="0"/>
              <a:t>Primarily used by larger </a:t>
            </a:r>
            <a:r>
              <a:rPr lang="en-US" dirty="0" err="1" smtClean="0"/>
              <a:t>VOs</a:t>
            </a:r>
            <a:r>
              <a:rPr lang="en-US" dirty="0" smtClean="0"/>
              <a:t> </a:t>
            </a:r>
          </a:p>
          <a:p>
            <a:r>
              <a:rPr lang="en-US" dirty="0" smtClean="0"/>
              <a:t>Heavy usage by CMS, ATLAS, CDF/</a:t>
            </a:r>
            <a:r>
              <a:rPr lang="en-US" dirty="0" err="1" smtClean="0"/>
              <a:t>Dzero</a:t>
            </a:r>
            <a:endParaRPr lang="en-US" dirty="0" smtClean="0"/>
          </a:p>
          <a:p>
            <a:r>
              <a:rPr lang="en-US" dirty="0" smtClean="0"/>
              <a:t>CMS is using </a:t>
            </a:r>
            <a:r>
              <a:rPr lang="en-US" dirty="0" err="1" smtClean="0"/>
              <a:t>dCache</a:t>
            </a:r>
            <a:r>
              <a:rPr lang="en-US" dirty="0" smtClean="0"/>
              <a:t> primarily but has been moving to </a:t>
            </a:r>
            <a:r>
              <a:rPr lang="en-US" dirty="0" err="1" smtClean="0"/>
              <a:t>bestman/xrootd</a:t>
            </a:r>
            <a:r>
              <a:rPr lang="en-US" dirty="0" smtClean="0"/>
              <a:t> or </a:t>
            </a:r>
            <a:r>
              <a:rPr lang="en-US" dirty="0" err="1" smtClean="0"/>
              <a:t>bestman/hdfs</a:t>
            </a:r>
            <a:r>
              <a:rPr lang="en-US" dirty="0" smtClean="0"/>
              <a:t> implementations</a:t>
            </a:r>
          </a:p>
          <a:p>
            <a:r>
              <a:rPr lang="en-US" dirty="0" smtClean="0"/>
              <a:t>Tier 1 facilities (</a:t>
            </a:r>
            <a:r>
              <a:rPr lang="en-US" dirty="0" err="1" smtClean="0"/>
              <a:t>Fermilab</a:t>
            </a:r>
            <a:r>
              <a:rPr lang="en-US" dirty="0" smtClean="0"/>
              <a:t> and Brookhaven) are using </a:t>
            </a:r>
            <a:r>
              <a:rPr lang="en-US" dirty="0" err="1" smtClean="0"/>
              <a:t>dCache</a:t>
            </a:r>
            <a:r>
              <a:rPr lang="en-US" dirty="0" smtClean="0"/>
              <a:t> with tape libraries</a:t>
            </a:r>
          </a:p>
          <a:p>
            <a:r>
              <a:rPr lang="en-US" dirty="0" smtClean="0"/>
              <a:t>Other resources use a mix of </a:t>
            </a:r>
            <a:r>
              <a:rPr lang="en-US" dirty="0" err="1" smtClean="0"/>
              <a:t>dCache</a:t>
            </a:r>
            <a:r>
              <a:rPr lang="en-US" dirty="0" smtClean="0"/>
              <a:t> and </a:t>
            </a:r>
            <a:r>
              <a:rPr lang="en-US" dirty="0" err="1" smtClean="0"/>
              <a:t>Bestman</a:t>
            </a:r>
            <a:endParaRPr lang="en-US" dirty="0"/>
          </a:p>
        </p:txBody>
      </p:sp>
      <p:sp>
        <p:nvSpPr>
          <p:cNvPr id="4" name="Date Placeholder 3"/>
          <p:cNvSpPr>
            <a:spLocks noGrp="1"/>
          </p:cNvSpPr>
          <p:nvPr>
            <p:ph type="dt" sz="half" idx="14"/>
          </p:nvPr>
        </p:nvSpPr>
        <p:spPr/>
        <p:txBody>
          <a:bodyPr/>
          <a:lstStyle/>
          <a:p>
            <a:pPr>
              <a:defRPr/>
            </a:pPr>
            <a:r>
              <a:rPr lang="en-US" smtClean="0"/>
              <a:t>April 8-10, 2009</a:t>
            </a:r>
            <a:endParaRPr lang="en-GB"/>
          </a:p>
        </p:txBody>
      </p:sp>
      <p:sp>
        <p:nvSpPr>
          <p:cNvPr id="5" name="Slide Number Placeholder 4"/>
          <p:cNvSpPr>
            <a:spLocks noGrp="1"/>
          </p:cNvSpPr>
          <p:nvPr>
            <p:ph type="sldNum" sz="quarter" idx="15"/>
          </p:nvPr>
        </p:nvSpPr>
        <p:spPr/>
        <p:txBody>
          <a:bodyPr/>
          <a:lstStyle/>
          <a:p>
            <a:pPr>
              <a:defRPr/>
            </a:pPr>
            <a:fld id="{50261E67-AC34-1247-BDF8-C4244AC8390C}" type="slidenum">
              <a:rPr lang="en-GB" smtClean="0"/>
              <a:pPr>
                <a:defRPr/>
              </a:pPr>
              <a:t>31</a:t>
            </a:fld>
            <a:endParaRPr lang="en-GB"/>
          </a:p>
        </p:txBody>
      </p:sp>
      <p:sp>
        <p:nvSpPr>
          <p:cNvPr id="6" name="Footer Placeholder 5"/>
          <p:cNvSpPr>
            <a:spLocks noGrp="1"/>
          </p:cNvSpPr>
          <p:nvPr>
            <p:ph type="ftr" sz="quarter" idx="16"/>
          </p:nvPr>
        </p:nvSpPr>
        <p:spPr/>
        <p:txBody>
          <a:bodyPr/>
          <a:lstStyle/>
          <a:p>
            <a:pPr>
              <a:defRPr/>
            </a:pPr>
            <a:r>
              <a:rPr lang="en-US" smtClean="0"/>
              <a:t>MEGS 2009 Albuquerque</a:t>
            </a:r>
            <a:endParaRPr lang="en-GB"/>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6018" name="Rectangle 2"/>
          <p:cNvSpPr>
            <a:spLocks noGrp="1" noChangeArrowheads="1"/>
          </p:cNvSpPr>
          <p:nvPr>
            <p:ph type="ctrTitle"/>
          </p:nvPr>
        </p:nvSpPr>
        <p:spPr/>
        <p:txBody>
          <a:bodyPr/>
          <a:lstStyle/>
          <a:p>
            <a:pPr eaLnBrk="1" hangingPunct="1">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Credits</a:t>
            </a:r>
          </a:p>
        </p:txBody>
      </p:sp>
      <p:sp>
        <p:nvSpPr>
          <p:cNvPr id="86019" name="Rectangle 3"/>
          <p:cNvSpPr>
            <a:spLocks noGrp="1" noChangeArrowheads="1"/>
          </p:cNvSpPr>
          <p:nvPr>
            <p:ph type="subTitle" idx="1"/>
          </p:nvPr>
        </p:nvSpPr>
        <p:spPr>
          <a:xfrm>
            <a:off x="3733800" y="3048000"/>
            <a:ext cx="4876800" cy="1752600"/>
          </a:xfrm>
        </p:spPr>
        <p:txBody>
          <a:bodyPr lIns="90000" tIns="46800" rIns="90000" bIns="46800">
            <a:normAutofit fontScale="92500"/>
          </a:bodyPr>
          <a:lstStyle/>
          <a:p>
            <a:pPr eaLnBrk="1" hangingPunct="1">
              <a:lnSpc>
                <a:spcPct val="100000"/>
              </a:lnSpc>
              <a:buFont typeface="Wingdings" pitchFamily="-108"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100"/>
              <a:t>Bill Allcock </a:t>
            </a:r>
            <a:r>
              <a:rPr lang="en-GB" sz="2100">
                <a:solidFill>
                  <a:srgbClr val="CCCCFF"/>
                </a:solidFill>
                <a:hlinkClick r:id="rId3"/>
              </a:rPr>
              <a:t>allcock@mcs.anl.gov</a:t>
            </a:r>
          </a:p>
          <a:p>
            <a:pPr eaLnBrk="1" hangingPunct="1">
              <a:lnSpc>
                <a:spcPct val="100000"/>
              </a:lnSpc>
              <a:buFont typeface="Wingdings" pitchFamily="-108"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100"/>
              <a:t>Ben Clifford </a:t>
            </a:r>
            <a:r>
              <a:rPr lang="en-GB" sz="2100">
                <a:solidFill>
                  <a:srgbClr val="CCCCFF"/>
                </a:solidFill>
                <a:hlinkClick r:id="rId4"/>
              </a:rPr>
              <a:t>benc@ci.uchicago.edu</a:t>
            </a:r>
            <a:r>
              <a:rPr lang="en-GB" sz="2100"/>
              <a:t> </a:t>
            </a:r>
          </a:p>
          <a:p>
            <a:pPr eaLnBrk="1" hangingPunct="1">
              <a:lnSpc>
                <a:spcPct val="100000"/>
              </a:lnSpc>
              <a:buFont typeface="Wingdings" pitchFamily="-108"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100"/>
              <a:t>Scott Koranda </a:t>
            </a:r>
            <a:r>
              <a:rPr lang="en-GB" sz="2100">
                <a:solidFill>
                  <a:srgbClr val="CCCCFF"/>
                </a:solidFill>
                <a:hlinkClick r:id="rId5"/>
              </a:rPr>
              <a:t>skoranda@uwm.edu</a:t>
            </a:r>
          </a:p>
          <a:p>
            <a:pPr eaLnBrk="1" hangingPunct="1">
              <a:lnSpc>
                <a:spcPct val="100000"/>
              </a:lnSpc>
              <a:buFont typeface="Wingdings" pitchFamily="-108"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100"/>
              <a:t>Alex Sim </a:t>
            </a:r>
            <a:r>
              <a:rPr lang="en-GB" sz="2100">
                <a:solidFill>
                  <a:srgbClr val="CCCCFF"/>
                </a:solidFill>
                <a:hlinkClick r:id="rId5"/>
              </a:rPr>
              <a:t>asim@lbl.gov</a:t>
            </a:r>
          </a:p>
        </p:txBody>
      </p:sp>
      <p:pic>
        <p:nvPicPr>
          <p:cNvPr id="86020" name="Picture 5"/>
          <p:cNvPicPr>
            <a:picLocks noChangeAspect="1" noChangeArrowheads="1"/>
          </p:cNvPicPr>
          <p:nvPr/>
        </p:nvPicPr>
        <p:blipFill>
          <a:blip r:embed="rId6"/>
          <a:srcRect/>
          <a:stretch>
            <a:fillRect/>
          </a:stretch>
        </p:blipFill>
        <p:spPr bwMode="auto">
          <a:xfrm>
            <a:off x="7086600" y="5094288"/>
            <a:ext cx="1752600" cy="998537"/>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Directory Discovery</a:t>
            </a:r>
            <a:endParaRPr lang="en-US" dirty="0"/>
          </a:p>
        </p:txBody>
      </p:sp>
      <p:sp>
        <p:nvSpPr>
          <p:cNvPr id="3" name="Content Placeholder 2"/>
          <p:cNvSpPr>
            <a:spLocks noGrp="1"/>
          </p:cNvSpPr>
          <p:nvPr>
            <p:ph sz="quarter" idx="1"/>
          </p:nvPr>
        </p:nvSpPr>
        <p:spPr/>
        <p:txBody>
          <a:bodyPr/>
          <a:lstStyle/>
          <a:p>
            <a:r>
              <a:rPr lang="en-US" dirty="0" smtClean="0"/>
              <a:t>Notice anything odd when creating the directory on the </a:t>
            </a:r>
            <a:r>
              <a:rPr lang="en-US" dirty="0" err="1" smtClean="0"/>
              <a:t>clemson</a:t>
            </a:r>
            <a:r>
              <a:rPr lang="en-US" dirty="0" smtClean="0"/>
              <a:t> resource (</a:t>
            </a:r>
            <a:r>
              <a:rPr lang="en-US" dirty="0" err="1" smtClean="0"/>
              <a:t>osgce</a:t>
            </a:r>
            <a:r>
              <a:rPr lang="en-US" dirty="0" smtClean="0"/>
              <a:t>)?</a:t>
            </a:r>
          </a:p>
          <a:p>
            <a:pPr lvl="1"/>
            <a:r>
              <a:rPr lang="en-US" sz="1600" dirty="0" err="1" smtClean="0">
                <a:latin typeface="Courier"/>
                <a:cs typeface="Courier"/>
              </a:rPr>
              <a:t>condor_exec.exe</a:t>
            </a:r>
            <a:r>
              <a:rPr lang="en-US" sz="1600" dirty="0" smtClean="0">
                <a:latin typeface="Courier"/>
                <a:cs typeface="Courier"/>
              </a:rPr>
              <a:t>: cannot create directory `/nfs/osgedu/train20': No such file or directory</a:t>
            </a:r>
          </a:p>
          <a:p>
            <a:r>
              <a:rPr lang="en-US" dirty="0" smtClean="0">
                <a:cs typeface="Courier"/>
              </a:rPr>
              <a:t>The resource changed the location of the directory!</a:t>
            </a:r>
          </a:p>
          <a:p>
            <a:r>
              <a:rPr lang="en-US" dirty="0" smtClean="0">
                <a:cs typeface="Courier"/>
              </a:rPr>
              <a:t>Problem with using fixed locations</a:t>
            </a:r>
          </a:p>
          <a:p>
            <a:endParaRPr lang="en-US" dirty="0"/>
          </a:p>
        </p:txBody>
      </p:sp>
      <p:sp>
        <p:nvSpPr>
          <p:cNvPr id="4" name="Date Placeholder 3"/>
          <p:cNvSpPr>
            <a:spLocks noGrp="1"/>
          </p:cNvSpPr>
          <p:nvPr>
            <p:ph type="dt" sz="half" idx="14"/>
          </p:nvPr>
        </p:nvSpPr>
        <p:spPr/>
        <p:txBody>
          <a:bodyPr/>
          <a:lstStyle/>
          <a:p>
            <a:pPr>
              <a:defRPr/>
            </a:pPr>
            <a:r>
              <a:rPr lang="en-US" smtClean="0"/>
              <a:t>April 8-10, 2009</a:t>
            </a:r>
            <a:endParaRPr lang="en-GB"/>
          </a:p>
        </p:txBody>
      </p:sp>
      <p:sp>
        <p:nvSpPr>
          <p:cNvPr id="5" name="Slide Number Placeholder 4"/>
          <p:cNvSpPr>
            <a:spLocks noGrp="1"/>
          </p:cNvSpPr>
          <p:nvPr>
            <p:ph type="sldNum" sz="quarter" idx="15"/>
          </p:nvPr>
        </p:nvSpPr>
        <p:spPr/>
        <p:txBody>
          <a:bodyPr/>
          <a:lstStyle/>
          <a:p>
            <a:pPr>
              <a:defRPr/>
            </a:pPr>
            <a:fld id="{50261E67-AC34-1247-BDF8-C4244AC8390C}" type="slidenum">
              <a:rPr lang="en-GB" smtClean="0"/>
              <a:pPr>
                <a:defRPr/>
              </a:pPr>
              <a:t>33</a:t>
            </a:fld>
            <a:endParaRPr lang="en-GB"/>
          </a:p>
        </p:txBody>
      </p:sp>
      <p:sp>
        <p:nvSpPr>
          <p:cNvPr id="6" name="Footer Placeholder 5"/>
          <p:cNvSpPr>
            <a:spLocks noGrp="1"/>
          </p:cNvSpPr>
          <p:nvPr>
            <p:ph type="ftr" sz="quarter" idx="16"/>
          </p:nvPr>
        </p:nvSpPr>
        <p:spPr/>
        <p:txBody>
          <a:bodyPr/>
          <a:lstStyle/>
          <a:p>
            <a:pPr>
              <a:defRPr/>
            </a:pPr>
            <a:r>
              <a:rPr lang="en-US" smtClean="0"/>
              <a:t>MEGS 2009 Albuquerque</a:t>
            </a:r>
            <a:endParaRPr lang="en-GB"/>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Solution</a:t>
            </a:r>
            <a:endParaRPr lang="en-US" dirty="0"/>
          </a:p>
        </p:txBody>
      </p:sp>
      <p:sp>
        <p:nvSpPr>
          <p:cNvPr id="3" name="Content Placeholder 2"/>
          <p:cNvSpPr>
            <a:spLocks noGrp="1"/>
          </p:cNvSpPr>
          <p:nvPr>
            <p:ph sz="quarter" idx="1"/>
          </p:nvPr>
        </p:nvSpPr>
        <p:spPr/>
        <p:txBody>
          <a:bodyPr/>
          <a:lstStyle/>
          <a:p>
            <a:r>
              <a:rPr lang="en-US" dirty="0" smtClean="0"/>
              <a:t>Luckily, the location of the data directory is available in an environment variable:</a:t>
            </a:r>
          </a:p>
          <a:p>
            <a:pPr lvl="1">
              <a:buNone/>
            </a:pPr>
            <a:r>
              <a:rPr lang="en-US" sz="1600" dirty="0" smtClean="0">
                <a:solidFill>
                  <a:schemeClr val="tx2"/>
                </a:solidFill>
                <a:latin typeface="Courier"/>
                <a:cs typeface="Courier"/>
              </a:rPr>
              <a:t>train20@vm-125-58:~/$ </a:t>
            </a:r>
            <a:r>
              <a:rPr lang="en-US" sz="1600" dirty="0" err="1" smtClean="0">
                <a:solidFill>
                  <a:schemeClr val="tx2"/>
                </a:solidFill>
                <a:latin typeface="Courier"/>
                <a:cs typeface="Courier"/>
              </a:rPr>
              <a:t>globus</a:t>
            </a:r>
            <a:r>
              <a:rPr lang="en-US" sz="1600" dirty="0" smtClean="0">
                <a:solidFill>
                  <a:schemeClr val="tx2"/>
                </a:solidFill>
                <a:latin typeface="Courier"/>
                <a:cs typeface="Courier"/>
              </a:rPr>
              <a:t>-job-run </a:t>
            </a:r>
            <a:r>
              <a:rPr lang="en-US" sz="1600" dirty="0" err="1" smtClean="0">
                <a:solidFill>
                  <a:schemeClr val="tx2"/>
                </a:solidFill>
                <a:latin typeface="Courier"/>
                <a:cs typeface="Courier"/>
              </a:rPr>
              <a:t>osgce.cs.clemson.edu/jobmanager</a:t>
            </a:r>
            <a:r>
              <a:rPr lang="en-US" sz="1600" dirty="0" smtClean="0">
                <a:solidFill>
                  <a:schemeClr val="tx2"/>
                </a:solidFill>
                <a:latin typeface="Courier"/>
                <a:cs typeface="Courier"/>
              </a:rPr>
              <a:t>-fork /bin/</a:t>
            </a:r>
            <a:r>
              <a:rPr lang="en-US" sz="1600" dirty="0" err="1" smtClean="0">
                <a:solidFill>
                  <a:schemeClr val="tx2"/>
                </a:solidFill>
                <a:latin typeface="Courier"/>
                <a:cs typeface="Courier"/>
              </a:rPr>
              <a:t>env</a:t>
            </a:r>
            <a:r>
              <a:rPr lang="en-US" sz="1600" dirty="0" smtClean="0">
                <a:solidFill>
                  <a:schemeClr val="tx2"/>
                </a:solidFill>
                <a:latin typeface="Courier"/>
                <a:cs typeface="Courier"/>
              </a:rPr>
              <a:t> | </a:t>
            </a:r>
            <a:r>
              <a:rPr lang="en-US" sz="1600" dirty="0" err="1" smtClean="0">
                <a:solidFill>
                  <a:schemeClr val="tx2"/>
                </a:solidFill>
                <a:latin typeface="Courier"/>
                <a:cs typeface="Courier"/>
              </a:rPr>
              <a:t>grep</a:t>
            </a:r>
            <a:r>
              <a:rPr lang="en-US" sz="1600" dirty="0" smtClean="0">
                <a:solidFill>
                  <a:schemeClr val="tx2"/>
                </a:solidFill>
                <a:latin typeface="Courier"/>
                <a:cs typeface="Courier"/>
              </a:rPr>
              <a:t> OSG_DATA</a:t>
            </a:r>
          </a:p>
          <a:p>
            <a:pPr lvl="1">
              <a:buNone/>
            </a:pPr>
            <a:r>
              <a:rPr lang="en-US" sz="1600" dirty="0" smtClean="0">
                <a:solidFill>
                  <a:schemeClr val="tx2"/>
                </a:solidFill>
                <a:latin typeface="Courier"/>
                <a:cs typeface="Courier"/>
              </a:rPr>
              <a:t>OSG_DATA=/export/</a:t>
            </a:r>
            <a:r>
              <a:rPr lang="en-US" sz="1600" dirty="0" err="1" smtClean="0">
                <a:solidFill>
                  <a:schemeClr val="tx2"/>
                </a:solidFill>
                <a:latin typeface="Courier"/>
                <a:cs typeface="Courier"/>
              </a:rPr>
              <a:t>osg</a:t>
            </a:r>
            <a:r>
              <a:rPr lang="en-US" sz="1600" dirty="0" smtClean="0">
                <a:solidFill>
                  <a:schemeClr val="tx2"/>
                </a:solidFill>
                <a:latin typeface="Courier"/>
                <a:cs typeface="Courier"/>
              </a:rPr>
              <a:t>/</a:t>
            </a:r>
            <a:r>
              <a:rPr lang="en-US" sz="1600" dirty="0" smtClean="0">
                <a:solidFill>
                  <a:schemeClr val="tx2"/>
                </a:solidFill>
                <a:latin typeface="Courier"/>
                <a:cs typeface="Courier"/>
              </a:rPr>
              <a:t>data</a:t>
            </a:r>
            <a:endParaRPr lang="en-US" dirty="0" smtClean="0"/>
          </a:p>
          <a:p>
            <a:r>
              <a:rPr lang="en-US" dirty="0" smtClean="0">
                <a:cs typeface="Courier"/>
              </a:rPr>
              <a:t>Let’s run the command again</a:t>
            </a:r>
          </a:p>
          <a:p>
            <a:pPr lvl="1"/>
            <a:r>
              <a:rPr lang="en-US" sz="1600" dirty="0" err="1" smtClean="0">
                <a:solidFill>
                  <a:schemeClr val="tx2"/>
                </a:solidFill>
                <a:latin typeface="Courier"/>
                <a:cs typeface="Courier"/>
              </a:rPr>
              <a:t>globus</a:t>
            </a:r>
            <a:r>
              <a:rPr lang="en-US" sz="1600" dirty="0" smtClean="0">
                <a:solidFill>
                  <a:schemeClr val="tx2"/>
                </a:solidFill>
                <a:latin typeface="Courier"/>
                <a:cs typeface="Courier"/>
              </a:rPr>
              <a:t>-job-run </a:t>
            </a:r>
            <a:r>
              <a:rPr lang="en-US" sz="1600" dirty="0" err="1" smtClean="0">
                <a:solidFill>
                  <a:schemeClr val="tx2"/>
                </a:solidFill>
                <a:latin typeface="Courier"/>
                <a:cs typeface="Courier"/>
              </a:rPr>
              <a:t>osgce.cs.clemson.edu/jobmanager</a:t>
            </a:r>
            <a:r>
              <a:rPr lang="en-US" sz="1600" dirty="0" smtClean="0">
                <a:solidFill>
                  <a:schemeClr val="tx2"/>
                </a:solidFill>
                <a:latin typeface="Courier"/>
                <a:cs typeface="Courier"/>
              </a:rPr>
              <a:t>-fork /bin/</a:t>
            </a:r>
            <a:r>
              <a:rPr lang="en-US" sz="1600" dirty="0" err="1" smtClean="0">
                <a:solidFill>
                  <a:schemeClr val="tx2"/>
                </a:solidFill>
                <a:latin typeface="Courier"/>
                <a:cs typeface="Courier"/>
              </a:rPr>
              <a:t>mkdir</a:t>
            </a:r>
            <a:r>
              <a:rPr lang="en-US" sz="1600" dirty="0" smtClean="0">
                <a:solidFill>
                  <a:schemeClr val="tx2"/>
                </a:solidFill>
                <a:latin typeface="Courier"/>
                <a:cs typeface="Courier"/>
              </a:rPr>
              <a:t> </a:t>
            </a:r>
            <a:r>
              <a:rPr lang="en-US" sz="1600" dirty="0" smtClean="0">
                <a:solidFill>
                  <a:schemeClr val="tx2"/>
                </a:solidFill>
                <a:latin typeface="Courier"/>
                <a:cs typeface="Courier"/>
              </a:rPr>
              <a:t>/export/</a:t>
            </a:r>
            <a:r>
              <a:rPr lang="en-US" sz="1600" smtClean="0">
                <a:solidFill>
                  <a:schemeClr val="tx2"/>
                </a:solidFill>
                <a:latin typeface="Courier"/>
                <a:cs typeface="Courier"/>
              </a:rPr>
              <a:t>osg/osgedu</a:t>
            </a:r>
            <a:r>
              <a:rPr lang="en-US" sz="1600" dirty="0" smtClean="0">
                <a:solidFill>
                  <a:schemeClr val="tx2"/>
                </a:solidFill>
                <a:latin typeface="Courier"/>
                <a:cs typeface="Courier"/>
              </a:rPr>
              <a:t>/YOURNAME</a:t>
            </a:r>
          </a:p>
          <a:p>
            <a:pPr lvl="1"/>
            <a:endParaRPr lang="en-US" dirty="0" smtClean="0">
              <a:cs typeface="Courier"/>
            </a:endParaRPr>
          </a:p>
        </p:txBody>
      </p:sp>
      <p:sp>
        <p:nvSpPr>
          <p:cNvPr id="4" name="Date Placeholder 3"/>
          <p:cNvSpPr>
            <a:spLocks noGrp="1"/>
          </p:cNvSpPr>
          <p:nvPr>
            <p:ph type="dt" sz="half" idx="14"/>
          </p:nvPr>
        </p:nvSpPr>
        <p:spPr/>
        <p:txBody>
          <a:bodyPr/>
          <a:lstStyle/>
          <a:p>
            <a:pPr>
              <a:defRPr/>
            </a:pPr>
            <a:r>
              <a:rPr lang="en-US" smtClean="0"/>
              <a:t>April 8-10, 2009</a:t>
            </a:r>
            <a:endParaRPr lang="en-GB"/>
          </a:p>
        </p:txBody>
      </p:sp>
      <p:sp>
        <p:nvSpPr>
          <p:cNvPr id="5" name="Slide Number Placeholder 4"/>
          <p:cNvSpPr>
            <a:spLocks noGrp="1"/>
          </p:cNvSpPr>
          <p:nvPr>
            <p:ph type="sldNum" sz="quarter" idx="15"/>
          </p:nvPr>
        </p:nvSpPr>
        <p:spPr/>
        <p:txBody>
          <a:bodyPr/>
          <a:lstStyle/>
          <a:p>
            <a:pPr>
              <a:defRPr/>
            </a:pPr>
            <a:fld id="{50261E67-AC34-1247-BDF8-C4244AC8390C}" type="slidenum">
              <a:rPr lang="en-GB" smtClean="0"/>
              <a:pPr>
                <a:defRPr/>
              </a:pPr>
              <a:t>34</a:t>
            </a:fld>
            <a:endParaRPr lang="en-GB"/>
          </a:p>
        </p:txBody>
      </p:sp>
      <p:sp>
        <p:nvSpPr>
          <p:cNvPr id="6" name="Footer Placeholder 5"/>
          <p:cNvSpPr>
            <a:spLocks noGrp="1"/>
          </p:cNvSpPr>
          <p:nvPr>
            <p:ph type="ftr" sz="quarter" idx="16"/>
          </p:nvPr>
        </p:nvSpPr>
        <p:spPr/>
        <p:txBody>
          <a:bodyPr/>
          <a:lstStyle/>
          <a:p>
            <a:pPr>
              <a:defRPr/>
            </a:pPr>
            <a:r>
              <a:rPr lang="en-US" smtClean="0"/>
              <a:t>MEGS 2009 Albuquerque</a:t>
            </a: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GB" smtClean="0"/>
              <a:t>Data Management on the Grid</a:t>
            </a:r>
            <a:endParaRPr lang="en-GB"/>
          </a:p>
        </p:txBody>
      </p:sp>
      <p:sp>
        <p:nvSpPr>
          <p:cNvPr id="21508" name="Rectangle 3"/>
          <p:cNvSpPr>
            <a:spLocks noGrp="1" noChangeArrowheads="1"/>
          </p:cNvSpPr>
          <p:nvPr>
            <p:ph sz="quarter" idx="1"/>
          </p:nvPr>
        </p:nvSpPr>
        <p:spPr/>
        <p:txBody>
          <a:bodyPr/>
          <a:lstStyle/>
          <a:p>
            <a:r>
              <a:rPr lang="en-GB" smtClean="0"/>
              <a:t>How to move data/files to where I want?</a:t>
            </a:r>
          </a:p>
          <a:p>
            <a:pPr lvl="1"/>
            <a:r>
              <a:rPr lang="en-GB" smtClean="0"/>
              <a:t>GridFTP</a:t>
            </a:r>
          </a:p>
          <a:p>
            <a:r>
              <a:rPr lang="en-GB" smtClean="0"/>
              <a:t>Data sets replicated for reliability and faster access</a:t>
            </a:r>
          </a:p>
          <a:p>
            <a:r>
              <a:rPr lang="en-GB" smtClean="0"/>
              <a:t>Files have logical names </a:t>
            </a:r>
          </a:p>
          <a:p>
            <a:r>
              <a:rPr lang="en-GB" smtClean="0"/>
              <a:t>Service that maps logical file names to physical locations</a:t>
            </a:r>
          </a:p>
          <a:p>
            <a:pPr lvl="1"/>
            <a:r>
              <a:rPr lang="en-GB" smtClean="0"/>
              <a:t>Replica Location Service (RLS)</a:t>
            </a:r>
          </a:p>
          <a:p>
            <a:pPr lvl="1"/>
            <a:r>
              <a:rPr lang="en-GB" smtClean="0"/>
              <a:t>Where are the files I want?</a:t>
            </a:r>
            <a:endParaRPr lang="en-GB"/>
          </a:p>
        </p:txBody>
      </p:sp>
      <p:sp>
        <p:nvSpPr>
          <p:cNvPr id="6" name="Date Placeholder 5"/>
          <p:cNvSpPr>
            <a:spLocks noGrp="1"/>
          </p:cNvSpPr>
          <p:nvPr>
            <p:ph type="dt" sz="half" idx="14"/>
          </p:nvPr>
        </p:nvSpPr>
        <p:spPr/>
        <p:txBody>
          <a:bodyPr/>
          <a:lstStyle/>
          <a:p>
            <a:r>
              <a:rPr lang="en-US" smtClean="0"/>
              <a:t>April 8-10, 2009</a:t>
            </a:r>
            <a:endParaRPr lang="en-GB"/>
          </a:p>
        </p:txBody>
      </p:sp>
      <p:sp>
        <p:nvSpPr>
          <p:cNvPr id="5" name="Slide Number Placeholder 5"/>
          <p:cNvSpPr>
            <a:spLocks noGrp="1"/>
          </p:cNvSpPr>
          <p:nvPr>
            <p:ph type="sldNum" sz="quarter" idx="15"/>
          </p:nvPr>
        </p:nvSpPr>
        <p:spPr/>
        <p:txBody>
          <a:bodyPr/>
          <a:lstStyle/>
          <a:p>
            <a:fld id="{DDCF6916-0D09-7649-9E17-2A746A33753F}" type="slidenum">
              <a:rPr lang="en-GB" smtClean="0"/>
              <a:pPr/>
              <a:t>4</a:t>
            </a:fld>
            <a:endParaRPr lang="en-GB"/>
          </a:p>
        </p:txBody>
      </p:sp>
      <p:sp>
        <p:nvSpPr>
          <p:cNvPr id="7" name="Footer Placeholder 6"/>
          <p:cNvSpPr>
            <a:spLocks noGrp="1"/>
          </p:cNvSpPr>
          <p:nvPr>
            <p:ph type="ftr" sz="quarter" idx="16"/>
          </p:nvPr>
        </p:nvSpPr>
        <p:spPr/>
        <p:txBody>
          <a:bodyPr/>
          <a:lstStyle/>
          <a:p>
            <a:r>
              <a:rPr lang="en-US" smtClean="0"/>
              <a:t>MEGS 2009 Albuquerque</a:t>
            </a:r>
            <a:endParaRPr lang="en-GB"/>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GB" smtClean="0"/>
              <a:t>GridFTP </a:t>
            </a:r>
            <a:endParaRPr lang="en-GB"/>
          </a:p>
        </p:txBody>
      </p:sp>
      <p:sp>
        <p:nvSpPr>
          <p:cNvPr id="23556" name="Rectangle 3"/>
          <p:cNvSpPr>
            <a:spLocks noGrp="1" noChangeArrowheads="1"/>
          </p:cNvSpPr>
          <p:nvPr>
            <p:ph sz="quarter" idx="1"/>
          </p:nvPr>
        </p:nvSpPr>
        <p:spPr/>
        <p:txBody>
          <a:bodyPr/>
          <a:lstStyle/>
          <a:p>
            <a:r>
              <a:rPr lang="en-US" smtClean="0"/>
              <a:t>High performance, secure, and reliable data transfer protocol based on the standard FTP</a:t>
            </a:r>
            <a:endParaRPr lang="en-GB" smtClean="0"/>
          </a:p>
          <a:p>
            <a:pPr lvl="1"/>
            <a:r>
              <a:rPr lang="en-US" smtClean="0">
                <a:hlinkClick r:id="rId3"/>
              </a:rPr>
              <a:t>http://www.ogf.org/documents/GFD.20.pdf\</a:t>
            </a:r>
            <a:endParaRPr lang="en-US" smtClean="0"/>
          </a:p>
          <a:p>
            <a:pPr lvl="1"/>
            <a:r>
              <a:rPr lang="en-US" smtClean="0"/>
              <a:t>Multiple implementations exist, we’ll focus on Globus GridFTP</a:t>
            </a:r>
          </a:p>
          <a:p>
            <a:r>
              <a:rPr lang="en-GB" smtClean="0"/>
              <a:t>Globus GridFTP Features include</a:t>
            </a:r>
          </a:p>
          <a:p>
            <a:pPr lvl="1"/>
            <a:r>
              <a:rPr lang="en-GB" smtClean="0"/>
              <a:t>Strong authentication, encryption via Globus GSI</a:t>
            </a:r>
          </a:p>
          <a:p>
            <a:pPr lvl="1"/>
            <a:r>
              <a:rPr lang="en-GB" smtClean="0"/>
              <a:t>Multiple transport protocols - TCP, UDT</a:t>
            </a:r>
          </a:p>
          <a:p>
            <a:pPr lvl="1"/>
            <a:r>
              <a:rPr lang="en-GB" smtClean="0"/>
              <a:t>Parallel transport streams for faster transfer</a:t>
            </a:r>
          </a:p>
          <a:p>
            <a:pPr lvl="1"/>
            <a:r>
              <a:rPr lang="en-GB" smtClean="0"/>
              <a:t>Cluster-to-cluster or striped data movement</a:t>
            </a:r>
          </a:p>
          <a:p>
            <a:pPr lvl="1"/>
            <a:r>
              <a:rPr lang="en-GB" smtClean="0"/>
              <a:t>Multicasting and overlay routing</a:t>
            </a:r>
          </a:p>
          <a:p>
            <a:pPr lvl="1"/>
            <a:r>
              <a:rPr lang="en-US" smtClean="0"/>
              <a:t>Support for reliable and restartable transfers</a:t>
            </a:r>
            <a:endParaRPr lang="en-GB"/>
          </a:p>
        </p:txBody>
      </p:sp>
      <p:sp>
        <p:nvSpPr>
          <p:cNvPr id="6" name="Date Placeholder 5"/>
          <p:cNvSpPr>
            <a:spLocks noGrp="1"/>
          </p:cNvSpPr>
          <p:nvPr>
            <p:ph type="dt" sz="half" idx="14"/>
          </p:nvPr>
        </p:nvSpPr>
        <p:spPr/>
        <p:txBody>
          <a:bodyPr/>
          <a:lstStyle/>
          <a:p>
            <a:r>
              <a:rPr lang="en-US" smtClean="0"/>
              <a:t>April 8-10, 2009</a:t>
            </a:r>
            <a:endParaRPr lang="en-GB"/>
          </a:p>
        </p:txBody>
      </p:sp>
      <p:sp>
        <p:nvSpPr>
          <p:cNvPr id="5" name="Slide Number Placeholder 5"/>
          <p:cNvSpPr>
            <a:spLocks noGrp="1"/>
          </p:cNvSpPr>
          <p:nvPr>
            <p:ph type="sldNum" sz="quarter" idx="15"/>
          </p:nvPr>
        </p:nvSpPr>
        <p:spPr/>
        <p:txBody>
          <a:bodyPr/>
          <a:lstStyle/>
          <a:p>
            <a:fld id="{9CCA25C9-FE93-354B-AB7C-4B457B52A717}" type="slidenum">
              <a:rPr lang="en-GB" smtClean="0"/>
              <a:pPr/>
              <a:t>5</a:t>
            </a:fld>
            <a:endParaRPr lang="en-GB"/>
          </a:p>
        </p:txBody>
      </p:sp>
      <p:sp>
        <p:nvSpPr>
          <p:cNvPr id="7" name="Footer Placeholder 6"/>
          <p:cNvSpPr>
            <a:spLocks noGrp="1"/>
          </p:cNvSpPr>
          <p:nvPr>
            <p:ph type="ftr" sz="quarter" idx="16"/>
          </p:nvPr>
        </p:nvSpPr>
        <p:spPr/>
        <p:txBody>
          <a:bodyPr/>
          <a:lstStyle/>
          <a:p>
            <a:r>
              <a:rPr lang="en-US" smtClean="0"/>
              <a:t>MEGS 2009 Albuquerque</a:t>
            </a:r>
            <a:endParaRPr lang="en-GB"/>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GB" smtClean="0"/>
              <a:t>Basic Definitions</a:t>
            </a:r>
            <a:endParaRPr lang="en-GB"/>
          </a:p>
        </p:txBody>
      </p:sp>
      <p:sp>
        <p:nvSpPr>
          <p:cNvPr id="7" name="Date Placeholder 6"/>
          <p:cNvSpPr>
            <a:spLocks noGrp="1"/>
          </p:cNvSpPr>
          <p:nvPr>
            <p:ph type="dt" sz="half" idx="10"/>
          </p:nvPr>
        </p:nvSpPr>
        <p:spPr/>
        <p:txBody>
          <a:bodyPr/>
          <a:lstStyle/>
          <a:p>
            <a:r>
              <a:rPr lang="en-US" smtClean="0"/>
              <a:t>April 8-10, 2009</a:t>
            </a:r>
            <a:endParaRPr lang="en-GB"/>
          </a:p>
        </p:txBody>
      </p:sp>
      <p:sp>
        <p:nvSpPr>
          <p:cNvPr id="8" name="Footer Placeholder 7"/>
          <p:cNvSpPr>
            <a:spLocks noGrp="1"/>
          </p:cNvSpPr>
          <p:nvPr>
            <p:ph type="ftr" sz="quarter" idx="11"/>
          </p:nvPr>
        </p:nvSpPr>
        <p:spPr/>
        <p:txBody>
          <a:bodyPr/>
          <a:lstStyle/>
          <a:p>
            <a:r>
              <a:rPr lang="en-US" smtClean="0"/>
              <a:t>MEGS 2009 Albuquerque</a:t>
            </a:r>
            <a:endParaRPr lang="en-GB"/>
          </a:p>
        </p:txBody>
      </p:sp>
      <p:sp>
        <p:nvSpPr>
          <p:cNvPr id="6" name="Slide Number Placeholder 5"/>
          <p:cNvSpPr>
            <a:spLocks noGrp="1"/>
          </p:cNvSpPr>
          <p:nvPr>
            <p:ph type="sldNum" sz="quarter" idx="12"/>
          </p:nvPr>
        </p:nvSpPr>
        <p:spPr/>
        <p:txBody>
          <a:bodyPr/>
          <a:lstStyle/>
          <a:p>
            <a:fld id="{37F19EA7-C28F-BE4D-8E1E-E10F5F461BFC}" type="slidenum">
              <a:rPr lang="en-GB" smtClean="0"/>
              <a:pPr/>
              <a:t>6</a:t>
            </a:fld>
            <a:endParaRPr lang="en-GB"/>
          </a:p>
        </p:txBody>
      </p:sp>
      <p:sp>
        <p:nvSpPr>
          <p:cNvPr id="25604" name="Rectangle 3"/>
          <p:cNvSpPr>
            <a:spLocks noGrp="1" noChangeArrowheads="1"/>
          </p:cNvSpPr>
          <p:nvPr>
            <p:ph sz="quarter" idx="1"/>
          </p:nvPr>
        </p:nvSpPr>
        <p:spPr/>
        <p:txBody>
          <a:bodyPr>
            <a:normAutofit fontScale="92500" lnSpcReduction="10000"/>
          </a:bodyPr>
          <a:lstStyle/>
          <a:p>
            <a:r>
              <a:rPr lang="en-GB" dirty="0" smtClean="0"/>
              <a:t>Control Channel</a:t>
            </a:r>
          </a:p>
          <a:p>
            <a:pPr lvl="1"/>
            <a:r>
              <a:rPr lang="en-GB" dirty="0" smtClean="0"/>
              <a:t>TCP link over which commands and responses flow</a:t>
            </a:r>
          </a:p>
          <a:p>
            <a:pPr lvl="1"/>
            <a:r>
              <a:rPr lang="en-GB" dirty="0" smtClean="0"/>
              <a:t>Low bandwidth; encrypted and integrity protected by default</a:t>
            </a:r>
          </a:p>
          <a:p>
            <a:r>
              <a:rPr lang="en-GB" dirty="0" smtClean="0"/>
              <a:t>Data Channel</a:t>
            </a:r>
          </a:p>
          <a:p>
            <a:pPr lvl="1"/>
            <a:r>
              <a:rPr lang="en-GB" dirty="0" smtClean="0"/>
              <a:t>Communication </a:t>
            </a:r>
            <a:r>
              <a:rPr lang="en-GB" dirty="0" err="1" smtClean="0"/>
              <a:t>link(s</a:t>
            </a:r>
            <a:r>
              <a:rPr lang="en-GB" dirty="0" smtClean="0"/>
              <a:t>) over which the actual data of interest flows</a:t>
            </a:r>
          </a:p>
          <a:p>
            <a:pPr lvl="1"/>
            <a:r>
              <a:rPr lang="en-GB" dirty="0" smtClean="0"/>
              <a:t>High Bandwidth; authenticated by default; encryption and integrity protection optional</a:t>
            </a:r>
            <a:endParaRPr lang="en-GB" dirty="0"/>
          </a:p>
        </p:txBody>
      </p:sp>
      <p:sp>
        <p:nvSpPr>
          <p:cNvPr id="14" name="Content Placeholder 13"/>
          <p:cNvSpPr>
            <a:spLocks noGrp="1"/>
          </p:cNvSpPr>
          <p:nvPr>
            <p:ph sz="quarter" idx="2"/>
          </p:nvPr>
        </p:nvSpPr>
        <p:spPr/>
        <p:txBody>
          <a:bodyPr>
            <a:normAutofit fontScale="92500" lnSpcReduction="10000"/>
          </a:bodyPr>
          <a:lstStyle/>
          <a:p>
            <a:pPr>
              <a:buNone/>
            </a:pPr>
            <a:endParaRPr lang="en-US" dirty="0"/>
          </a:p>
        </p:txBody>
      </p:sp>
      <p:pic>
        <p:nvPicPr>
          <p:cNvPr id="25605" name="Picture 5" descr="GridFTP"/>
          <p:cNvPicPr>
            <a:picLocks noChangeAspect="1" noChangeArrowheads="1"/>
          </p:cNvPicPr>
          <p:nvPr/>
        </p:nvPicPr>
        <p:blipFill>
          <a:blip r:embed="rId3"/>
          <a:srcRect/>
          <a:stretch>
            <a:fillRect/>
          </a:stretch>
        </p:blipFill>
        <p:spPr bwMode="auto">
          <a:xfrm>
            <a:off x="4267200" y="1600200"/>
            <a:ext cx="3605213" cy="3960812"/>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a:t>Control Channel Establishment</a:t>
            </a:r>
          </a:p>
        </p:txBody>
      </p:sp>
      <p:sp>
        <p:nvSpPr>
          <p:cNvPr id="27652" name="Rectangle 5"/>
          <p:cNvSpPr>
            <a:spLocks noGrp="1" noChangeArrowheads="1"/>
          </p:cNvSpPr>
          <p:nvPr>
            <p:ph sz="quarter" idx="1"/>
          </p:nvPr>
        </p:nvSpPr>
        <p:spPr/>
        <p:txBody>
          <a:bodyPr/>
          <a:lstStyle/>
          <a:p>
            <a:pPr eaLnBrk="1" hangingPunct="1"/>
            <a:r>
              <a:rPr lang="en-US"/>
              <a:t>Server listens on a well-known port (2811)</a:t>
            </a:r>
          </a:p>
          <a:p>
            <a:pPr eaLnBrk="1" hangingPunct="1"/>
            <a:r>
              <a:rPr lang="en-US"/>
              <a:t>Client form a TCP Connection to server</a:t>
            </a:r>
          </a:p>
          <a:p>
            <a:pPr eaLnBrk="1" hangingPunct="1"/>
            <a:r>
              <a:rPr lang="en-US"/>
              <a:t>Authentication</a:t>
            </a:r>
          </a:p>
          <a:p>
            <a:pPr lvl="1" eaLnBrk="1" hangingPunct="1"/>
            <a:r>
              <a:rPr lang="en-US"/>
              <a:t>Anonymous</a:t>
            </a:r>
          </a:p>
          <a:p>
            <a:pPr lvl="1" eaLnBrk="1" hangingPunct="1"/>
            <a:r>
              <a:rPr lang="en-US"/>
              <a:t>Clear text USER &lt;username&gt;/PASS &lt;pw&gt;</a:t>
            </a:r>
          </a:p>
          <a:p>
            <a:pPr lvl="1" eaLnBrk="1" hangingPunct="1"/>
            <a:r>
              <a:rPr lang="en-US"/>
              <a:t>Base 64 encoded GSI handshake</a:t>
            </a:r>
          </a:p>
        </p:txBody>
      </p:sp>
      <p:sp>
        <p:nvSpPr>
          <p:cNvPr id="5" name="Slide Number Placeholder 5"/>
          <p:cNvSpPr>
            <a:spLocks noGrp="1"/>
          </p:cNvSpPr>
          <p:nvPr>
            <p:ph type="sldNum" sz="quarter" idx="15"/>
          </p:nvPr>
        </p:nvSpPr>
        <p:spPr/>
        <p:txBody>
          <a:bodyPr/>
          <a:lstStyle/>
          <a:p>
            <a:pPr>
              <a:defRPr/>
            </a:pPr>
            <a:fld id="{320A797D-B03E-2743-AF39-7E7D943194A1}" type="slidenum">
              <a:rPr lang="en-GB" smtClean="0"/>
              <a:pPr>
                <a:defRPr/>
              </a:pPr>
              <a:t>7</a:t>
            </a:fld>
            <a:endParaRPr lang="en-GB"/>
          </a:p>
        </p:txBody>
      </p:sp>
      <p:sp>
        <p:nvSpPr>
          <p:cNvPr id="6" name="Date Placeholder 5"/>
          <p:cNvSpPr>
            <a:spLocks noGrp="1"/>
          </p:cNvSpPr>
          <p:nvPr>
            <p:ph type="dt" sz="half" idx="14"/>
          </p:nvPr>
        </p:nvSpPr>
        <p:spPr/>
        <p:txBody>
          <a:bodyPr/>
          <a:lstStyle/>
          <a:p>
            <a:pPr>
              <a:defRPr/>
            </a:pPr>
            <a:r>
              <a:rPr lang="en-US" smtClean="0"/>
              <a:t>April 8-10, 2009</a:t>
            </a:r>
            <a:endParaRPr lang="en-GB"/>
          </a:p>
        </p:txBody>
      </p:sp>
      <p:sp>
        <p:nvSpPr>
          <p:cNvPr id="7" name="Footer Placeholder 6"/>
          <p:cNvSpPr>
            <a:spLocks noGrp="1"/>
          </p:cNvSpPr>
          <p:nvPr>
            <p:ph type="ftr" sz="quarter" idx="16"/>
          </p:nvPr>
        </p:nvSpPr>
        <p:spPr/>
        <p:txBody>
          <a:bodyPr/>
          <a:lstStyle/>
          <a:p>
            <a:pPr>
              <a:defRPr/>
            </a:pPr>
            <a:r>
              <a:rPr lang="en-US" smtClean="0"/>
              <a:t>MEGS 2009 Albuquerque</a:t>
            </a:r>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 name="Date Placeholder 19"/>
          <p:cNvSpPr>
            <a:spLocks noGrp="1"/>
          </p:cNvSpPr>
          <p:nvPr>
            <p:ph type="dt" sz="half" idx="10"/>
          </p:nvPr>
        </p:nvSpPr>
        <p:spPr/>
        <p:txBody>
          <a:bodyPr/>
          <a:lstStyle/>
          <a:p>
            <a:pPr>
              <a:defRPr/>
            </a:pPr>
            <a:r>
              <a:rPr lang="en-US" smtClean="0"/>
              <a:t>April 8-10, 2009</a:t>
            </a:r>
            <a:endParaRPr lang="en-GB"/>
          </a:p>
        </p:txBody>
      </p:sp>
      <p:sp>
        <p:nvSpPr>
          <p:cNvPr id="21" name="Footer Placeholder 20"/>
          <p:cNvSpPr>
            <a:spLocks noGrp="1"/>
          </p:cNvSpPr>
          <p:nvPr>
            <p:ph type="ftr" sz="quarter" idx="11"/>
          </p:nvPr>
        </p:nvSpPr>
        <p:spPr/>
        <p:txBody>
          <a:bodyPr/>
          <a:lstStyle/>
          <a:p>
            <a:pPr>
              <a:defRPr/>
            </a:pPr>
            <a:r>
              <a:rPr lang="en-US" smtClean="0"/>
              <a:t>MEGS 2009 Albuquerque</a:t>
            </a:r>
            <a:endParaRPr lang="en-GB"/>
          </a:p>
        </p:txBody>
      </p:sp>
      <p:sp>
        <p:nvSpPr>
          <p:cNvPr id="19" name="Slide Number Placeholder 5"/>
          <p:cNvSpPr>
            <a:spLocks noGrp="1"/>
          </p:cNvSpPr>
          <p:nvPr>
            <p:ph type="sldNum" sz="quarter" idx="12"/>
          </p:nvPr>
        </p:nvSpPr>
        <p:spPr/>
        <p:txBody>
          <a:bodyPr/>
          <a:lstStyle/>
          <a:p>
            <a:pPr>
              <a:defRPr/>
            </a:pPr>
            <a:fld id="{051162F9-BC7C-0343-A5CF-A45AB3F5D372}" type="slidenum">
              <a:rPr lang="en-GB" smtClean="0"/>
              <a:pPr>
                <a:defRPr/>
              </a:pPr>
              <a:t>8</a:t>
            </a:fld>
            <a:endParaRPr lang="en-GB"/>
          </a:p>
        </p:txBody>
      </p:sp>
      <p:sp>
        <p:nvSpPr>
          <p:cNvPr id="29699" name="Rectangle 2"/>
          <p:cNvSpPr>
            <a:spLocks noGrp="1" noChangeArrowheads="1"/>
          </p:cNvSpPr>
          <p:nvPr>
            <p:ph type="title" idx="4294967295"/>
          </p:nvPr>
        </p:nvSpPr>
        <p:spPr>
          <a:xfrm>
            <a:off x="0" y="274638"/>
            <a:ext cx="7467600" cy="1143000"/>
          </a:xfrm>
        </p:spPr>
        <p:txBody>
          <a:bodyPr/>
          <a:lstStyle/>
          <a:p>
            <a:pPr eaLnBrk="1" hangingPunct="1"/>
            <a:r>
              <a:rPr lang="en-US" smtClean="0"/>
              <a:t>Data Channel Establishment</a:t>
            </a:r>
            <a:endParaRPr lang="en-US"/>
          </a:p>
        </p:txBody>
      </p:sp>
      <p:sp>
        <p:nvSpPr>
          <p:cNvPr id="29700" name="AutoShape 4"/>
          <p:cNvSpPr>
            <a:spLocks noChangeArrowheads="1"/>
          </p:cNvSpPr>
          <p:nvPr/>
        </p:nvSpPr>
        <p:spPr bwMode="auto">
          <a:xfrm>
            <a:off x="5802313" y="1219200"/>
            <a:ext cx="2198687" cy="1249363"/>
          </a:xfrm>
          <a:prstGeom prst="roundRect">
            <a:avLst>
              <a:gd name="adj" fmla="val 116"/>
            </a:avLst>
          </a:prstGeom>
          <a:noFill/>
          <a:ln w="9360">
            <a:solidFill>
              <a:srgbClr val="000000"/>
            </a:solidFill>
            <a:miter lim="800000"/>
            <a:headEnd/>
            <a:tailEnd/>
          </a:ln>
        </p:spPr>
        <p:txBody>
          <a:bodyPr wrap="none" anchor="ctr">
            <a:prstTxWarp prst="textNoShape">
              <a:avLst/>
            </a:prstTxWarp>
          </a:bodyPr>
          <a:lstStyle/>
          <a:p>
            <a:endParaRPr lang="en-US"/>
          </a:p>
        </p:txBody>
      </p:sp>
      <p:sp>
        <p:nvSpPr>
          <p:cNvPr id="1189894" name="AutoShape 6"/>
          <p:cNvSpPr>
            <a:spLocks noChangeArrowheads="1"/>
          </p:cNvSpPr>
          <p:nvPr/>
        </p:nvSpPr>
        <p:spPr bwMode="auto">
          <a:xfrm flipV="1">
            <a:off x="6943725" y="2232025"/>
            <a:ext cx="152400" cy="304800"/>
          </a:xfrm>
          <a:prstGeom prst="flowChartMagneticDisk">
            <a:avLst/>
          </a:prstGeom>
          <a:solidFill>
            <a:srgbClr val="00B8FF"/>
          </a:solidFill>
          <a:ln w="9525">
            <a:solidFill>
              <a:schemeClr val="tx1"/>
            </a:solidFill>
            <a:round/>
            <a:headEnd/>
            <a:tailEnd/>
          </a:ln>
        </p:spPr>
        <p:txBody>
          <a:bodyPr wrap="none" anchor="ctr">
            <a:prstTxWarp prst="textNoShape">
              <a:avLst/>
            </a:prstTxWarp>
          </a:bodyPr>
          <a:lstStyle/>
          <a:p>
            <a:endParaRPr lang="en-US"/>
          </a:p>
        </p:txBody>
      </p:sp>
      <p:sp>
        <p:nvSpPr>
          <p:cNvPr id="29702" name="AutoShape 7"/>
          <p:cNvSpPr>
            <a:spLocks noChangeArrowheads="1"/>
          </p:cNvSpPr>
          <p:nvPr/>
        </p:nvSpPr>
        <p:spPr bwMode="auto">
          <a:xfrm>
            <a:off x="620713" y="3086100"/>
            <a:ext cx="1371600" cy="1096963"/>
          </a:xfrm>
          <a:prstGeom prst="roundRect">
            <a:avLst>
              <a:gd name="adj" fmla="val 116"/>
            </a:avLst>
          </a:prstGeom>
          <a:noFill/>
          <a:ln w="9360">
            <a:solidFill>
              <a:srgbClr val="000000"/>
            </a:solidFill>
            <a:miter lim="800000"/>
            <a:headEnd/>
            <a:tailEnd/>
          </a:ln>
        </p:spPr>
        <p:txBody>
          <a:bodyPr wrap="none" anchor="ctr">
            <a:prstTxWarp prst="textNoShape">
              <a:avLst/>
            </a:prstTxWarp>
          </a:bodyPr>
          <a:lstStyle/>
          <a:p>
            <a:endParaRPr lang="en-US"/>
          </a:p>
        </p:txBody>
      </p:sp>
      <p:sp>
        <p:nvSpPr>
          <p:cNvPr id="29703" name="Rectangle 9"/>
          <p:cNvSpPr>
            <a:spLocks noChangeArrowheads="1"/>
          </p:cNvSpPr>
          <p:nvPr/>
        </p:nvSpPr>
        <p:spPr bwMode="auto">
          <a:xfrm>
            <a:off x="6049963" y="5122863"/>
            <a:ext cx="1722437" cy="815975"/>
          </a:xfrm>
          <a:prstGeom prst="rect">
            <a:avLst/>
          </a:prstGeom>
          <a:solidFill>
            <a:srgbClr val="99CCFF"/>
          </a:solidFill>
          <a:ln w="9360">
            <a:solidFill>
              <a:srgbClr val="000000"/>
            </a:solidFill>
            <a:round/>
            <a:headEnd/>
            <a:tailEnd/>
          </a:ln>
        </p:spPr>
        <p:txBody>
          <a:bodyPr wrap="none" lIns="90000" tIns="45000" rIns="90000" bIns="45000" anchor="ctr">
            <a:prstTxWarp prst="textNoShape">
              <a:avLst/>
            </a:prstTxWarp>
          </a:bodyPr>
          <a:lstStyle/>
          <a:p>
            <a:pPr algn="ctr" defTabSz="457200" hangingPunct="0">
              <a:lnSpc>
                <a:spcPct val="102000"/>
              </a:lnSpc>
              <a:buSzPct val="45000"/>
              <a:buFont typeface="Wingdings" pitchFamily="-108"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atin typeface="Arial" pitchFamily="-108" charset="0"/>
              </a:rPr>
              <a:t>GridFTP Server</a:t>
            </a:r>
          </a:p>
        </p:txBody>
      </p:sp>
      <p:sp>
        <p:nvSpPr>
          <p:cNvPr id="29704" name="AutoShape 10"/>
          <p:cNvSpPr>
            <a:spLocks noChangeArrowheads="1"/>
          </p:cNvSpPr>
          <p:nvPr/>
        </p:nvSpPr>
        <p:spPr bwMode="auto">
          <a:xfrm>
            <a:off x="5802313" y="4906963"/>
            <a:ext cx="2198687" cy="1173162"/>
          </a:xfrm>
          <a:prstGeom prst="roundRect">
            <a:avLst>
              <a:gd name="adj" fmla="val 116"/>
            </a:avLst>
          </a:prstGeom>
          <a:noFill/>
          <a:ln w="9360">
            <a:solidFill>
              <a:srgbClr val="000000"/>
            </a:solidFill>
            <a:miter lim="800000"/>
            <a:headEnd/>
            <a:tailEnd/>
          </a:ln>
        </p:spPr>
        <p:txBody>
          <a:bodyPr wrap="none" anchor="ctr">
            <a:prstTxWarp prst="textNoShape">
              <a:avLst/>
            </a:prstTxWarp>
          </a:bodyPr>
          <a:lstStyle/>
          <a:p>
            <a:endParaRPr lang="en-US"/>
          </a:p>
        </p:txBody>
      </p:sp>
      <p:sp>
        <p:nvSpPr>
          <p:cNvPr id="29705" name="Rectangle 11"/>
          <p:cNvSpPr>
            <a:spLocks noChangeArrowheads="1"/>
          </p:cNvSpPr>
          <p:nvPr/>
        </p:nvSpPr>
        <p:spPr bwMode="auto">
          <a:xfrm>
            <a:off x="6019800" y="1431925"/>
            <a:ext cx="1752600" cy="815975"/>
          </a:xfrm>
          <a:prstGeom prst="rect">
            <a:avLst/>
          </a:prstGeom>
          <a:solidFill>
            <a:srgbClr val="99CCFF"/>
          </a:solidFill>
          <a:ln w="9360">
            <a:solidFill>
              <a:srgbClr val="000000"/>
            </a:solidFill>
            <a:round/>
            <a:headEnd/>
            <a:tailEnd/>
          </a:ln>
        </p:spPr>
        <p:txBody>
          <a:bodyPr wrap="none" lIns="90000" tIns="45000" rIns="90000" bIns="45000" anchor="ctr">
            <a:prstTxWarp prst="textNoShape">
              <a:avLst/>
            </a:prstTxWarp>
          </a:bodyPr>
          <a:lstStyle/>
          <a:p>
            <a:pPr algn="ctr" defTabSz="457200" hangingPunct="0">
              <a:lnSpc>
                <a:spcPct val="102000"/>
              </a:lnSpc>
              <a:buSzPct val="45000"/>
              <a:buFont typeface="Wingdings" pitchFamily="-108"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atin typeface="Arial" pitchFamily="-108" charset="0"/>
              </a:rPr>
              <a:t>GridFTP Server</a:t>
            </a:r>
          </a:p>
        </p:txBody>
      </p:sp>
      <p:sp>
        <p:nvSpPr>
          <p:cNvPr id="29706" name="Rectangle 12"/>
          <p:cNvSpPr>
            <a:spLocks noChangeArrowheads="1"/>
          </p:cNvSpPr>
          <p:nvPr/>
        </p:nvSpPr>
        <p:spPr bwMode="auto">
          <a:xfrm>
            <a:off x="750888" y="3208338"/>
            <a:ext cx="1162050" cy="815975"/>
          </a:xfrm>
          <a:prstGeom prst="rect">
            <a:avLst/>
          </a:prstGeom>
          <a:solidFill>
            <a:srgbClr val="00AE00"/>
          </a:solidFill>
          <a:ln w="9360">
            <a:solidFill>
              <a:srgbClr val="000000"/>
            </a:solidFill>
            <a:round/>
            <a:headEnd/>
            <a:tailEnd/>
          </a:ln>
        </p:spPr>
        <p:txBody>
          <a:bodyPr wrap="none" lIns="90000" tIns="45000" rIns="90000" bIns="45000" anchor="ctr">
            <a:prstTxWarp prst="textNoShape">
              <a:avLst/>
            </a:prstTxWarp>
          </a:bodyPr>
          <a:lstStyle/>
          <a:p>
            <a:pPr algn="ctr" defTabSz="457200" hangingPunct="0">
              <a:lnSpc>
                <a:spcPct val="102000"/>
              </a:lnSpc>
              <a:buSzPct val="45000"/>
              <a:buFont typeface="Wingdings" pitchFamily="-108"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atin typeface="Arial" pitchFamily="-108" charset="0"/>
              </a:rPr>
              <a:t>GridFTP </a:t>
            </a:r>
          </a:p>
          <a:p>
            <a:pPr algn="ctr" defTabSz="457200" hangingPunct="0">
              <a:lnSpc>
                <a:spcPct val="102000"/>
              </a:lnSpc>
              <a:buSzPct val="45000"/>
              <a:buFont typeface="Wingdings" pitchFamily="-108"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atin typeface="Arial" pitchFamily="-108" charset="0"/>
              </a:rPr>
              <a:t>Client</a:t>
            </a:r>
          </a:p>
        </p:txBody>
      </p:sp>
      <p:sp>
        <p:nvSpPr>
          <p:cNvPr id="1189901" name="Line 13"/>
          <p:cNvSpPr>
            <a:spLocks noChangeShapeType="1"/>
          </p:cNvSpPr>
          <p:nvPr/>
        </p:nvSpPr>
        <p:spPr bwMode="auto">
          <a:xfrm>
            <a:off x="7008813" y="2193925"/>
            <a:ext cx="1587" cy="2971800"/>
          </a:xfrm>
          <a:prstGeom prst="line">
            <a:avLst/>
          </a:prstGeom>
          <a:noFill/>
          <a:ln w="9360">
            <a:solidFill>
              <a:srgbClr val="CCCC00"/>
            </a:solidFill>
            <a:miter lim="800000"/>
            <a:headEnd type="triangle" w="med" len="med"/>
            <a:tailEnd type="triangle" w="med" len="med"/>
          </a:ln>
        </p:spPr>
        <p:txBody>
          <a:bodyPr>
            <a:prstTxWarp prst="textNoShape">
              <a:avLst/>
            </a:prstTxWarp>
          </a:bodyPr>
          <a:lstStyle/>
          <a:p>
            <a:endParaRPr lang="en-US"/>
          </a:p>
        </p:txBody>
      </p:sp>
      <p:sp>
        <p:nvSpPr>
          <p:cNvPr id="1189902" name="Line 14"/>
          <p:cNvSpPr>
            <a:spLocks noChangeShapeType="1"/>
          </p:cNvSpPr>
          <p:nvPr/>
        </p:nvSpPr>
        <p:spPr bwMode="auto">
          <a:xfrm flipV="1">
            <a:off x="1916113" y="1855788"/>
            <a:ext cx="4114800" cy="1530350"/>
          </a:xfrm>
          <a:prstGeom prst="line">
            <a:avLst/>
          </a:prstGeom>
          <a:noFill/>
          <a:ln w="9360">
            <a:solidFill>
              <a:srgbClr val="280099"/>
            </a:solidFill>
            <a:miter lim="800000"/>
            <a:headEnd/>
            <a:tailEnd type="triangle" w="med" len="med"/>
          </a:ln>
        </p:spPr>
        <p:txBody>
          <a:bodyPr>
            <a:prstTxWarp prst="textNoShape">
              <a:avLst/>
            </a:prstTxWarp>
          </a:bodyPr>
          <a:lstStyle/>
          <a:p>
            <a:endParaRPr lang="en-US"/>
          </a:p>
        </p:txBody>
      </p:sp>
      <p:sp>
        <p:nvSpPr>
          <p:cNvPr id="1189903" name="Line 15"/>
          <p:cNvSpPr>
            <a:spLocks noChangeShapeType="1"/>
          </p:cNvSpPr>
          <p:nvPr/>
        </p:nvSpPr>
        <p:spPr bwMode="auto">
          <a:xfrm>
            <a:off x="1916113" y="3840163"/>
            <a:ext cx="4114800" cy="1752600"/>
          </a:xfrm>
          <a:prstGeom prst="line">
            <a:avLst/>
          </a:prstGeom>
          <a:noFill/>
          <a:ln w="9360">
            <a:solidFill>
              <a:srgbClr val="280099"/>
            </a:solidFill>
            <a:miter lim="800000"/>
            <a:headEnd/>
            <a:tailEnd type="triangle" w="med" len="med"/>
          </a:ln>
        </p:spPr>
        <p:txBody>
          <a:bodyPr>
            <a:prstTxWarp prst="textNoShape">
              <a:avLst/>
            </a:prstTxWarp>
          </a:bodyPr>
          <a:lstStyle/>
          <a:p>
            <a:endParaRPr lang="en-US"/>
          </a:p>
        </p:txBody>
      </p:sp>
      <p:sp>
        <p:nvSpPr>
          <p:cNvPr id="1189904" name="WordArt 16"/>
          <p:cNvSpPr>
            <a:spLocks noChangeArrowheads="1" noChangeShapeType="1" noTextEdit="1"/>
          </p:cNvSpPr>
          <p:nvPr/>
        </p:nvSpPr>
        <p:spPr bwMode="auto">
          <a:xfrm>
            <a:off x="2971800" y="4572000"/>
            <a:ext cx="638175" cy="371475"/>
          </a:xfrm>
          <a:prstGeom prst="rect">
            <a:avLst/>
          </a:prstGeom>
        </p:spPr>
        <p:style>
          <a:lnRef idx="2">
            <a:schemeClr val="accent6"/>
          </a:lnRef>
          <a:fillRef idx="1">
            <a:schemeClr val="lt1"/>
          </a:fillRef>
          <a:effectRef idx="0">
            <a:schemeClr val="accent6"/>
          </a:effectRef>
          <a:fontRef idx="minor">
            <a:schemeClr val="dk1"/>
          </a:fontRef>
        </p:style>
        <p:txBody>
          <a:bodyPr wrap="none" fromWordArt="1">
            <a:prstTxWarp prst="textPlain">
              <a:avLst>
                <a:gd name="adj" fmla="val 50000"/>
              </a:avLst>
            </a:prstTxWarp>
          </a:bodyPr>
          <a:lstStyle/>
          <a:p>
            <a:pPr algn="ctr"/>
            <a:r>
              <a:rPr lang="en-US" sz="3600" b="1" kern="1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Impact"/>
                <a:ea typeface="Impact"/>
                <a:cs typeface="Impact"/>
              </a:rPr>
              <a:t>AUTH</a:t>
            </a:r>
            <a:endParaRPr lang="en-US" sz="3600" kern="10" dirty="0">
              <a:ln w="9525">
                <a:noFill/>
                <a:round/>
                <a:headEnd/>
                <a:tailEnd/>
              </a:ln>
              <a:gradFill rotWithShape="1">
                <a:gsLst>
                  <a:gs pos="0">
                    <a:srgbClr val="FF9933"/>
                  </a:gs>
                  <a:gs pos="100000">
                    <a:srgbClr val="FFFF00"/>
                  </a:gs>
                </a:gsLst>
                <a:path path="rect">
                  <a:fillToRect l="100000" t="100000"/>
                </a:path>
              </a:gradFill>
              <a:effectLst>
                <a:outerShdw blurRad="63500" dist="17819" dir="2700000" algn="ctr" rotWithShape="0">
                  <a:srgbClr val="C0C0C0">
                    <a:alpha val="80011"/>
                  </a:srgbClr>
                </a:outerShdw>
              </a:effectLst>
              <a:latin typeface="Impact"/>
              <a:ea typeface="Impact"/>
              <a:cs typeface="Impact"/>
            </a:endParaRPr>
          </a:p>
        </p:txBody>
      </p:sp>
      <p:sp>
        <p:nvSpPr>
          <p:cNvPr id="1189905" name="WordArt 17"/>
          <p:cNvSpPr>
            <a:spLocks noChangeArrowheads="1" noChangeShapeType="1" noTextEdit="1"/>
          </p:cNvSpPr>
          <p:nvPr/>
        </p:nvSpPr>
        <p:spPr bwMode="auto">
          <a:xfrm>
            <a:off x="2286000" y="2971800"/>
            <a:ext cx="638175" cy="371475"/>
          </a:xfrm>
          <a:prstGeom prst="rect">
            <a:avLst/>
          </a:prstGeom>
        </p:spPr>
        <p:style>
          <a:lnRef idx="2">
            <a:schemeClr val="accent5"/>
          </a:lnRef>
          <a:fillRef idx="1">
            <a:schemeClr val="lt1"/>
          </a:fillRef>
          <a:effectRef idx="0">
            <a:schemeClr val="accent5"/>
          </a:effectRef>
          <a:fontRef idx="minor">
            <a:schemeClr val="dk1"/>
          </a:fontRef>
        </p:style>
        <p:txBody>
          <a:bodyPr wrap="none" fromWordArt="1">
            <a:prstTxWarp prst="textPlain">
              <a:avLst>
                <a:gd name="adj" fmla="val 50000"/>
              </a:avLst>
            </a:prstTxWarp>
          </a:bodyPr>
          <a:lstStyle/>
          <a:p>
            <a:pPr algn="ctr"/>
            <a:r>
              <a:rPr lang="en-US" sz="3600" b="1" kern="1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Impact"/>
                <a:ea typeface="Impact"/>
                <a:cs typeface="Impact"/>
              </a:rPr>
              <a:t>AUTH</a:t>
            </a:r>
          </a:p>
        </p:txBody>
      </p:sp>
      <p:sp>
        <p:nvSpPr>
          <p:cNvPr id="1189906" name="WordArt 18"/>
          <p:cNvSpPr>
            <a:spLocks noChangeArrowheads="1" noChangeShapeType="1" noTextEdit="1"/>
          </p:cNvSpPr>
          <p:nvPr/>
        </p:nvSpPr>
        <p:spPr bwMode="auto">
          <a:xfrm>
            <a:off x="2286000" y="2438400"/>
            <a:ext cx="723900" cy="428625"/>
          </a:xfrm>
          <a:prstGeom prst="rect">
            <a:avLst/>
          </a:prstGeom>
        </p:spPr>
        <p:style>
          <a:lnRef idx="2">
            <a:schemeClr val="accent5"/>
          </a:lnRef>
          <a:fillRef idx="1">
            <a:schemeClr val="lt1"/>
          </a:fillRef>
          <a:effectRef idx="0">
            <a:schemeClr val="accent5"/>
          </a:effectRef>
          <a:fontRef idx="minor">
            <a:schemeClr val="dk1"/>
          </a:fontRef>
        </p:style>
        <p:txBody>
          <a:bodyPr wrap="none" fromWordArt="1">
            <a:prstTxWarp prst="textPlain">
              <a:avLst>
                <a:gd name="adj" fmla="val 50000"/>
              </a:avLst>
            </a:prstTxWarp>
          </a:bodyPr>
          <a:lstStyle/>
          <a:p>
            <a:pPr algn="ctr"/>
            <a:r>
              <a:rPr lang="en-US" sz="3600" b="1" kern="1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Impact"/>
                <a:ea typeface="Impact"/>
                <a:cs typeface="Impact"/>
              </a:rPr>
              <a:t>PASV</a:t>
            </a:r>
            <a:endParaRPr lang="en-US" sz="3600" kern="10" dirty="0">
              <a:ln w="9525">
                <a:noFill/>
                <a:round/>
                <a:headEnd/>
                <a:tailEnd/>
              </a:ln>
              <a:gradFill rotWithShape="1">
                <a:gsLst>
                  <a:gs pos="0">
                    <a:srgbClr val="FF9933"/>
                  </a:gs>
                  <a:gs pos="100000">
                    <a:srgbClr val="FFFF00"/>
                  </a:gs>
                </a:gsLst>
                <a:path path="rect">
                  <a:fillToRect l="100000" t="100000"/>
                </a:path>
              </a:gradFill>
              <a:effectLst>
                <a:outerShdw blurRad="63500" dist="17819" dir="2700000" algn="ctr" rotWithShape="0">
                  <a:srgbClr val="C0C0C0">
                    <a:alpha val="80011"/>
                  </a:srgbClr>
                </a:outerShdw>
              </a:effectLst>
              <a:latin typeface="Impact"/>
              <a:ea typeface="Impact"/>
              <a:cs typeface="Impact"/>
            </a:endParaRPr>
          </a:p>
        </p:txBody>
      </p:sp>
      <p:sp>
        <p:nvSpPr>
          <p:cNvPr id="1189907" name="WordArt 19"/>
          <p:cNvSpPr>
            <a:spLocks noChangeArrowheads="1" noChangeShapeType="1" noTextEdit="1"/>
          </p:cNvSpPr>
          <p:nvPr/>
        </p:nvSpPr>
        <p:spPr bwMode="auto">
          <a:xfrm>
            <a:off x="4495800" y="1524000"/>
            <a:ext cx="1219200" cy="371475"/>
          </a:xfrm>
          <a:prstGeom prst="rect">
            <a:avLst/>
          </a:prstGeom>
        </p:spPr>
        <p:style>
          <a:lnRef idx="2">
            <a:schemeClr val="accent5"/>
          </a:lnRef>
          <a:fillRef idx="1">
            <a:schemeClr val="lt1"/>
          </a:fillRef>
          <a:effectRef idx="0">
            <a:schemeClr val="accent5"/>
          </a:effectRef>
          <a:fontRef idx="minor">
            <a:schemeClr val="dk1"/>
          </a:fontRef>
        </p:style>
        <p:txBody>
          <a:bodyPr wrap="none" fromWordArt="1">
            <a:prstTxWarp prst="textPlain">
              <a:avLst>
                <a:gd name="adj" fmla="val 50000"/>
              </a:avLst>
            </a:prstTxWarp>
          </a:bodyPr>
          <a:lstStyle/>
          <a:p>
            <a:pPr algn="ctr"/>
            <a:r>
              <a:rPr lang="en-US" sz="3600" b="1" kern="1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Impact"/>
                <a:ea typeface="Impact"/>
                <a:cs typeface="Impact"/>
              </a:rPr>
              <a:t>227 &lt;IP:PORT&gt;</a:t>
            </a:r>
          </a:p>
        </p:txBody>
      </p:sp>
      <p:sp>
        <p:nvSpPr>
          <p:cNvPr id="1189908" name="WordArt 20"/>
          <p:cNvSpPr>
            <a:spLocks noChangeArrowheads="1" noChangeShapeType="1" noTextEdit="1"/>
          </p:cNvSpPr>
          <p:nvPr/>
        </p:nvSpPr>
        <p:spPr bwMode="auto">
          <a:xfrm>
            <a:off x="685800" y="4267200"/>
            <a:ext cx="1914525" cy="371475"/>
          </a:xfrm>
          <a:prstGeom prst="rect">
            <a:avLst/>
          </a:prstGeom>
        </p:spPr>
        <p:style>
          <a:lnRef idx="2">
            <a:schemeClr val="accent5"/>
          </a:lnRef>
          <a:fillRef idx="1">
            <a:schemeClr val="lt1"/>
          </a:fillRef>
          <a:effectRef idx="0">
            <a:schemeClr val="accent5"/>
          </a:effectRef>
          <a:fontRef idx="minor">
            <a:schemeClr val="dk1"/>
          </a:fontRef>
        </p:style>
        <p:txBody>
          <a:bodyPr wrap="none" fromWordArt="1">
            <a:prstTxWarp prst="textPlain">
              <a:avLst>
                <a:gd name="adj" fmla="val 50000"/>
              </a:avLst>
            </a:prstTxWarp>
          </a:bodyPr>
          <a:lstStyle/>
          <a:p>
            <a:pPr algn="ctr"/>
            <a:r>
              <a:rPr lang="en-US" sz="3600" b="1" kern="1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Impact"/>
                <a:ea typeface="Impact"/>
                <a:cs typeface="Impact"/>
              </a:rPr>
              <a:t>PORT &lt;IP:PORT&gt;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89902"/>
                                        </p:tgtEl>
                                        <p:attrNameLst>
                                          <p:attrName>style.visibility</p:attrName>
                                        </p:attrNameLst>
                                      </p:cBhvr>
                                      <p:to>
                                        <p:strVal val="visible"/>
                                      </p:to>
                                    </p:set>
                                    <p:animEffect transition="in" filter="checkerboard(across)">
                                      <p:cBhvr>
                                        <p:cTn id="7" dur="500"/>
                                        <p:tgtEl>
                                          <p:spTgt spid="118990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189903"/>
                                        </p:tgtEl>
                                        <p:attrNameLst>
                                          <p:attrName>style.visibility</p:attrName>
                                        </p:attrNameLst>
                                      </p:cBhvr>
                                      <p:to>
                                        <p:strVal val="visible"/>
                                      </p:to>
                                    </p:set>
                                    <p:animEffect transition="in" filter="checkerboard(across)">
                                      <p:cBhvr>
                                        <p:cTn id="10" dur="500"/>
                                        <p:tgtEl>
                                          <p:spTgt spid="118990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fill="hold" grpId="0" nodeType="clickEffect">
                                  <p:stCondLst>
                                    <p:cond delay="0"/>
                                  </p:stCondLst>
                                  <p:childTnLst>
                                    <p:set>
                                      <p:cBhvr>
                                        <p:cTn id="14" dur="1" fill="hold">
                                          <p:stCondLst>
                                            <p:cond delay="0"/>
                                          </p:stCondLst>
                                        </p:cTn>
                                        <p:tgtEl>
                                          <p:spTgt spid="1189904"/>
                                        </p:tgtEl>
                                        <p:attrNameLst>
                                          <p:attrName>style.visibility</p:attrName>
                                        </p:attrNameLst>
                                      </p:cBhvr>
                                      <p:to>
                                        <p:strVal val="visible"/>
                                      </p:to>
                                    </p:set>
                                  </p:childTnLst>
                                </p:cTn>
                              </p:par>
                              <p:par>
                                <p:cTn id="15" presetID="3" presetClass="entr" fill="hold" grpId="0" nodeType="withEffect">
                                  <p:stCondLst>
                                    <p:cond delay="0"/>
                                  </p:stCondLst>
                                  <p:childTnLst>
                                    <p:set>
                                      <p:cBhvr>
                                        <p:cTn id="16" dur="1" fill="hold">
                                          <p:stCondLst>
                                            <p:cond delay="0"/>
                                          </p:stCondLst>
                                        </p:cTn>
                                        <p:tgtEl>
                                          <p:spTgt spid="1189905"/>
                                        </p:tgtEl>
                                        <p:attrNameLst>
                                          <p:attrName>style.visibility</p:attrName>
                                        </p:attrNameLst>
                                      </p:cBhvr>
                                      <p:to>
                                        <p:strVal val="visible"/>
                                      </p:to>
                                    </p:set>
                                  </p:childTnLst>
                                </p:cTn>
                              </p:par>
                              <p:par>
                                <p:cTn id="17" presetID="56" presetClass="path" accel="50000" decel="50000" autoRev="1" fill="hold" grpId="1" nodeType="withEffect">
                                  <p:stCondLst>
                                    <p:cond delay="0"/>
                                  </p:stCondLst>
                                  <p:childTnLst>
                                    <p:animMotion origin="layout" path="M -0.09077 0.03901 L 0.31768 -0.16237" ptsTypes="">
                                      <p:cBhvr>
                                        <p:cTn id="18" dur="2000" fill="hold"/>
                                        <p:tgtEl>
                                          <p:spTgt spid="1189905"/>
                                        </p:tgtEl>
                                      </p:cBhvr>
                                    </p:animMotion>
                                  </p:childTnLst>
                                </p:cTn>
                              </p:par>
                              <p:par>
                                <p:cTn id="19" presetID="49" presetClass="path" accel="50000" decel="50000" autoRev="1" fill="hold" grpId="1" nodeType="withEffect">
                                  <p:stCondLst>
                                    <p:cond delay="0"/>
                                  </p:stCondLst>
                                  <p:childTnLst>
                                    <p:animMotion origin="layout" path="M -0.09218 -0.04468 L 0.31674 0.18691 " rAng="0" ptsTypes="AA">
                                      <p:cBhvr>
                                        <p:cTn id="20" dur="2000" fill="hold"/>
                                        <p:tgtEl>
                                          <p:spTgt spid="1189904"/>
                                        </p:tgtEl>
                                      </p:cBhvr>
                                      <p:rCtr x="204" y="116"/>
                                    </p:animMotion>
                                  </p:childTnLst>
                                </p:cTn>
                              </p:par>
                            </p:childTnLst>
                          </p:cTn>
                        </p:par>
                      </p:childTnLst>
                    </p:cTn>
                  </p:par>
                  <p:par>
                    <p:cTn id="21" fill="hold">
                      <p:stCondLst>
                        <p:cond delay="indefinite"/>
                      </p:stCondLst>
                      <p:childTnLst>
                        <p:par>
                          <p:cTn id="22" fill="hold">
                            <p:stCondLst>
                              <p:cond delay="0"/>
                            </p:stCondLst>
                            <p:childTnLst>
                              <p:par>
                                <p:cTn id="23" presetID="3" presetClass="exit" fill="hold" grpId="2" nodeType="clickEffect">
                                  <p:stCondLst>
                                    <p:cond delay="0"/>
                                  </p:stCondLst>
                                  <p:childTnLst>
                                    <p:set>
                                      <p:cBhvr>
                                        <p:cTn id="24" dur="1" fill="hold">
                                          <p:stCondLst>
                                            <p:cond delay="0"/>
                                          </p:stCondLst>
                                        </p:cTn>
                                        <p:tgtEl>
                                          <p:spTgt spid="1189905"/>
                                        </p:tgtEl>
                                        <p:attrNameLst>
                                          <p:attrName>style.visibility</p:attrName>
                                        </p:attrNameLst>
                                      </p:cBhvr>
                                      <p:to>
                                        <p:strVal val="hidden"/>
                                      </p:to>
                                    </p:set>
                                  </p:childTnLst>
                                </p:cTn>
                              </p:par>
                              <p:par>
                                <p:cTn id="25" presetID="3" presetClass="exit" fill="hold" grpId="2" nodeType="withEffect">
                                  <p:stCondLst>
                                    <p:cond delay="0"/>
                                  </p:stCondLst>
                                  <p:childTnLst>
                                    <p:set>
                                      <p:cBhvr>
                                        <p:cTn id="26" dur="1" fill="hold">
                                          <p:stCondLst>
                                            <p:cond delay="0"/>
                                          </p:stCondLst>
                                        </p:cTn>
                                        <p:tgtEl>
                                          <p:spTgt spid="118990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3" presetClass="entr" fill="hold" grpId="0" nodeType="clickEffect">
                                  <p:stCondLst>
                                    <p:cond delay="0"/>
                                  </p:stCondLst>
                                  <p:childTnLst>
                                    <p:set>
                                      <p:cBhvr>
                                        <p:cTn id="30" dur="1" fill="hold">
                                          <p:stCondLst>
                                            <p:cond delay="0"/>
                                          </p:stCondLst>
                                        </p:cTn>
                                        <p:tgtEl>
                                          <p:spTgt spid="1189906"/>
                                        </p:tgtEl>
                                        <p:attrNameLst>
                                          <p:attrName>style.visibility</p:attrName>
                                        </p:attrNameLst>
                                      </p:cBhvr>
                                      <p:to>
                                        <p:strVal val="visible"/>
                                      </p:to>
                                    </p:set>
                                  </p:childTnLst>
                                </p:cTn>
                              </p:par>
                              <p:par>
                                <p:cTn id="31" presetID="56" presetClass="path" accel="50000" decel="50000" fill="hold" grpId="1" nodeType="withEffect">
                                  <p:stCondLst>
                                    <p:cond delay="0"/>
                                  </p:stCondLst>
                                  <p:childTnLst>
                                    <p:animMotion origin="layout" path="M -0.07375 0.05286 L 0.34226 -0.13908" ptsTypes="">
                                      <p:cBhvr>
                                        <p:cTn id="32" dur="2000" fill="hold"/>
                                        <p:tgtEl>
                                          <p:spTgt spid="1189906"/>
                                        </p:tgtEl>
                                      </p:cBhvr>
                                    </p:animMotion>
                                  </p:childTnLst>
                                </p:cTn>
                              </p:par>
                            </p:childTnLst>
                          </p:cTn>
                        </p:par>
                        <p:par>
                          <p:cTn id="33" fill="hold">
                            <p:stCondLst>
                              <p:cond delay="2000"/>
                            </p:stCondLst>
                            <p:childTnLst>
                              <p:par>
                                <p:cTn id="34" presetID="3" presetClass="entr" presetSubtype="10" fill="hold" grpId="0" nodeType="afterEffect">
                                  <p:stCondLst>
                                    <p:cond delay="0"/>
                                  </p:stCondLst>
                                  <p:childTnLst>
                                    <p:set>
                                      <p:cBhvr>
                                        <p:cTn id="35" dur="1" fill="hold">
                                          <p:stCondLst>
                                            <p:cond delay="0"/>
                                          </p:stCondLst>
                                        </p:cTn>
                                        <p:tgtEl>
                                          <p:spTgt spid="1189894"/>
                                        </p:tgtEl>
                                        <p:attrNameLst>
                                          <p:attrName>style.visibility</p:attrName>
                                        </p:attrNameLst>
                                      </p:cBhvr>
                                      <p:to>
                                        <p:strVal val="visible"/>
                                      </p:to>
                                    </p:set>
                                    <p:animEffect transition="in" filter="blinds(horizontal)">
                                      <p:cBhvr>
                                        <p:cTn id="36" dur="500"/>
                                        <p:tgtEl>
                                          <p:spTgt spid="1189894"/>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xit" fill="hold" grpId="2" nodeType="clickEffect">
                                  <p:stCondLst>
                                    <p:cond delay="0"/>
                                  </p:stCondLst>
                                  <p:childTnLst>
                                    <p:set>
                                      <p:cBhvr>
                                        <p:cTn id="40" dur="1" fill="hold">
                                          <p:stCondLst>
                                            <p:cond delay="0"/>
                                          </p:stCondLst>
                                        </p:cTn>
                                        <p:tgtEl>
                                          <p:spTgt spid="118990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3" presetClass="entr" fill="hold" grpId="0" nodeType="clickEffect">
                                  <p:stCondLst>
                                    <p:cond delay="0"/>
                                  </p:stCondLst>
                                  <p:childTnLst>
                                    <p:set>
                                      <p:cBhvr>
                                        <p:cTn id="44" dur="1" fill="hold">
                                          <p:stCondLst>
                                            <p:cond delay="0"/>
                                          </p:stCondLst>
                                        </p:cTn>
                                        <p:tgtEl>
                                          <p:spTgt spid="1189907"/>
                                        </p:tgtEl>
                                        <p:attrNameLst>
                                          <p:attrName>style.visibility</p:attrName>
                                        </p:attrNameLst>
                                      </p:cBhvr>
                                      <p:to>
                                        <p:strVal val="visible"/>
                                      </p:to>
                                    </p:set>
                                  </p:childTnLst>
                                </p:cTn>
                              </p:par>
                              <p:par>
                                <p:cTn id="45" presetID="0" presetClass="path" accel="50000" decel="50000" fill="hold" grpId="1" nodeType="withEffect">
                                  <p:stCondLst>
                                    <p:cond delay="0"/>
                                  </p:stCondLst>
                                  <p:childTnLst>
                                    <p:animMotion origin="layout" path="M 0.03167 0.03902 L -0.39947 0.23033" ptsTypes="">
                                      <p:cBhvr>
                                        <p:cTn id="46" dur="2000" fill="hold"/>
                                        <p:tgtEl>
                                          <p:spTgt spid="1189907"/>
                                        </p:tgtEl>
                                      </p:cBhvr>
                                    </p:animMotion>
                                  </p:childTnLst>
                                </p:cTn>
                              </p:par>
                            </p:childTnLst>
                          </p:cTn>
                        </p:par>
                      </p:childTnLst>
                    </p:cTn>
                  </p:par>
                  <p:par>
                    <p:cTn id="47" fill="hold">
                      <p:stCondLst>
                        <p:cond delay="indefinite"/>
                      </p:stCondLst>
                      <p:childTnLst>
                        <p:par>
                          <p:cTn id="48" fill="hold">
                            <p:stCondLst>
                              <p:cond delay="0"/>
                            </p:stCondLst>
                            <p:childTnLst>
                              <p:par>
                                <p:cTn id="49" presetID="3" presetClass="exit" fill="hold" grpId="2" nodeType="clickEffect">
                                  <p:stCondLst>
                                    <p:cond delay="0"/>
                                  </p:stCondLst>
                                  <p:childTnLst>
                                    <p:set>
                                      <p:cBhvr>
                                        <p:cTn id="50" dur="1" fill="hold">
                                          <p:stCondLst>
                                            <p:cond delay="0"/>
                                          </p:stCondLst>
                                        </p:cTn>
                                        <p:tgtEl>
                                          <p:spTgt spid="1189907"/>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3" presetClass="entr" presetSubtype="0" fill="hold" grpId="0" nodeType="clickEffect">
                                  <p:stCondLst>
                                    <p:cond delay="0"/>
                                  </p:stCondLst>
                                  <p:childTnLst>
                                    <p:set>
                                      <p:cBhvr>
                                        <p:cTn id="54" dur="1" fill="hold">
                                          <p:stCondLst>
                                            <p:cond delay="0"/>
                                          </p:stCondLst>
                                        </p:cTn>
                                        <p:tgtEl>
                                          <p:spTgt spid="1189908"/>
                                        </p:tgtEl>
                                        <p:attrNameLst>
                                          <p:attrName>style.visibility</p:attrName>
                                        </p:attrNameLst>
                                      </p:cBhvr>
                                      <p:to>
                                        <p:strVal val="visible"/>
                                      </p:to>
                                    </p:set>
                                  </p:childTnLst>
                                </p:cTn>
                              </p:par>
                              <p:par>
                                <p:cTn id="55" presetID="0" presetClass="path" presetSubtype="0" accel="50000" decel="50000" fill="hold" grpId="1" nodeType="withEffect">
                                  <p:stCondLst>
                                    <p:cond delay="0"/>
                                  </p:stCondLst>
                                  <p:childTnLst>
                                    <p:animMotion origin="layout" path="M 0.01843 -0.05475 L 0.43444 0.18691 " pathEditMode="relative" rAng="0" ptsTypes="AA">
                                      <p:cBhvr>
                                        <p:cTn id="56" dur="2000" fill="hold"/>
                                        <p:tgtEl>
                                          <p:spTgt spid="1189908"/>
                                        </p:tgtEl>
                                        <p:attrNameLst>
                                          <p:attrName>ppt_x</p:attrName>
                                          <p:attrName>ppt_y</p:attrName>
                                        </p:attrNameLst>
                                      </p:cBhvr>
                                      <p:rCtr x="208" y="121"/>
                                    </p:animMotion>
                                  </p:childTnLst>
                                </p:cTn>
                              </p:par>
                            </p:childTnLst>
                          </p:cTn>
                        </p:par>
                      </p:childTnLst>
                    </p:cTn>
                  </p:par>
                  <p:par>
                    <p:cTn id="57" fill="hold">
                      <p:stCondLst>
                        <p:cond delay="indefinite"/>
                      </p:stCondLst>
                      <p:childTnLst>
                        <p:par>
                          <p:cTn id="58" fill="hold">
                            <p:stCondLst>
                              <p:cond delay="0"/>
                            </p:stCondLst>
                            <p:childTnLst>
                              <p:par>
                                <p:cTn id="59" presetID="3" presetClass="exit" fill="hold" grpId="2" nodeType="clickEffect">
                                  <p:stCondLst>
                                    <p:cond delay="0"/>
                                  </p:stCondLst>
                                  <p:childTnLst>
                                    <p:set>
                                      <p:cBhvr>
                                        <p:cTn id="60" dur="1" fill="hold">
                                          <p:stCondLst>
                                            <p:cond delay="0"/>
                                          </p:stCondLst>
                                        </p:cTn>
                                        <p:tgtEl>
                                          <p:spTgt spid="1189908"/>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1189901"/>
                                        </p:tgtEl>
                                        <p:attrNameLst>
                                          <p:attrName>style.visibility</p:attrName>
                                        </p:attrNameLst>
                                      </p:cBhvr>
                                      <p:to>
                                        <p:strVal val="visible"/>
                                      </p:to>
                                    </p:set>
                                    <p:animEffect transition="in" filter="wipe(down)">
                                      <p:cBhvr>
                                        <p:cTn id="65" dur="500"/>
                                        <p:tgtEl>
                                          <p:spTgt spid="1189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9894" grpId="0" animBg="1"/>
      <p:bldP spid="1189901" grpId="0" animBg="1"/>
      <p:bldP spid="1189902" grpId="0" animBg="1"/>
      <p:bldP spid="1189903" grpId="0" animBg="1"/>
      <p:bldP spid="1189904" grpId="0" animBg="1"/>
      <p:bldP spid="1189904" grpId="1" animBg="1"/>
      <p:bldP spid="1189904" grpId="2" animBg="1"/>
      <p:bldP spid="1189905" grpId="0" animBg="1"/>
      <p:bldP spid="1189905" grpId="1" animBg="1"/>
      <p:bldP spid="1189905" grpId="2" animBg="1"/>
      <p:bldP spid="1189906" grpId="0" animBg="1"/>
      <p:bldP spid="1189906" grpId="1" animBg="1"/>
      <p:bldP spid="1189906" grpId="2" animBg="1"/>
      <p:bldP spid="1189907" grpId="0" animBg="1"/>
      <p:bldP spid="1189907" grpId="1" animBg="1"/>
      <p:bldP spid="1189907" grpId="2" animBg="1"/>
      <p:bldP spid="1189908" grpId="0" animBg="1"/>
      <p:bldP spid="1189908" grpId="1" animBg="1"/>
      <p:bldP spid="1189908" grpId="2" animBg="1"/>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r>
              <a:rPr lang="en-GB" smtClean="0"/>
              <a:t>Going fast – parallel streams</a:t>
            </a:r>
            <a:endParaRPr lang="en-GB"/>
          </a:p>
        </p:txBody>
      </p:sp>
      <p:sp>
        <p:nvSpPr>
          <p:cNvPr id="31749" name="Rectangle 3"/>
          <p:cNvSpPr>
            <a:spLocks noGrp="1" noChangeArrowheads="1"/>
          </p:cNvSpPr>
          <p:nvPr>
            <p:ph sz="quarter" idx="1"/>
          </p:nvPr>
        </p:nvSpPr>
        <p:spPr/>
        <p:txBody>
          <a:bodyPr/>
          <a:lstStyle/>
          <a:p>
            <a:r>
              <a:rPr lang="en-GB" smtClean="0"/>
              <a:t>Use several data channels</a:t>
            </a:r>
          </a:p>
          <a:p>
            <a:r>
              <a:rPr lang="en-GB" smtClean="0"/>
              <a:t>TCP - default transport protocol used by GridFTP</a:t>
            </a:r>
          </a:p>
          <a:p>
            <a:r>
              <a:rPr lang="en-GB" smtClean="0"/>
              <a:t>TCP has limitations on high bandwidth wide area networks</a:t>
            </a:r>
            <a:endParaRPr lang="en-GB"/>
          </a:p>
        </p:txBody>
      </p:sp>
      <p:sp>
        <p:nvSpPr>
          <p:cNvPr id="24" name="Date Placeholder 23"/>
          <p:cNvSpPr>
            <a:spLocks noGrp="1"/>
          </p:cNvSpPr>
          <p:nvPr>
            <p:ph type="dt" sz="half" idx="14"/>
          </p:nvPr>
        </p:nvSpPr>
        <p:spPr/>
        <p:txBody>
          <a:bodyPr/>
          <a:lstStyle/>
          <a:p>
            <a:r>
              <a:rPr lang="en-US" smtClean="0"/>
              <a:t>April 8-10, 2009</a:t>
            </a:r>
            <a:endParaRPr lang="en-GB"/>
          </a:p>
        </p:txBody>
      </p:sp>
      <p:sp>
        <p:nvSpPr>
          <p:cNvPr id="23" name="Slide Number Placeholder 5"/>
          <p:cNvSpPr>
            <a:spLocks noGrp="1"/>
          </p:cNvSpPr>
          <p:nvPr>
            <p:ph type="sldNum" sz="quarter" idx="15"/>
          </p:nvPr>
        </p:nvSpPr>
        <p:spPr/>
        <p:txBody>
          <a:bodyPr/>
          <a:lstStyle/>
          <a:p>
            <a:fld id="{D4869AF4-A221-0741-9350-7826A7639564}" type="slidenum">
              <a:rPr lang="en-GB" smtClean="0"/>
              <a:pPr/>
              <a:t>9</a:t>
            </a:fld>
            <a:endParaRPr lang="en-GB"/>
          </a:p>
        </p:txBody>
      </p:sp>
      <p:sp>
        <p:nvSpPr>
          <p:cNvPr id="25" name="Footer Placeholder 24"/>
          <p:cNvSpPr>
            <a:spLocks noGrp="1"/>
          </p:cNvSpPr>
          <p:nvPr>
            <p:ph type="ftr" sz="quarter" idx="16"/>
          </p:nvPr>
        </p:nvSpPr>
        <p:spPr/>
        <p:txBody>
          <a:bodyPr/>
          <a:lstStyle/>
          <a:p>
            <a:r>
              <a:rPr lang="en-US" smtClean="0"/>
              <a:t>MEGS 2009 Albuquerque</a:t>
            </a:r>
            <a:endParaRPr lang="en-GB"/>
          </a:p>
        </p:txBody>
      </p:sp>
      <p:grpSp>
        <p:nvGrpSpPr>
          <p:cNvPr id="31747" name="Group 8"/>
          <p:cNvGrpSpPr>
            <a:grpSpLocks/>
          </p:cNvGrpSpPr>
          <p:nvPr/>
        </p:nvGrpSpPr>
        <p:grpSpPr bwMode="auto">
          <a:xfrm>
            <a:off x="6096000" y="3124200"/>
            <a:ext cx="2628900" cy="2743200"/>
            <a:chOff x="4233" y="2169"/>
            <a:chExt cx="1826" cy="1905"/>
          </a:xfrm>
        </p:grpSpPr>
        <p:sp>
          <p:nvSpPr>
            <p:cNvPr id="31764" name="Oval 9"/>
            <p:cNvSpPr>
              <a:spLocks noChangeArrowheads="1"/>
            </p:cNvSpPr>
            <p:nvPr/>
          </p:nvSpPr>
          <p:spPr bwMode="auto">
            <a:xfrm>
              <a:off x="4233" y="2169"/>
              <a:ext cx="1826" cy="1905"/>
            </a:xfrm>
            <a:prstGeom prst="ellipse">
              <a:avLst/>
            </a:prstGeom>
            <a:solidFill>
              <a:srgbClr val="800000"/>
            </a:solidFill>
            <a:ln w="9360">
              <a:noFill/>
              <a:miter lim="800000"/>
              <a:headEnd/>
              <a:tailEnd/>
            </a:ln>
          </p:spPr>
          <p:txBody>
            <a:bodyPr lIns="81639" tIns="42452" rIns="81639" bIns="42452">
              <a:prstTxWarp prst="textNoShape">
                <a:avLst/>
              </a:prstTxWarp>
              <a:spAutoFit/>
            </a:bodyPr>
            <a:lstStyle/>
            <a:p>
              <a:endParaRPr lang="en-US"/>
            </a:p>
          </p:txBody>
        </p:sp>
        <p:sp>
          <p:nvSpPr>
            <p:cNvPr id="31765" name="Text Box 10"/>
            <p:cNvSpPr txBox="1">
              <a:spLocks noChangeArrowheads="1"/>
            </p:cNvSpPr>
            <p:nvPr/>
          </p:nvSpPr>
          <p:spPr bwMode="auto">
            <a:xfrm>
              <a:off x="4478" y="3121"/>
              <a:ext cx="1389" cy="233"/>
            </a:xfrm>
            <a:prstGeom prst="rect">
              <a:avLst/>
            </a:prstGeom>
            <a:solidFill>
              <a:srgbClr val="800000"/>
            </a:solidFill>
            <a:ln w="9525">
              <a:noFill/>
              <a:round/>
              <a:headEnd/>
              <a:tailEnd/>
            </a:ln>
          </p:spPr>
          <p:txBody>
            <a:bodyPr lIns="81639" tIns="42452" rIns="81639" bIns="42452">
              <a:prstTxWarp prst="textNoShape">
                <a:avLst/>
              </a:prstTxWarp>
              <a:spAutoFit/>
            </a:bodyPr>
            <a:lstStyle/>
            <a:p>
              <a:endParaRPr lang="en-US"/>
            </a:p>
          </p:txBody>
        </p:sp>
        <p:sp>
          <p:nvSpPr>
            <p:cNvPr id="31766" name="Text Box 11"/>
            <p:cNvSpPr txBox="1">
              <a:spLocks noChangeArrowheads="1"/>
            </p:cNvSpPr>
            <p:nvPr/>
          </p:nvSpPr>
          <p:spPr bwMode="auto">
            <a:xfrm>
              <a:off x="4530" y="2498"/>
              <a:ext cx="1276" cy="219"/>
            </a:xfrm>
            <a:prstGeom prst="rect">
              <a:avLst/>
            </a:prstGeom>
            <a:solidFill>
              <a:srgbClr val="800000"/>
            </a:solidFill>
            <a:ln w="9525">
              <a:noFill/>
              <a:round/>
              <a:headEnd/>
              <a:tailEnd/>
            </a:ln>
          </p:spPr>
          <p:txBody>
            <a:bodyPr lIns="81639" tIns="42452" rIns="81639" bIns="42452">
              <a:prstTxWarp prst="textNoShape">
                <a:avLst/>
              </a:prstTxWarp>
              <a:spAutoFit/>
            </a:bodyPr>
            <a:lstStyle/>
            <a:p>
              <a:pPr defTabSz="414338" hangingPunct="0">
                <a:lnSpc>
                  <a:spcPct val="94000"/>
                </a:lnSpc>
                <a:spcBef>
                  <a:spcPts val="1025"/>
                </a:spcBef>
                <a:buSzPct val="45000"/>
                <a:buFont typeface="Wingdings" pitchFamily="-108" charset="2"/>
                <a:buNone/>
                <a:tabLst>
                  <a:tab pos="657225" algn="l"/>
                  <a:tab pos="1312863" algn="l"/>
                </a:tabLst>
              </a:pPr>
              <a:r>
                <a:rPr lang="en-GB" sz="1600">
                  <a:solidFill>
                    <a:schemeClr val="bg1"/>
                  </a:solidFill>
                  <a:latin typeface="Arial" pitchFamily="-108" charset="0"/>
                  <a:ea typeface="MS Gothic" charset="0"/>
                  <a:cs typeface="MS Gothic" charset="0"/>
                </a:rPr>
                <a:t>Site B</a:t>
              </a:r>
            </a:p>
          </p:txBody>
        </p:sp>
      </p:grpSp>
      <p:sp>
        <p:nvSpPr>
          <p:cNvPr id="31750" name="Oval 5"/>
          <p:cNvSpPr>
            <a:spLocks noChangeArrowheads="1"/>
          </p:cNvSpPr>
          <p:nvPr/>
        </p:nvSpPr>
        <p:spPr bwMode="auto">
          <a:xfrm>
            <a:off x="228600" y="3276600"/>
            <a:ext cx="2630488" cy="2624138"/>
          </a:xfrm>
          <a:prstGeom prst="ellipse">
            <a:avLst/>
          </a:prstGeom>
          <a:solidFill>
            <a:srgbClr val="666666"/>
          </a:solidFill>
          <a:ln w="9360">
            <a:noFill/>
            <a:miter lim="800000"/>
            <a:headEnd/>
            <a:tailEnd/>
          </a:ln>
        </p:spPr>
        <p:txBody>
          <a:bodyPr lIns="81639" tIns="42452" rIns="81639" bIns="42452">
            <a:prstTxWarp prst="textNoShape">
              <a:avLst/>
            </a:prstTxWarp>
            <a:spAutoFit/>
          </a:bodyPr>
          <a:lstStyle/>
          <a:p>
            <a:endParaRPr lang="en-US"/>
          </a:p>
        </p:txBody>
      </p:sp>
      <p:sp>
        <p:nvSpPr>
          <p:cNvPr id="31751" name="Text Box 7"/>
          <p:cNvSpPr txBox="1">
            <a:spLocks noChangeArrowheads="1"/>
          </p:cNvSpPr>
          <p:nvPr/>
        </p:nvSpPr>
        <p:spPr bwMode="auto">
          <a:xfrm>
            <a:off x="742950" y="3819525"/>
            <a:ext cx="1838325" cy="315913"/>
          </a:xfrm>
          <a:prstGeom prst="rect">
            <a:avLst/>
          </a:prstGeom>
          <a:solidFill>
            <a:srgbClr val="666666"/>
          </a:solidFill>
          <a:ln w="9525">
            <a:noFill/>
            <a:round/>
            <a:headEnd/>
            <a:tailEnd/>
          </a:ln>
        </p:spPr>
        <p:txBody>
          <a:bodyPr lIns="81639" tIns="42452" rIns="81639" bIns="42452">
            <a:prstTxWarp prst="textNoShape">
              <a:avLst/>
            </a:prstTxWarp>
            <a:spAutoFit/>
          </a:bodyPr>
          <a:lstStyle/>
          <a:p>
            <a:pPr defTabSz="414338" hangingPunct="0">
              <a:lnSpc>
                <a:spcPct val="94000"/>
              </a:lnSpc>
              <a:spcBef>
                <a:spcPts val="1025"/>
              </a:spcBef>
              <a:buSzPct val="45000"/>
              <a:buFont typeface="Wingdings" pitchFamily="-108" charset="2"/>
              <a:buNone/>
              <a:tabLst>
                <a:tab pos="657225" algn="l"/>
                <a:tab pos="1312863" algn="l"/>
              </a:tabLst>
            </a:pPr>
            <a:r>
              <a:rPr lang="en-GB" sz="1600">
                <a:solidFill>
                  <a:schemeClr val="bg1"/>
                </a:solidFill>
                <a:latin typeface="Arial" pitchFamily="-108" charset="0"/>
                <a:ea typeface="MS Gothic" charset="0"/>
                <a:cs typeface="MS Gothic" charset="0"/>
              </a:rPr>
              <a:t>Site A</a:t>
            </a:r>
          </a:p>
        </p:txBody>
      </p:sp>
      <p:pic>
        <p:nvPicPr>
          <p:cNvPr id="31752" name="Picture 12"/>
          <p:cNvPicPr>
            <a:picLocks noChangeAspect="1" noChangeArrowheads="1"/>
          </p:cNvPicPr>
          <p:nvPr/>
        </p:nvPicPr>
        <mc:AlternateContent>
          <mc:Choice xmlns:ma="http://schemas.microsoft.com/office/mac/drawingml/2008/main" Requires="ma">
            <p:blipFill>
              <a:blip r:embed="rId3"/>
              <a:srcRect/>
              <a:stretch>
                <a:fillRect/>
              </a:stretch>
            </p:blipFill>
          </mc:Choice>
          <mc:Fallback>
            <p:blipFill>
              <a:blip r:embed="rId4"/>
              <a:srcRect/>
              <a:stretch>
                <a:fillRect/>
              </a:stretch>
            </p:blipFill>
          </mc:Fallback>
        </mc:AlternateContent>
        <p:spPr bwMode="auto">
          <a:xfrm>
            <a:off x="838200" y="4419600"/>
            <a:ext cx="998538" cy="1066800"/>
          </a:xfrm>
          <a:prstGeom prst="rect">
            <a:avLst/>
          </a:prstGeom>
          <a:noFill/>
          <a:ln w="9525">
            <a:noFill/>
            <a:round/>
            <a:headEnd/>
            <a:tailEnd/>
          </a:ln>
        </p:spPr>
      </p:pic>
      <p:sp>
        <p:nvSpPr>
          <p:cNvPr id="31753" name="Line 13"/>
          <p:cNvSpPr>
            <a:spLocks noChangeShapeType="1"/>
          </p:cNvSpPr>
          <p:nvPr/>
        </p:nvSpPr>
        <p:spPr bwMode="auto">
          <a:xfrm>
            <a:off x="1981200" y="5410200"/>
            <a:ext cx="5181600" cy="1588"/>
          </a:xfrm>
          <a:prstGeom prst="line">
            <a:avLst/>
          </a:prstGeom>
          <a:noFill/>
          <a:ln w="82440">
            <a:solidFill>
              <a:srgbClr val="FF0000"/>
            </a:solidFill>
            <a:miter lim="800000"/>
            <a:headEnd/>
            <a:tailEnd type="triangle" w="med" len="med"/>
          </a:ln>
        </p:spPr>
        <p:txBody>
          <a:bodyPr>
            <a:prstTxWarp prst="textNoShape">
              <a:avLst/>
            </a:prstTxWarp>
          </a:bodyPr>
          <a:lstStyle/>
          <a:p>
            <a:endParaRPr lang="en-US"/>
          </a:p>
        </p:txBody>
      </p:sp>
      <p:sp>
        <p:nvSpPr>
          <p:cNvPr id="31754" name="Line 14"/>
          <p:cNvSpPr>
            <a:spLocks noChangeShapeType="1"/>
          </p:cNvSpPr>
          <p:nvPr/>
        </p:nvSpPr>
        <p:spPr bwMode="auto">
          <a:xfrm flipH="1">
            <a:off x="2435225" y="3886200"/>
            <a:ext cx="3892550" cy="0"/>
          </a:xfrm>
          <a:prstGeom prst="line">
            <a:avLst/>
          </a:prstGeom>
          <a:noFill/>
          <a:ln w="18885">
            <a:solidFill>
              <a:srgbClr val="000000"/>
            </a:solidFill>
            <a:miter lim="800000"/>
            <a:headEnd/>
            <a:tailEnd type="triangle" w="med" len="med"/>
          </a:ln>
        </p:spPr>
        <p:txBody>
          <a:bodyPr>
            <a:prstTxWarp prst="textNoShape">
              <a:avLst/>
            </a:prstTxWarp>
          </a:bodyPr>
          <a:lstStyle/>
          <a:p>
            <a:endParaRPr lang="en-US"/>
          </a:p>
        </p:txBody>
      </p:sp>
      <p:sp>
        <p:nvSpPr>
          <p:cNvPr id="31755" name="Text Box 15"/>
          <p:cNvSpPr txBox="1">
            <a:spLocks noChangeArrowheads="1"/>
          </p:cNvSpPr>
          <p:nvPr/>
        </p:nvSpPr>
        <p:spPr bwMode="auto">
          <a:xfrm>
            <a:off x="3141663" y="3352800"/>
            <a:ext cx="1763712" cy="344488"/>
          </a:xfrm>
          <a:prstGeom prst="rect">
            <a:avLst/>
          </a:prstGeom>
          <a:solidFill>
            <a:srgbClr val="FFFFFF"/>
          </a:solidFill>
          <a:ln w="9525">
            <a:noFill/>
            <a:round/>
            <a:headEnd/>
            <a:tailEnd/>
          </a:ln>
        </p:spPr>
        <p:txBody>
          <a:bodyPr wrap="none" lIns="81639" tIns="42452" rIns="81639" bIns="42452">
            <a:prstTxWarp prst="textNoShape">
              <a:avLst/>
            </a:prstTxWarp>
            <a:spAutoFit/>
          </a:bodyPr>
          <a:lstStyle/>
          <a:p>
            <a:pPr defTabSz="414338" hangingPunct="0">
              <a:lnSpc>
                <a:spcPct val="94000"/>
              </a:lnSpc>
              <a:buSzPct val="45000"/>
              <a:buFont typeface="Wingdings" pitchFamily="-108" charset="2"/>
              <a:buNone/>
              <a:tabLst>
                <a:tab pos="657225" algn="l"/>
                <a:tab pos="1312863" algn="l"/>
              </a:tabLst>
            </a:pPr>
            <a:r>
              <a:rPr lang="en-GB">
                <a:latin typeface="Arial" pitchFamily="-108" charset="0"/>
                <a:ea typeface="MS Gothic" charset="0"/>
                <a:cs typeface="MS Gothic" charset="0"/>
              </a:rPr>
              <a:t>Control channel</a:t>
            </a:r>
          </a:p>
        </p:txBody>
      </p:sp>
      <p:sp>
        <p:nvSpPr>
          <p:cNvPr id="31756" name="Line 16"/>
          <p:cNvSpPr>
            <a:spLocks noChangeShapeType="1"/>
          </p:cNvSpPr>
          <p:nvPr/>
        </p:nvSpPr>
        <p:spPr bwMode="auto">
          <a:xfrm>
            <a:off x="2362200" y="4419600"/>
            <a:ext cx="4341813" cy="1588"/>
          </a:xfrm>
          <a:prstGeom prst="line">
            <a:avLst/>
          </a:prstGeom>
          <a:noFill/>
          <a:ln w="18885">
            <a:solidFill>
              <a:srgbClr val="000000"/>
            </a:solidFill>
            <a:miter lim="800000"/>
            <a:headEnd/>
            <a:tailEnd type="triangle" w="med" len="med"/>
          </a:ln>
        </p:spPr>
        <p:txBody>
          <a:bodyPr>
            <a:prstTxWarp prst="textNoShape">
              <a:avLst/>
            </a:prstTxWarp>
          </a:bodyPr>
          <a:lstStyle/>
          <a:p>
            <a:endParaRPr lang="en-US"/>
          </a:p>
        </p:txBody>
      </p:sp>
      <p:sp>
        <p:nvSpPr>
          <p:cNvPr id="31757" name="Text Box 17"/>
          <p:cNvSpPr txBox="1">
            <a:spLocks noChangeArrowheads="1"/>
          </p:cNvSpPr>
          <p:nvPr/>
        </p:nvSpPr>
        <p:spPr bwMode="auto">
          <a:xfrm>
            <a:off x="3292475" y="3962400"/>
            <a:ext cx="1624013" cy="344488"/>
          </a:xfrm>
          <a:prstGeom prst="rect">
            <a:avLst/>
          </a:prstGeom>
          <a:solidFill>
            <a:srgbClr val="FFFFFF"/>
          </a:solidFill>
          <a:ln w="9525">
            <a:noFill/>
            <a:round/>
            <a:headEnd/>
            <a:tailEnd/>
          </a:ln>
        </p:spPr>
        <p:txBody>
          <a:bodyPr wrap="none" lIns="81639" tIns="42452" rIns="81639" bIns="42452">
            <a:prstTxWarp prst="textNoShape">
              <a:avLst/>
            </a:prstTxWarp>
            <a:spAutoFit/>
          </a:bodyPr>
          <a:lstStyle/>
          <a:p>
            <a:pPr defTabSz="414338" hangingPunct="0">
              <a:lnSpc>
                <a:spcPct val="94000"/>
              </a:lnSpc>
              <a:buSzPct val="45000"/>
              <a:buFont typeface="Wingdings" pitchFamily="-108" charset="2"/>
              <a:buNone/>
              <a:tabLst>
                <a:tab pos="657225" algn="l"/>
                <a:tab pos="1312863" algn="l"/>
              </a:tabLst>
            </a:pPr>
            <a:r>
              <a:rPr lang="en-GB">
                <a:latin typeface="Arial" pitchFamily="-108" charset="0"/>
                <a:ea typeface="MS Gothic" charset="0"/>
                <a:cs typeface="MS Gothic" charset="0"/>
              </a:rPr>
              <a:t>Data channels</a:t>
            </a:r>
          </a:p>
        </p:txBody>
      </p:sp>
      <p:sp>
        <p:nvSpPr>
          <p:cNvPr id="31758" name="Line 19"/>
          <p:cNvSpPr>
            <a:spLocks noChangeShapeType="1"/>
          </p:cNvSpPr>
          <p:nvPr/>
        </p:nvSpPr>
        <p:spPr bwMode="auto">
          <a:xfrm>
            <a:off x="2514600" y="4572000"/>
            <a:ext cx="4343400" cy="1588"/>
          </a:xfrm>
          <a:prstGeom prst="line">
            <a:avLst/>
          </a:prstGeom>
          <a:noFill/>
          <a:ln w="18885">
            <a:solidFill>
              <a:srgbClr val="000000"/>
            </a:solidFill>
            <a:miter lim="800000"/>
            <a:headEnd/>
            <a:tailEnd type="triangle" w="med" len="med"/>
          </a:ln>
        </p:spPr>
        <p:txBody>
          <a:bodyPr>
            <a:prstTxWarp prst="textNoShape">
              <a:avLst/>
            </a:prstTxWarp>
          </a:bodyPr>
          <a:lstStyle/>
          <a:p>
            <a:endParaRPr lang="en-US"/>
          </a:p>
        </p:txBody>
      </p:sp>
      <p:sp>
        <p:nvSpPr>
          <p:cNvPr id="31759" name="Line 20"/>
          <p:cNvSpPr>
            <a:spLocks noChangeShapeType="1"/>
          </p:cNvSpPr>
          <p:nvPr/>
        </p:nvSpPr>
        <p:spPr bwMode="auto">
          <a:xfrm>
            <a:off x="2667000" y="4724400"/>
            <a:ext cx="4343400" cy="0"/>
          </a:xfrm>
          <a:prstGeom prst="line">
            <a:avLst/>
          </a:prstGeom>
          <a:noFill/>
          <a:ln w="18885">
            <a:solidFill>
              <a:srgbClr val="000000"/>
            </a:solidFill>
            <a:miter lim="800000"/>
            <a:headEnd/>
            <a:tailEnd type="triangle" w="med" len="med"/>
          </a:ln>
        </p:spPr>
        <p:txBody>
          <a:bodyPr>
            <a:prstTxWarp prst="textNoShape">
              <a:avLst/>
            </a:prstTxWarp>
          </a:bodyPr>
          <a:lstStyle/>
          <a:p>
            <a:endParaRPr lang="en-US"/>
          </a:p>
        </p:txBody>
      </p:sp>
      <p:sp>
        <p:nvSpPr>
          <p:cNvPr id="31760" name="Line 21"/>
          <p:cNvSpPr>
            <a:spLocks noChangeShapeType="1"/>
          </p:cNvSpPr>
          <p:nvPr/>
        </p:nvSpPr>
        <p:spPr bwMode="auto">
          <a:xfrm>
            <a:off x="2819400" y="4876800"/>
            <a:ext cx="4343400" cy="1588"/>
          </a:xfrm>
          <a:prstGeom prst="line">
            <a:avLst/>
          </a:prstGeom>
          <a:noFill/>
          <a:ln w="18885">
            <a:solidFill>
              <a:srgbClr val="000000"/>
            </a:solidFill>
            <a:miter lim="800000"/>
            <a:headEnd/>
            <a:tailEnd type="triangle" w="med" len="med"/>
          </a:ln>
        </p:spPr>
        <p:txBody>
          <a:bodyPr>
            <a:prstTxWarp prst="textNoShape">
              <a:avLst/>
            </a:prstTxWarp>
          </a:bodyPr>
          <a:lstStyle/>
          <a:p>
            <a:endParaRPr lang="en-US"/>
          </a:p>
        </p:txBody>
      </p:sp>
      <p:sp>
        <p:nvSpPr>
          <p:cNvPr id="31761" name="Line 22"/>
          <p:cNvSpPr>
            <a:spLocks noChangeShapeType="1"/>
          </p:cNvSpPr>
          <p:nvPr/>
        </p:nvSpPr>
        <p:spPr bwMode="auto">
          <a:xfrm>
            <a:off x="2971800" y="5029200"/>
            <a:ext cx="4343400" cy="1588"/>
          </a:xfrm>
          <a:prstGeom prst="line">
            <a:avLst/>
          </a:prstGeom>
          <a:noFill/>
          <a:ln w="18885">
            <a:solidFill>
              <a:srgbClr val="000000"/>
            </a:solidFill>
            <a:miter lim="800000"/>
            <a:headEnd/>
            <a:tailEnd type="triangle" w="med" len="med"/>
          </a:ln>
        </p:spPr>
        <p:txBody>
          <a:bodyPr>
            <a:prstTxWarp prst="textNoShape">
              <a:avLst/>
            </a:prstTxWarp>
          </a:bodyPr>
          <a:lstStyle/>
          <a:p>
            <a:endParaRPr lang="en-US"/>
          </a:p>
        </p:txBody>
      </p:sp>
      <p:sp>
        <p:nvSpPr>
          <p:cNvPr id="31762" name="Line 23"/>
          <p:cNvSpPr>
            <a:spLocks noChangeShapeType="1"/>
          </p:cNvSpPr>
          <p:nvPr/>
        </p:nvSpPr>
        <p:spPr bwMode="auto">
          <a:xfrm>
            <a:off x="3122613" y="5181600"/>
            <a:ext cx="4343400" cy="1588"/>
          </a:xfrm>
          <a:prstGeom prst="line">
            <a:avLst/>
          </a:prstGeom>
          <a:noFill/>
          <a:ln w="18885">
            <a:solidFill>
              <a:srgbClr val="000000"/>
            </a:solidFill>
            <a:miter lim="800000"/>
            <a:headEnd/>
            <a:tailEnd type="triangle" w="med" len="med"/>
          </a:ln>
        </p:spPr>
        <p:txBody>
          <a:bodyPr>
            <a:prstTxWarp prst="textNoShape">
              <a:avLst/>
            </a:prstTxWarp>
          </a:bodyPr>
          <a:lstStyle/>
          <a:p>
            <a:endParaRPr lang="en-US"/>
          </a:p>
        </p:txBody>
      </p:sp>
      <p:sp>
        <p:nvSpPr>
          <p:cNvPr id="31763" name="Oval 24"/>
          <p:cNvSpPr>
            <a:spLocks noChangeArrowheads="1"/>
          </p:cNvSpPr>
          <p:nvPr/>
        </p:nvSpPr>
        <p:spPr bwMode="auto">
          <a:xfrm>
            <a:off x="1524000" y="3733800"/>
            <a:ext cx="914400" cy="838200"/>
          </a:xfrm>
          <a:prstGeom prst="ellipse">
            <a:avLst/>
          </a:prstGeom>
          <a:solidFill>
            <a:srgbClr val="EFEAD7"/>
          </a:solidFill>
          <a:ln w="9360">
            <a:noFill/>
            <a:miter lim="800000"/>
            <a:headEnd/>
            <a:tailEnd/>
          </a:ln>
        </p:spPr>
        <p:txBody>
          <a:bodyPr wrap="none" lIns="81639" tIns="42452" rIns="81639" bIns="42452" anchor="ctr">
            <a:prstTxWarp prst="textNoShape">
              <a:avLst/>
            </a:prstTxWarp>
          </a:bodyPr>
          <a:lstStyle/>
          <a:p>
            <a:pPr algn="ctr" defTabSz="414338" hangingPunct="0">
              <a:lnSpc>
                <a:spcPct val="94000"/>
              </a:lnSpc>
              <a:buSzPct val="45000"/>
              <a:buFont typeface="Wingdings" pitchFamily="-108" charset="2"/>
              <a:buNone/>
              <a:tabLst>
                <a:tab pos="657225" algn="l"/>
              </a:tabLst>
            </a:pPr>
            <a:r>
              <a:rPr lang="en-GB">
                <a:solidFill>
                  <a:srgbClr val="800000"/>
                </a:solidFill>
                <a:latin typeface="Arial" pitchFamily="-108" charset="0"/>
                <a:ea typeface="MS Gothic" charset="0"/>
                <a:cs typeface="MS Gothic" charset="0"/>
              </a:rPr>
              <a:t>Server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Oriel.thmx</Template>
  <TotalTime>3132</TotalTime>
  <Words>3434</Words>
  <PresentationFormat>On-screen Show (4:3)</PresentationFormat>
  <Paragraphs>466</Paragraphs>
  <Slides>34</Slides>
  <Notes>25</Notes>
  <HiddenSlides>0</HiddenSlides>
  <MMClips>0</MMClips>
  <ScaleCrop>false</ScaleCrop>
  <HeadingPairs>
    <vt:vector size="4" baseType="variant">
      <vt:variant>
        <vt:lpstr>Design Template</vt:lpstr>
      </vt:variant>
      <vt:variant>
        <vt:i4>1</vt:i4>
      </vt:variant>
      <vt:variant>
        <vt:lpstr>Slide Titles</vt:lpstr>
      </vt:variant>
      <vt:variant>
        <vt:i4>34</vt:i4>
      </vt:variant>
    </vt:vector>
  </HeadingPairs>
  <TitlesOfParts>
    <vt:vector size="35" baseType="lpstr">
      <vt:lpstr>Oriel</vt:lpstr>
      <vt:lpstr>Grid Data Management</vt:lpstr>
      <vt:lpstr>Data Management</vt:lpstr>
      <vt:lpstr>Data Management</vt:lpstr>
      <vt:lpstr>Data Management on the Grid</vt:lpstr>
      <vt:lpstr>GridFTP </vt:lpstr>
      <vt:lpstr>Basic Definitions</vt:lpstr>
      <vt:lpstr>Control Channel Establishment</vt:lpstr>
      <vt:lpstr>Data Channel Establishment</vt:lpstr>
      <vt:lpstr>Going fast – parallel streams</vt:lpstr>
      <vt:lpstr>Parallel Streams</vt:lpstr>
      <vt:lpstr>Cluster-to-cluster data transfer</vt:lpstr>
      <vt:lpstr>GridFTP usage</vt:lpstr>
      <vt:lpstr>GridFTP transfers using globus-url-copy </vt:lpstr>
      <vt:lpstr>Handling failures</vt:lpstr>
      <vt:lpstr>RFT = Reliable file transfer </vt:lpstr>
      <vt:lpstr>RFT</vt:lpstr>
      <vt:lpstr>Storage and Grid</vt:lpstr>
      <vt:lpstr>What is SRM?</vt:lpstr>
      <vt:lpstr>Managing spaces</vt:lpstr>
      <vt:lpstr>File Management </vt:lpstr>
      <vt:lpstr>Transfer protocol negotiation</vt:lpstr>
      <vt:lpstr>Site URL and Transfer URL</vt:lpstr>
      <vt:lpstr>Directory management</vt:lpstr>
      <vt:lpstr>OSG &amp; Data management</vt:lpstr>
      <vt:lpstr>Storage Software used on OSG</vt:lpstr>
      <vt:lpstr>dCache</vt:lpstr>
      <vt:lpstr>dCache Pool Usage</vt:lpstr>
      <vt:lpstr>dCache Statistics </vt:lpstr>
      <vt:lpstr>Bestman</vt:lpstr>
      <vt:lpstr>Comparison between Bestman and dCache</vt:lpstr>
      <vt:lpstr>dCache and Bestman usage on OSG</vt:lpstr>
      <vt:lpstr>Credits</vt:lpstr>
      <vt:lpstr>Directory Discovery</vt:lpstr>
      <vt:lpstr>A Solution</vt:lpstr>
    </vt:vector>
  </TitlesOfParts>
  <Company>The Manasclerk Company</Company>
  <LinksUpToDate>false</LinksUpToDate>
  <SharedDoc>false</SharedDoc>
  <HyperlinksChanged>false</HyperlinksChanged>
  <AppVersion>12.0258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Networking Primer for Grid Computing</dc:title>
  <dc:creator>E. Forrest Christian</dc:creator>
  <cp:lastModifiedBy>Suchandra Thapa</cp:lastModifiedBy>
  <cp:revision>88</cp:revision>
  <cp:lastPrinted>2007-11-11T17:39:55Z</cp:lastPrinted>
  <dcterms:created xsi:type="dcterms:W3CDTF">2009-04-09T17:27:44Z</dcterms:created>
  <dcterms:modified xsi:type="dcterms:W3CDTF">2009-04-09T17:33:15Z</dcterms:modified>
</cp:coreProperties>
</file>