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68" r:id="rId6"/>
    <p:sldId id="257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8/15/2012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CILogon</a:t>
            </a:r>
            <a:r>
              <a:rPr lang="en-US" dirty="0" smtClean="0"/>
              <a:t> Basic CA Adoption in OSG</a:t>
            </a:r>
          </a:p>
          <a:p>
            <a:pPr lvl="1"/>
            <a:r>
              <a:rPr lang="en-US" dirty="0" smtClean="0"/>
              <a:t>Asked and obtained </a:t>
            </a:r>
            <a:r>
              <a:rPr lang="en-US" dirty="0" err="1" smtClean="0"/>
              <a:t>CILogon</a:t>
            </a:r>
            <a:r>
              <a:rPr lang="en-US" dirty="0" smtClean="0"/>
              <a:t> Team’s help increase adoption of </a:t>
            </a:r>
            <a:r>
              <a:rPr lang="en-US" dirty="0" err="1" smtClean="0"/>
              <a:t>Cilogon</a:t>
            </a:r>
            <a:r>
              <a:rPr lang="en-US" dirty="0" smtClean="0"/>
              <a:t> Basic CA by OSG Sites. </a:t>
            </a:r>
            <a:r>
              <a:rPr lang="en-US" dirty="0" err="1" smtClean="0"/>
              <a:t>CIlogon</a:t>
            </a:r>
            <a:r>
              <a:rPr lang="en-US" dirty="0" smtClean="0"/>
              <a:t> Team recently got</a:t>
            </a:r>
            <a:r>
              <a:rPr lang="en-US" dirty="0" smtClean="0"/>
              <a:t> </a:t>
            </a:r>
            <a:r>
              <a:rPr lang="en-US" dirty="0" smtClean="0"/>
              <a:t>a DOE </a:t>
            </a:r>
            <a:r>
              <a:rPr lang="en-US" dirty="0" smtClean="0"/>
              <a:t>award </a:t>
            </a:r>
            <a:r>
              <a:rPr lang="en-US" dirty="0" smtClean="0"/>
              <a:t>for </a:t>
            </a:r>
            <a:r>
              <a:rPr lang="en-US" dirty="0" smtClean="0"/>
              <a:t>increasing </a:t>
            </a:r>
            <a:r>
              <a:rPr lang="en-US" dirty="0" smtClean="0"/>
              <a:t>adoption by DOE labs and universities. Divided the work between OSG and </a:t>
            </a:r>
            <a:r>
              <a:rPr lang="en-US" dirty="0" err="1" smtClean="0"/>
              <a:t>CILogon</a:t>
            </a:r>
            <a:r>
              <a:rPr lang="en-US" dirty="0" smtClean="0"/>
              <a:t> Team.</a:t>
            </a:r>
          </a:p>
          <a:p>
            <a:pPr lvl="1"/>
            <a:r>
              <a:rPr lang="en-US" dirty="0" smtClean="0"/>
              <a:t>Two facets of work: 1) work with sites to help them understand why and how to accept </a:t>
            </a:r>
            <a:r>
              <a:rPr lang="en-US" dirty="0" err="1" smtClean="0"/>
              <a:t>CILogon</a:t>
            </a:r>
            <a:r>
              <a:rPr lang="en-US" dirty="0" smtClean="0"/>
              <a:t> Basic CA 2) identify </a:t>
            </a:r>
            <a:r>
              <a:rPr lang="en-US" dirty="0" err="1" smtClean="0"/>
              <a:t>VOs</a:t>
            </a:r>
            <a:r>
              <a:rPr lang="en-US" dirty="0" smtClean="0"/>
              <a:t> which will benefit from </a:t>
            </a:r>
            <a:r>
              <a:rPr lang="en-US" dirty="0" err="1" smtClean="0"/>
              <a:t>Cilogon</a:t>
            </a:r>
            <a:r>
              <a:rPr lang="en-US" dirty="0" smtClean="0"/>
              <a:t> Basic and help them transition.  </a:t>
            </a:r>
          </a:p>
          <a:p>
            <a:pPr lvl="1"/>
            <a:r>
              <a:rPr lang="en-US" dirty="0" smtClean="0"/>
              <a:t>On the Site front: Working with FNAL and BNL to accept </a:t>
            </a:r>
            <a:r>
              <a:rPr lang="en-US" dirty="0" err="1" smtClean="0"/>
              <a:t>CILogon</a:t>
            </a:r>
            <a:r>
              <a:rPr lang="en-US" dirty="0" smtClean="0"/>
              <a:t> Basic </a:t>
            </a:r>
            <a:r>
              <a:rPr lang="en-US" dirty="0" err="1" smtClean="0"/>
              <a:t>Certs</a:t>
            </a:r>
            <a:r>
              <a:rPr lang="en-US" dirty="0" smtClean="0"/>
              <a:t>. No major hurdles with BNL. Wrote an amendment for the </a:t>
            </a:r>
            <a:r>
              <a:rPr lang="en-US" dirty="0" err="1" smtClean="0"/>
              <a:t>RACF’s</a:t>
            </a:r>
            <a:r>
              <a:rPr lang="en-US" dirty="0" smtClean="0"/>
              <a:t> security policy to accept </a:t>
            </a:r>
            <a:r>
              <a:rPr lang="en-US" dirty="0" err="1" smtClean="0"/>
              <a:t>CILogon</a:t>
            </a:r>
            <a:r>
              <a:rPr lang="en-US" dirty="0" smtClean="0"/>
              <a:t> Basic. FNAL security officer accepted the change, but need official approval. Added top 5 most productive sites to the short list. </a:t>
            </a:r>
          </a:p>
          <a:p>
            <a:pPr lvl="1"/>
            <a:r>
              <a:rPr lang="en-US" dirty="0" smtClean="0"/>
              <a:t>On the VO front: Bigger challenge is to find </a:t>
            </a:r>
            <a:r>
              <a:rPr lang="en-US" dirty="0" err="1" smtClean="0"/>
              <a:t>VOs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Obtained agreement from OSG PKI Transition team on transitioning some </a:t>
            </a:r>
            <a:r>
              <a:rPr lang="en-US" dirty="0" err="1" smtClean="0"/>
              <a:t>VOs</a:t>
            </a:r>
            <a:r>
              <a:rPr lang="en-US" dirty="0" smtClean="0"/>
              <a:t> to </a:t>
            </a:r>
            <a:r>
              <a:rPr lang="en-US" dirty="0" err="1" smtClean="0"/>
              <a:t>CIlogon</a:t>
            </a:r>
            <a:r>
              <a:rPr lang="en-US" dirty="0" smtClean="0"/>
              <a:t> instead of OSG PKI.</a:t>
            </a:r>
          </a:p>
          <a:p>
            <a:pPr lvl="2"/>
            <a:r>
              <a:rPr lang="en-US" dirty="0" smtClean="0"/>
              <a:t>Focus on glow, engage, </a:t>
            </a:r>
            <a:r>
              <a:rPr lang="en-US" dirty="0" err="1" smtClean="0"/>
              <a:t>gridunesp</a:t>
            </a:r>
            <a:r>
              <a:rPr lang="en-US" dirty="0" smtClean="0"/>
              <a:t>, </a:t>
            </a:r>
            <a:r>
              <a:rPr lang="en-US" dirty="0" err="1" smtClean="0"/>
              <a:t>osg</a:t>
            </a:r>
            <a:r>
              <a:rPr lang="en-US" dirty="0" smtClean="0"/>
              <a:t>, </a:t>
            </a:r>
            <a:r>
              <a:rPr lang="en-US" dirty="0" err="1" smtClean="0"/>
              <a:t>sbgrid</a:t>
            </a:r>
            <a:r>
              <a:rPr lang="en-US" dirty="0" smtClean="0"/>
              <a:t>, </a:t>
            </a:r>
            <a:r>
              <a:rPr lang="en-US" dirty="0" err="1" smtClean="0"/>
              <a:t>hcc</a:t>
            </a:r>
            <a:r>
              <a:rPr lang="en-US" dirty="0" smtClean="0"/>
              <a:t> as candidate </a:t>
            </a:r>
            <a:r>
              <a:rPr lang="en-US" dirty="0" err="1" smtClean="0"/>
              <a:t>VOs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Enhancing Site Security – </a:t>
            </a:r>
            <a:r>
              <a:rPr lang="en-US" dirty="0" err="1" smtClean="0"/>
              <a:t>Pakiti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On track. Technical work is finished and sent to VDT. </a:t>
            </a:r>
          </a:p>
          <a:p>
            <a:pPr lvl="1"/>
            <a:r>
              <a:rPr lang="en-US" dirty="0" smtClean="0"/>
              <a:t>Working on </a:t>
            </a:r>
            <a:r>
              <a:rPr lang="en-US" dirty="0" smtClean="0"/>
              <a:t>documentation</a:t>
            </a:r>
            <a:r>
              <a:rPr lang="en-US" dirty="0" smtClean="0"/>
              <a:t> and publicizing this work with sites.</a:t>
            </a:r>
          </a:p>
          <a:p>
            <a:pPr lvl="1"/>
            <a:r>
              <a:rPr lang="en-US" dirty="0" smtClean="0"/>
              <a:t>Will select ten sites and contact them individually; attend CMS and Atlas Tier2 and Ter3 meetings,  and will send general announcements to the whole community </a:t>
            </a:r>
            <a:endParaRPr lang="en-US" dirty="0" smtClean="0"/>
          </a:p>
          <a:p>
            <a:r>
              <a:rPr lang="en-US" dirty="0" smtClean="0"/>
              <a:t>There was a “New work item: XSEDE-OSG Identity Proposal” from last presentation</a:t>
            </a:r>
          </a:p>
          <a:p>
            <a:pPr lvl="1"/>
            <a:r>
              <a:rPr lang="en-US" dirty="0" smtClean="0"/>
              <a:t>Creating a proposal to collaborate some common work items between XSEDE and OSG.</a:t>
            </a:r>
          </a:p>
          <a:p>
            <a:pPr lvl="1"/>
            <a:r>
              <a:rPr lang="en-US" dirty="0" smtClean="0"/>
              <a:t> Ranked low priority by </a:t>
            </a:r>
            <a:r>
              <a:rPr lang="en-US" dirty="0" err="1" smtClean="0"/>
              <a:t>Lothar</a:t>
            </a:r>
            <a:r>
              <a:rPr lang="en-US" dirty="0" smtClean="0"/>
              <a:t>. No progress</a:t>
            </a:r>
          </a:p>
          <a:p>
            <a:r>
              <a:rPr lang="en-US" dirty="0" smtClean="0"/>
              <a:t>New Work item WLCG/OSG Security Drill. </a:t>
            </a:r>
          </a:p>
          <a:p>
            <a:pPr lvl="1"/>
            <a:r>
              <a:rPr lang="en-US" dirty="0" smtClean="0"/>
              <a:t>Will talk about it later, under production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SHA-2 coordination</a:t>
            </a:r>
          </a:p>
          <a:p>
            <a:pPr lvl="1"/>
            <a:r>
              <a:rPr lang="en-US" sz="2000" dirty="0" smtClean="0"/>
              <a:t>Security team completed coordinating the GOC ITB, VO software and sites </a:t>
            </a:r>
          </a:p>
          <a:p>
            <a:pPr lvl="1"/>
            <a:r>
              <a:rPr lang="en-US" sz="2000" dirty="0" smtClean="0"/>
              <a:t>Unplanned work item for the security team</a:t>
            </a:r>
          </a:p>
          <a:p>
            <a:pPr lvl="1"/>
            <a:r>
              <a:rPr lang="en-US" sz="2000" dirty="0" smtClean="0"/>
              <a:t>Obtained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</a:t>
            </a:r>
            <a:r>
              <a:rPr lang="en-US" sz="2000" dirty="0" err="1" smtClean="0"/>
              <a:t>CA’help</a:t>
            </a:r>
            <a:r>
              <a:rPr lang="en-US" sz="2000" dirty="0" smtClean="0"/>
              <a:t> in setting up a test CA infrastructure equipped with SHA-2 CRL and </a:t>
            </a:r>
            <a:r>
              <a:rPr lang="en-US" sz="2000" dirty="0" err="1" smtClean="0"/>
              <a:t>certs</a:t>
            </a:r>
            <a:r>
              <a:rPr lang="en-US" sz="2000" dirty="0" smtClean="0"/>
              <a:t>. Reached out to </a:t>
            </a:r>
            <a:r>
              <a:rPr lang="en-US" sz="2000" dirty="0" err="1" smtClean="0"/>
              <a:t>VOs</a:t>
            </a:r>
            <a:r>
              <a:rPr lang="en-US" sz="2000" dirty="0" smtClean="0"/>
              <a:t> and sites, provided test </a:t>
            </a:r>
            <a:r>
              <a:rPr lang="en-US" sz="2000" dirty="0" err="1" smtClean="0"/>
              <a:t>certs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Somewhat stabilized. </a:t>
            </a:r>
          </a:p>
          <a:p>
            <a:r>
              <a:rPr lang="en-US" sz="2400" dirty="0" err="1" smtClean="0"/>
              <a:t>Digicert</a:t>
            </a:r>
            <a:r>
              <a:rPr lang="en-US" sz="2400" dirty="0" smtClean="0"/>
              <a:t> transition. </a:t>
            </a:r>
          </a:p>
          <a:p>
            <a:pPr lvl="1"/>
            <a:r>
              <a:rPr lang="en-US" sz="2000" dirty="0" smtClean="0"/>
              <a:t>Team contribution increases as the </a:t>
            </a:r>
            <a:r>
              <a:rPr lang="en-US" sz="2000" dirty="0" err="1" smtClean="0"/>
              <a:t>DigiCert</a:t>
            </a:r>
            <a:r>
              <a:rPr lang="en-US" sz="2000" dirty="0" smtClean="0"/>
              <a:t> deadlines approach</a:t>
            </a:r>
          </a:p>
          <a:p>
            <a:pPr lvl="1"/>
            <a:r>
              <a:rPr lang="en-US" sz="2000" dirty="0" smtClean="0"/>
              <a:t>Training was a major drain on our resources. Pushed </a:t>
            </a:r>
            <a:r>
              <a:rPr lang="en-US" sz="2000" dirty="0" err="1" smtClean="0"/>
              <a:t>CILogon</a:t>
            </a:r>
            <a:r>
              <a:rPr lang="en-US" sz="2000" dirty="0" smtClean="0"/>
              <a:t> key initiative to lower priority with </a:t>
            </a:r>
            <a:r>
              <a:rPr lang="en-US" sz="2000" dirty="0" err="1" smtClean="0"/>
              <a:t>Lothar’s</a:t>
            </a:r>
            <a:r>
              <a:rPr lang="en-US" sz="2000" dirty="0" smtClean="0"/>
              <a:t> and </a:t>
            </a:r>
            <a:r>
              <a:rPr lang="en-US" sz="2000" dirty="0" err="1" smtClean="0"/>
              <a:t>Chander’s</a:t>
            </a:r>
            <a:r>
              <a:rPr lang="en-US" sz="2000" dirty="0" smtClean="0"/>
              <a:t> agreement.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8435116"/>
              </p:ext>
            </p:extLst>
          </p:nvPr>
        </p:nvGraphicFramePr>
        <p:xfrm>
          <a:off x="272109" y="114744"/>
          <a:ext cx="8707491" cy="758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incient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XSEDE Operational Security Interface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Meet weekly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Incident Drills and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Drill Tier3 sites</a:t>
                      </a:r>
                    </a:p>
                    <a:p>
                      <a:pPr algn="l" fontAlgn="b"/>
                      <a:endParaRPr lang="en-US" sz="14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it</a:t>
                      </a:r>
                    </a:p>
                    <a:p>
                      <a:pPr algn="l" fontAlgn="b"/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ems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2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Participated in WLCG Security Drill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10 OSG sites, </a:t>
            </a:r>
            <a:r>
              <a:rPr lang="en-US" sz="2000" dirty="0" err="1" smtClean="0"/>
              <a:t>glideinwms</a:t>
            </a:r>
            <a:r>
              <a:rPr lang="en-US" sz="2000" dirty="0" smtClean="0"/>
              <a:t> factory and submit host participated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Sites did well. Service operators did even better.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Learned a lot about our capability to trace pilot jobs and regular jobs. Asked service operators to document how to trace jobs under different scenarios. Published the documentation on the </a:t>
            </a:r>
            <a:r>
              <a:rPr lang="en-US" sz="2000" dirty="0" err="1" smtClean="0"/>
              <a:t>twiki</a:t>
            </a:r>
            <a:r>
              <a:rPr lang="en-US" sz="2000" dirty="0" smtClean="0"/>
              <a:t>. 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/>
              <a:t>Glideinwms</a:t>
            </a:r>
            <a:r>
              <a:rPr lang="en-US" sz="2000" dirty="0" smtClean="0"/>
              <a:t> is well equipped to trace and manage user jobs.  Wished we had similar capabilities with regular job submission.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Software Vulnerabilities/Incidents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Checking sites against Condor Vulnerability.</a:t>
            </a:r>
            <a:r>
              <a:rPr lang="en-US" sz="2000" dirty="0" smtClean="0"/>
              <a:t> Running </a:t>
            </a:r>
            <a:r>
              <a:rPr lang="en-US" sz="2000" dirty="0" smtClean="0"/>
              <a:t>under MIS VO to access more sites.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Requests for evaluating Beats attack and GRAM wire security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Operations</a:t>
            </a:r>
          </a:p>
          <a:p>
            <a:pPr marL="914400" lvl="1" indent="-514350">
              <a:buFont typeface="Arial"/>
              <a:buChar char="•"/>
            </a:pPr>
            <a:r>
              <a:rPr lang="en-US" sz="2000" dirty="0" smtClean="0"/>
              <a:t>Automatic updates for CA rpm. Security team made a design choice and sent it to software team. Work is in VDT’s court now.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630"/>
            <a:ext cx="8229600" cy="4525963"/>
          </a:xfrm>
        </p:spPr>
        <p:txBody>
          <a:bodyPr>
            <a:noAutofit/>
          </a:bodyPr>
          <a:lstStyle/>
          <a:p>
            <a:pPr marL="457200" lvl="1" indent="-457200"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77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0707" y="1313523"/>
            <a:ext cx="68169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CA Package Layout change. Still maintaining layouts compatible with </a:t>
            </a:r>
            <a:r>
              <a:rPr lang="en-US" dirty="0" err="1" smtClean="0"/>
              <a:t>openssl</a:t>
            </a:r>
            <a:r>
              <a:rPr lang="en-US" dirty="0" smtClean="0"/>
              <a:t> 1.0 and 0.9.X. To get rid of the old layout,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VOMS servers need to upgrade to latest version. Contacted </a:t>
            </a:r>
            <a:r>
              <a:rPr lang="en-US" dirty="0" err="1" smtClean="0"/>
              <a:t>Vos</a:t>
            </a:r>
            <a:r>
              <a:rPr lang="en-US" dirty="0" smtClean="0"/>
              <a:t> about their upgrade plans. There are 11 </a:t>
            </a:r>
            <a:r>
              <a:rPr lang="en-US" dirty="0" err="1" smtClean="0"/>
              <a:t>VOs</a:t>
            </a:r>
            <a:r>
              <a:rPr lang="en-US" dirty="0" smtClean="0"/>
              <a:t> with older versions of VOMS. Put this in the back burner to give </a:t>
            </a:r>
            <a:r>
              <a:rPr lang="en-US" dirty="0" err="1" smtClean="0"/>
              <a:t>VOs</a:t>
            </a:r>
            <a:r>
              <a:rPr lang="en-US" dirty="0" smtClean="0"/>
              <a:t> some time to plan and react.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973</Words>
  <Application>Microsoft Macintosh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OSG Area Coordinators Meeting Security Team  Report</vt:lpstr>
      <vt:lpstr>Key Initiatives</vt:lpstr>
      <vt:lpstr>Key Initiatives</vt:lpstr>
      <vt:lpstr>Concerns</vt:lpstr>
      <vt:lpstr>Slide 5</vt:lpstr>
      <vt:lpstr>Operational Security</vt:lpstr>
      <vt:lpstr>Ongoing Work: Operational Security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79</cp:revision>
  <dcterms:created xsi:type="dcterms:W3CDTF">2012-10-10T14:42:29Z</dcterms:created>
  <dcterms:modified xsi:type="dcterms:W3CDTF">2012-10-10T14:45:56Z</dcterms:modified>
</cp:coreProperties>
</file>