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Carme"/>
      <p:regular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rm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4" y="1020262"/>
            <a:ext cx="5807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1" y="1004903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7"/>
            <a:ext cx="75899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8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3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6849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3"/>
            <a:ext cx="1957200" cy="819900"/>
            <a:chOff x="3593400" y="1760084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3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hyperlink" Target="http://www.reactionface.info/face/laughing-xzib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search.cs.wisc.edu/htcondor/HTCondorWeek2015/presentations/CottonB_CycleComputing.pptx" TargetMode="External"/><Relationship Id="rId4" Type="http://schemas.openxmlformats.org/officeDocument/2006/relationships/hyperlink" Target="http://research.cs.wisc.edu/htcondor/HTCondorWeek2015/presentations/Madduri-CondorWeek-2015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Introduction to DHTC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465450" y="1433100"/>
            <a:ext cx="82131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 #</a:t>
            </a:r>
            <a:r>
              <a:rPr lang="en"/>
              <a:t>3</a:t>
            </a:r>
            <a:r>
              <a:rPr b="1" lang="en"/>
              <a:t>: </a:t>
            </a:r>
            <a:r>
              <a:rPr lang="en"/>
              <a:t>Share Resources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584700" y="2270700"/>
            <a:ext cx="797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Sharing is caring, it can be fun!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#3: Share Resources - Distributed HTC</a:t>
            </a:r>
          </a:p>
        </p:txBody>
      </p:sp>
      <p:sp>
        <p:nvSpPr>
          <p:cNvPr id="193" name="Shape 193"/>
          <p:cNvSpPr/>
          <p:nvPr/>
        </p:nvSpPr>
        <p:spPr>
          <a:xfrm>
            <a:off x="1240979" y="1590637"/>
            <a:ext cx="1619399" cy="13820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6290409" y="1284650"/>
            <a:ext cx="1703400" cy="13820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729556" y="2623362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01" name="Shape 201"/>
          <p:cNvGrpSpPr/>
          <p:nvPr/>
        </p:nvGrpSpPr>
        <p:grpSpPr>
          <a:xfrm>
            <a:off x="3848187" y="3008237"/>
            <a:ext cx="1443318" cy="612382"/>
            <a:chOff x="3848187" y="3008237"/>
            <a:chExt cx="1443318" cy="612382"/>
          </a:xfrm>
        </p:grpSpPr>
        <p:sp>
          <p:nvSpPr>
            <p:cNvPr id="202" name="Shape 202"/>
            <p:cNvSpPr/>
            <p:nvPr/>
          </p:nvSpPr>
          <p:spPr>
            <a:xfrm>
              <a:off x="4871805" y="3008237"/>
              <a:ext cx="419700" cy="3405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848187" y="3070387"/>
              <a:ext cx="399000" cy="3405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883246" y="3100309"/>
              <a:ext cx="328800" cy="280499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600">
                <a:solidFill>
                  <a:srgbClr val="E06666"/>
                </a:solidFill>
              </a:endParaRPr>
            </a:p>
          </p:txBody>
        </p:sp>
        <p:cxnSp>
          <p:nvCxnSpPr>
            <p:cNvPr id="205" name="Shape 205"/>
            <p:cNvCxnSpPr/>
            <p:nvPr/>
          </p:nvCxnSpPr>
          <p:spPr>
            <a:xfrm>
              <a:off x="4200837" y="3300793"/>
              <a:ext cx="201000" cy="89100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" name="Shape 206"/>
            <p:cNvCxnSpPr/>
            <p:nvPr/>
          </p:nvCxnSpPr>
          <p:spPr>
            <a:xfrm flipH="1" rot="10800000">
              <a:off x="4730507" y="3272458"/>
              <a:ext cx="221400" cy="143100"/>
            </a:xfrm>
            <a:prstGeom prst="straightConnector1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07" name="Shape 207"/>
            <p:cNvSpPr/>
            <p:nvPr/>
          </p:nvSpPr>
          <p:spPr>
            <a:xfrm>
              <a:off x="4908718" y="3038167"/>
              <a:ext cx="345900" cy="280499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600">
                <a:solidFill>
                  <a:srgbClr val="000080"/>
                </a:solidFill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352258" y="3280119"/>
              <a:ext cx="414000" cy="3405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388643" y="3310042"/>
              <a:ext cx="341400" cy="2805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b="1" sz="1600">
                <a:solidFill>
                  <a:srgbClr val="000080"/>
                </a:solidFill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810200" y="3157637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16100" y="2977137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</a:p>
        </p:txBody>
      </p:sp>
      <p:sp>
        <p:nvSpPr>
          <p:cNvPr id="212" name="Shape 212"/>
          <p:cNvSpPr/>
          <p:nvPr/>
        </p:nvSpPr>
        <p:spPr>
          <a:xfrm>
            <a:off x="2352805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329187" y="2037749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364246" y="2067671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 flipH="1" rot="10800000">
            <a:off x="2211507" y="2239820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7" name="Shape 217"/>
          <p:cNvSpPr/>
          <p:nvPr/>
        </p:nvSpPr>
        <p:spPr>
          <a:xfrm>
            <a:off x="2389718" y="2005529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833258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869643" y="2277404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444055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420437" y="1731724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455496" y="1761646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23" name="Shape 223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7302757" y="1933795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/>
          <p:nvPr/>
        </p:nvSpPr>
        <p:spPr>
          <a:xfrm>
            <a:off x="7480968" y="1699504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924508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6960893" y="1971379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Manual Job Partitioning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85950" y="2838468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Let’s start sharing!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Manual Partitions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Obtain sharing agreements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Query each site for idle resources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Partition and submit jobs based on availability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28725" y="85725"/>
            <a:ext cx="7772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Manual Partitions - Shortcomings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More sharing agreements = more 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account management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Fewer sharing agreements = fewer available resources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Query + partition is tedious and inaccurate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Automatic Job Partitioning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585950" y="2838468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Let the computers do </a:t>
            </a:r>
            <a:r>
              <a:rPr lang="en" sz="2400">
                <a:solidFill>
                  <a:srgbClr val="000080"/>
                </a:solidFill>
              </a:rPr>
              <a:t>the</a:t>
            </a:r>
            <a:r>
              <a:rPr lang="en" sz="2400">
                <a:solidFill>
                  <a:srgbClr val="000080"/>
                </a:solidFill>
              </a:rPr>
              <a:t> work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Automatic Partitions - Shortcomings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Same shortcomings as manual job 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partitioning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Don’t want to/can’t share our resources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Not all sites use HTCondor — other job schedulers e.g., SLURM, PBS,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Pools are independent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320400" y="1684350"/>
            <a:ext cx="8201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400"/>
              <a:t>What are our requirements?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967500" y="2521950"/>
            <a:ext cx="6907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This may be harder than we originally thought...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#3: Share Resources - Requirements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Minimal account management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 manual job partitioning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Single pool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Don’t have to learn additional job schedulers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Don’t have to share our own resources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Overlay Systems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585950" y="2838468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Let the OSG do the heavy lifting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Local High Throughput Computing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1240979" y="1590637"/>
            <a:ext cx="1619399" cy="13820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</a:rPr>
              <a:t>local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/>
          <p:nvPr/>
        </p:nvSpPr>
        <p:spPr>
          <a:xfrm>
            <a:off x="6290409" y="1284650"/>
            <a:ext cx="1703400" cy="1382099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</a:rPr>
              <a:t>resources</a:t>
            </a:r>
          </a:p>
        </p:txBody>
      </p:sp>
      <p:sp>
        <p:nvSpPr>
          <p:cNvPr id="119" name="Shape 119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729556" y="2623362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000080"/>
                </a:solidFill>
              </a:rPr>
              <a:t>compute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351650" y="1590637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Overlay Systems - What Are They?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OSG as a resource broker — leasing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Leased resources appear in a new pool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Matchmaking occurs, jobs run as normal except…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The lease expires after a certain amount of time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Leases can be revoked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Overlay Systems - How Do They Work?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Source Sans Pro"/>
            </a:pPr>
            <a:r>
              <a:rPr lang="en" sz="2400">
                <a:solidFill>
                  <a:srgbClr val="000080"/>
                </a:solidFill>
              </a:rPr>
              <a:t>Pilot jobs (or pilots) are just jobs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Pilots are sent to sites with idle resources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Pilot payload = HTCondor Startd!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Startd reports to your OSG pool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733075" y="17198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4294967295" type="title"/>
          </p:nvPr>
        </p:nvSpPr>
        <p:spPr>
          <a:xfrm>
            <a:off x="575925" y="1221125"/>
            <a:ext cx="5429100" cy="70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4800"/>
              <a:t>Yo Dawg, I Heard You Like Jobs…      </a:t>
            </a: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1881850" y="2270575"/>
            <a:ext cx="3537600" cy="11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600">
                <a:solidFill>
                  <a:srgbClr val="000080"/>
                </a:solidFill>
              </a:rPr>
              <a:t>When your job runs in the OSG, it runs within a pilot job.</a:t>
            </a:r>
          </a:p>
        </p:txBody>
      </p:sp>
      <p:pic>
        <p:nvPicPr>
          <p:cNvPr descr="xzibit_yodawg.png" id="305" name="Shape 305"/>
          <p:cNvPicPr preferRelativeResize="0"/>
          <p:nvPr/>
        </p:nvPicPr>
        <p:blipFill rotWithShape="1">
          <a:blip r:embed="rId3">
            <a:alphaModFix/>
          </a:blip>
          <a:srcRect b="0" l="15104" r="18295" t="0"/>
          <a:stretch/>
        </p:blipFill>
        <p:spPr>
          <a:xfrm>
            <a:off x="5862525" y="1868362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3878525" y="4619250"/>
            <a:ext cx="4536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http://www.reactionface.info/face/laughing-xzibit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Overlay Systems - OSG’s Role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Monitors supply (idle slots)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Site location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Site job scheduler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Monitors demand (idle jobs)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Job submission location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Submits pilots based on supply, demand, and site policy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228725" y="85725"/>
            <a:ext cx="7728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Overlay Systems - Collection of Pools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Your OSG pool is just one of many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Separate pools for each [virtual] organization (VO)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You will be part of the OSG VO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28725" y="85725"/>
            <a:ext cx="75519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Overlay Systems - Leasing the Cloud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What if there aren’t enough idle resources?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Combine overlay system with cloud technology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Solutions in the works but not production ready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rgbClr val="000080"/>
                </a:solidFill>
              </a:rPr>
              <a:t>Expect some of your jobs to run in the cloud in the next few years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4294967295" type="ctrTitle"/>
          </p:nvPr>
        </p:nvSpPr>
        <p:spPr>
          <a:xfrm>
            <a:off x="685800" y="44034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Thanks!</a:t>
            </a:r>
          </a:p>
        </p:txBody>
      </p:sp>
      <p:sp>
        <p:nvSpPr>
          <p:cNvPr id="334" name="Shape 334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Local High Throughput Computing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1240979" y="1590637"/>
            <a:ext cx="1619399" cy="1382099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local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6290409" y="1284650"/>
            <a:ext cx="1703400" cy="1382099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resources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729556" y="2623362"/>
            <a:ext cx="16806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compute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351650" y="1590637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4294967295" type="ctrTitle"/>
          </p:nvPr>
        </p:nvSpPr>
        <p:spPr>
          <a:xfrm>
            <a:off x="1705475" y="1991843"/>
            <a:ext cx="583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How do you get more computing resources?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ctrTitle"/>
          </p:nvPr>
        </p:nvSpPr>
        <p:spPr>
          <a:xfrm>
            <a:off x="948593" y="1433100"/>
            <a:ext cx="7246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 #1: Buy Hardware</a:t>
            </a: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584700" y="2194500"/>
            <a:ext cx="797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Who doesn’t love to play with new toys?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#1: Buy Hardware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Costs $$$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Initial cost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Maintenance 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Management 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Power and cooling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Takes time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Rack/floor space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Obsolescence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Plan for peak loads, pay for all loads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ctrTitle"/>
          </p:nvPr>
        </p:nvSpPr>
        <p:spPr>
          <a:xfrm>
            <a:off x="948593" y="1509300"/>
            <a:ext cx="7246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 #</a:t>
            </a:r>
            <a:r>
              <a:rPr lang="en"/>
              <a:t>2</a:t>
            </a:r>
            <a:r>
              <a:rPr b="1" lang="en"/>
              <a:t>: </a:t>
            </a:r>
            <a:r>
              <a:rPr lang="en"/>
              <a:t>Use the Cloud</a:t>
            </a:r>
          </a:p>
        </p:txBody>
      </p:sp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584700" y="2270700"/>
            <a:ext cx="797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Everyone’s favorite buzzword!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69600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#2: Use the Cloud - Pay per cycle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0080"/>
                </a:solidFill>
              </a:rPr>
              <a:t>e.g. Amazon Web Services,Rackspace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0080"/>
                </a:solidFill>
              </a:rPr>
              <a:t>Fast spin-up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0080"/>
                </a:solidFill>
              </a:rPr>
              <a:t>Costs $$$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0080"/>
                </a:solidFill>
              </a:rPr>
              <a:t>Still needs expertise + management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0080"/>
                </a:solidFill>
              </a:rPr>
              <a:t>Does it fit with your university’s policies?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28725" y="85725"/>
            <a:ext cx="76962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#2: Use the Cloud - ‘Managed’ clouds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e.g. Cycle Computing, Globus Genomics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Pay someone to manage your cloud resources — still costs $$$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Researchers have used this to great success. See HTCondor Week 2015 talks: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Cycle Computing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Globus Genomics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