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  <p:sldId id="262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48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EC23-AA48-4950-9102-24AEF5ABEE59}" type="datetime1">
              <a:rPr lang="en-US" smtClean="0"/>
              <a:t>2/19/2014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6B4677-CE9C-4808-82AE-AB4B9F710AA7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7DB7AD-0DE2-4875-BED0-235997150C10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1EEDAF-19C8-428C-AA0A-072020437ED9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87AC-FBFB-4786-97F8-B04000864388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A8B40-84F9-44EA-B8CB-B184151F92EF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BE016-13C3-4A4A-BF58-E7023B68F365}" type="datetime1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4294A-CB23-47D9-A9CE-0D47111FA442}" type="datetime1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F14EE-2883-4D9E-9518-0C716D0113C0}" type="datetime1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7AAB-A825-4C4A-9E87-E2833DDA353E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2C87E-3451-4599-A6E7-FDDFD21F1957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00E9D61-B26A-402B-B041-C94827CB31BD}" type="datetime1">
              <a:rPr lang="en-US" smtClean="0"/>
              <a:t>2/19/2014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bin/view/LCG/WLCGperfSONARMonitor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opensciencegrid.org/bin/view/Documentation/PerfSONARToolKit" TargetMode="External"/><Relationship Id="rId7" Type="http://schemas.openxmlformats.org/officeDocument/2006/relationships/hyperlink" Target="http://confluence.grid.iu.edu/display/CENTRAL/Perfsonar+Mesh+Configs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ki.grid.iu.edu/bin/view/Networking/WhyPerfSNOAR" TargetMode="External"/><Relationship Id="rId5" Type="http://schemas.openxmlformats.org/officeDocument/2006/relationships/hyperlink" Target="https://maddash.aglt2.org/WLCGperfSONAR/check_mk" TargetMode="External"/><Relationship Id="rId4" Type="http://schemas.openxmlformats.org/officeDocument/2006/relationships/hyperlink" Target="http://maddash.aglt2.org/maddash-webu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grid.iu.edu/bin/view/Networking/WhyPerfSNOAR" TargetMode="External"/><Relationship Id="rId2" Type="http://schemas.openxmlformats.org/officeDocument/2006/relationships/hyperlink" Target="https://github.com/PerfModDas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dico.cern.ch/event/272618/contribution/7/material/slides/0.pptx" TargetMode="External"/><Relationship Id="rId4" Type="http://schemas.openxmlformats.org/officeDocument/2006/relationships/hyperlink" Target="https://twiki.grid.iu.edu/bin/view/Documentation/PerfSONARToolK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ddash.aglt2.org/WLCGperfSONAR/check_mk" TargetMode="External"/><Relationship Id="rId2" Type="http://schemas.openxmlformats.org/officeDocument/2006/relationships/hyperlink" Target="http://maddash.aglt2.org/maddash-web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bin/view/LCG/MadDashWLC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addash.aglt2.org/maddash-webui/index.cgi?grid=US%20ATLAS%20Sites%20-%20US%20ATLAS%20Cloud%20BWCTL%20Mesh%20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ddash.aglt2.org/WLCGperfSONAR/o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ddash.aglt2.org/WLCGperfSONAR/check_m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b="1" dirty="0" smtClean="0"/>
              <a:t>February 2014</a:t>
            </a:r>
            <a:endParaRPr lang="en-US" b="1" dirty="0" smtClean="0"/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C3C7-2B95-4CC0-956D-5C353B86C275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By Hosts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24000"/>
            <a:ext cx="6248942" cy="449619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12-Feb-2014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GDB/CERN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1828800"/>
            <a:ext cx="259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Check_MK</a:t>
            </a:r>
            <a:r>
              <a:rPr lang="en-US" dirty="0" smtClean="0"/>
              <a:t>  rules were  used  to  setup  host  groups</a:t>
            </a:r>
          </a:p>
          <a:p>
            <a:endParaRPr lang="en-US" dirty="0"/>
          </a:p>
          <a:p>
            <a:r>
              <a:rPr lang="en-US" dirty="0" smtClean="0"/>
              <a:t>Easy to track Regional/VO  cloud status  this  way</a:t>
            </a:r>
          </a:p>
          <a:p>
            <a:endParaRPr lang="en-US" dirty="0"/>
          </a:p>
          <a:p>
            <a:r>
              <a:rPr lang="en-US" dirty="0" smtClean="0"/>
              <a:t>Can also organize by </a:t>
            </a:r>
            <a:r>
              <a:rPr lang="en-US" dirty="0" err="1" smtClean="0"/>
              <a:t>perfSONAR</a:t>
            </a:r>
            <a:r>
              <a:rPr lang="en-US" dirty="0" smtClean="0"/>
              <a:t>  node  type</a:t>
            </a:r>
          </a:p>
          <a:p>
            <a:endParaRPr lang="en-US" dirty="0"/>
          </a:p>
          <a:p>
            <a:r>
              <a:rPr lang="en-US" dirty="0" smtClean="0"/>
              <a:t>The  “Name”  column is  a  link you can  use  to  drill-down  to  host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9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Grouping By Service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338290" cy="4495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12-Feb-2014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GDB/CERN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56388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 also group by service type,  allowing us to quickly check service status by grouping.   Name column  is  clickable.  </a:t>
            </a:r>
            <a:r>
              <a:rPr lang="en-US" dirty="0" smtClean="0">
                <a:solidFill>
                  <a:srgbClr val="C00000"/>
                </a:solidFill>
              </a:rPr>
              <a:t>Note  we  check  needed PS services but don’t  yet have a good  check  of sites mesh-configuration (use dashboard for now)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Detailed Host Monitoring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610600" cy="454219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12-Feb-2014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GDB/CERN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5715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hosts can be monitored in detail  by installing  </a:t>
            </a:r>
            <a:r>
              <a:rPr lang="en-US" dirty="0" err="1" smtClean="0"/>
              <a:t>check_mk</a:t>
            </a:r>
            <a:r>
              <a:rPr lang="en-US" dirty="0" smtClean="0"/>
              <a:t>-agents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twiki.cern.ch/twiki/bin/view/LCG/WLCGperfSONARMonitoring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Feature:  Graphs Automatically Created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465784" cy="44770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12-Feb-2014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GDB/CERN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56388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Graphs  are  created automatically where checks  provide performance  data.</a:t>
            </a:r>
          </a:p>
          <a:p>
            <a:r>
              <a:rPr lang="en-US" dirty="0" smtClean="0"/>
              <a:t>Hovering over the “graph”  icon  shows  a thumbnail.   Clicking takes you to a page will larger  graphs sequenced  by timescale (RRD).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7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914400"/>
          </a:xfrm>
        </p:spPr>
        <p:txBody>
          <a:bodyPr/>
          <a:lstStyle/>
          <a:p>
            <a:r>
              <a:rPr lang="en-US" dirty="0" smtClean="0"/>
              <a:t>Near term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632192" cy="561975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buClr>
                <a:srgbClr val="3891A7"/>
              </a:buClr>
            </a:pPr>
            <a:r>
              <a:rPr lang="en-US" sz="2400" b="1" dirty="0" smtClean="0">
                <a:solidFill>
                  <a:srgbClr val="00B050"/>
                </a:solidFill>
              </a:rPr>
              <a:t>Migrate prototypes into OSG?</a:t>
            </a: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3891A7"/>
              </a:buClr>
            </a:pPr>
            <a:r>
              <a:rPr lang="en-US" sz="2000" b="1" dirty="0" smtClean="0">
                <a:solidFill>
                  <a:srgbClr val="00B050"/>
                </a:solidFill>
              </a:rPr>
              <a:t>Goal is one service/dashboard for OSG (and WLCG)</a:t>
            </a: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3891A7"/>
              </a:buClr>
            </a:pPr>
            <a:r>
              <a:rPr lang="en-US" sz="2000" b="1" dirty="0" smtClean="0">
                <a:solidFill>
                  <a:srgbClr val="00B050"/>
                </a:solidFill>
              </a:rPr>
              <a:t>Lots  of  questions  about  integration with  </a:t>
            </a:r>
            <a:r>
              <a:rPr lang="en-US" sz="2000" b="1" dirty="0" err="1" smtClean="0">
                <a:solidFill>
                  <a:srgbClr val="00B050"/>
                </a:solidFill>
              </a:rPr>
              <a:t>MyOSG</a:t>
            </a:r>
            <a:r>
              <a:rPr lang="en-US" sz="2000" b="1" dirty="0" smtClean="0">
                <a:solidFill>
                  <a:srgbClr val="00B050"/>
                </a:solidFill>
              </a:rPr>
              <a:t> vs  standalone  components</a:t>
            </a: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3891A7"/>
              </a:buClr>
            </a:pPr>
            <a:r>
              <a:rPr lang="en-US" sz="2000" b="1" dirty="0" smtClean="0">
                <a:solidFill>
                  <a:srgbClr val="00B050"/>
                </a:solidFill>
              </a:rPr>
              <a:t>Define Operations  responsibilities vs  OSG/WLCG’s  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Complete </a:t>
            </a:r>
            <a:r>
              <a:rPr lang="en-US" sz="2400" dirty="0" smtClean="0"/>
              <a:t>upgrades for sites with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versions prior to </a:t>
            </a:r>
            <a:r>
              <a:rPr lang="en-US" sz="2400" dirty="0" smtClean="0"/>
              <a:t>3.3.2 </a:t>
            </a:r>
            <a:r>
              <a:rPr lang="en-US" sz="2400" dirty="0" smtClean="0"/>
              <a:t>and ensure mesh-</a:t>
            </a:r>
            <a:r>
              <a:rPr lang="en-US" sz="2400" dirty="0" err="1" smtClean="0"/>
              <a:t>config</a:t>
            </a:r>
            <a:r>
              <a:rPr lang="en-US" sz="2400" dirty="0" smtClean="0"/>
              <a:t> use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Identify and lobby  non WLCG OSG sites to install</a:t>
            </a:r>
            <a:endParaRPr lang="en-US" sz="1600" dirty="0" smtClean="0">
              <a:solidFill>
                <a:srgbClr val="C0000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Expand </a:t>
            </a:r>
            <a:r>
              <a:rPr lang="en-US" sz="2400" dirty="0" smtClean="0">
                <a:solidFill>
                  <a:srgbClr val="7030A0"/>
                </a:solidFill>
              </a:rPr>
              <a:t>automated creation of “mesh-</a:t>
            </a:r>
            <a:r>
              <a:rPr lang="en-US" sz="2400" dirty="0" err="1" smtClean="0">
                <a:solidFill>
                  <a:srgbClr val="7030A0"/>
                </a:solidFill>
              </a:rPr>
              <a:t>configs</a:t>
            </a:r>
            <a:r>
              <a:rPr lang="en-US" sz="2400" dirty="0" smtClean="0">
                <a:solidFill>
                  <a:srgbClr val="7030A0"/>
                </a:solidFill>
              </a:rPr>
              <a:t>”</a:t>
            </a:r>
            <a:endParaRPr lang="en-US" sz="1800" dirty="0" smtClean="0">
              <a:solidFill>
                <a:srgbClr val="7030A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Prototype and test creation of  WLCG meshes. 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Needs interaction between </a:t>
            </a:r>
            <a:r>
              <a:rPr lang="en-US" sz="2000" dirty="0" err="1" smtClean="0">
                <a:solidFill>
                  <a:srgbClr val="C00000"/>
                </a:solidFill>
              </a:rPr>
              <a:t>Soichi</a:t>
            </a:r>
            <a:r>
              <a:rPr lang="en-US" sz="2000" dirty="0" smtClean="0">
                <a:solidFill>
                  <a:srgbClr val="C00000"/>
                </a:solidFill>
              </a:rPr>
              <a:t> and CERN/GOCDB experts.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Using and improving the OSG network service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As sites upgrade and use the mesh, verify data, displays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Begin testing “clients” of OSG network metrics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Will require some API changes to get certain typical queries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Continued documentation </a:t>
            </a:r>
            <a:r>
              <a:rPr lang="en-US" sz="2400" dirty="0" smtClean="0"/>
              <a:t>updates and additions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Maintain/update documented </a:t>
            </a:r>
            <a:r>
              <a:rPr lang="en-US" sz="2000" dirty="0" smtClean="0">
                <a:solidFill>
                  <a:srgbClr val="0070C0"/>
                </a:solidFill>
              </a:rPr>
              <a:t>procedures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Augment as we  develop  new  components (generation  of  mesh-</a:t>
            </a:r>
            <a:r>
              <a:rPr lang="en-US" sz="2000" dirty="0" err="1" smtClean="0">
                <a:solidFill>
                  <a:srgbClr val="0070C0"/>
                </a:solidFill>
              </a:rPr>
              <a:t>config</a:t>
            </a:r>
            <a:r>
              <a:rPr lang="en-US" sz="2000" dirty="0" smtClean="0">
                <a:solidFill>
                  <a:srgbClr val="0070C0"/>
                </a:solidFill>
              </a:rPr>
              <a:t>,  </a:t>
            </a:r>
            <a:r>
              <a:rPr lang="en-US" sz="2000" dirty="0" err="1" smtClean="0">
                <a:solidFill>
                  <a:srgbClr val="0070C0"/>
                </a:solidFill>
              </a:rPr>
              <a:t>datastore</a:t>
            </a:r>
            <a:r>
              <a:rPr lang="en-US" sz="2000" dirty="0" smtClean="0">
                <a:solidFill>
                  <a:srgbClr val="0070C0"/>
                </a:solidFill>
              </a:rPr>
              <a:t>  and API, use-cases, etc.)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0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Network Documentation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www.opensciencegrid.org/bin/view/Documentation/NetworkingInOSG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perfSONAR</a:t>
            </a:r>
            <a:r>
              <a:rPr lang="en-US" dirty="0" smtClean="0"/>
              <a:t>-PS </a:t>
            </a:r>
            <a:r>
              <a:rPr lang="en-US" dirty="0" smtClean="0"/>
              <a:t>OSG Installation Instructions</a:t>
            </a:r>
          </a:p>
          <a:p>
            <a:pPr marL="356616" lvl="1" indent="0">
              <a:buNone/>
            </a:pPr>
            <a:r>
              <a:rPr lang="en-US" dirty="0">
                <a:hlinkClick r:id="rId3"/>
              </a:rPr>
              <a:t>https://twiki.opensciencegrid.org/bin/view/Documentation/PerfSONARToolKit</a:t>
            </a:r>
            <a:endParaRPr lang="en-US" dirty="0" smtClean="0"/>
          </a:p>
          <a:p>
            <a:r>
              <a:rPr lang="en-US" dirty="0" smtClean="0"/>
              <a:t>Modular Dashboard </a:t>
            </a:r>
            <a:r>
              <a:rPr lang="en-US" dirty="0" smtClean="0"/>
              <a:t>Replacement  Prototypes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maddash.aglt2.org/maddash-webui</a:t>
            </a:r>
            <a:r>
              <a:rPr lang="en-US" dirty="0" smtClean="0"/>
              <a:t> </a:t>
            </a:r>
            <a:r>
              <a:rPr lang="en-US" dirty="0">
                <a:hlinkClick r:id="rId5"/>
              </a:rPr>
              <a:t>https://maddash.aglt2.org/WLCGperfSONAR/check_mk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 smtClean="0"/>
              <a:t>-PS </a:t>
            </a:r>
            <a:r>
              <a:rPr lang="en-US" dirty="0" smtClean="0"/>
              <a:t>Installation Motivation:</a:t>
            </a:r>
            <a:endParaRPr lang="en-US" dirty="0" smtClean="0"/>
          </a:p>
          <a:p>
            <a:pPr marL="356616" lvl="1" indent="0">
              <a:buNone/>
            </a:pPr>
            <a:r>
              <a:rPr lang="en-US" sz="2700" dirty="0">
                <a:hlinkClick r:id="rId6"/>
              </a:rPr>
              <a:t>https://twiki.grid.iu.edu/bin/view/Networking/WhyPerfSNOAR</a:t>
            </a:r>
            <a:endParaRPr lang="en-US" sz="2700" dirty="0"/>
          </a:p>
          <a:p>
            <a:r>
              <a:rPr lang="en-US" dirty="0" smtClean="0"/>
              <a:t>Initial OSG mesh details </a:t>
            </a:r>
            <a:r>
              <a:rPr lang="en-US" dirty="0" smtClean="0">
                <a:hlinkClick r:id="rId7"/>
              </a:rPr>
              <a:t>http://confluence.grid.iu.edu/display/CENTRAL/Perfsonar+Mesh+Configs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OSG modular dashboard service / OSG network service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Original  Modular  Dashboard </a:t>
            </a:r>
            <a:r>
              <a:rPr lang="en-US" b="1" dirty="0" smtClean="0">
                <a:solidFill>
                  <a:srgbClr val="0070C0"/>
                </a:solidFill>
              </a:rPr>
              <a:t>orphaned</a:t>
            </a:r>
            <a:r>
              <a:rPr lang="en-US" dirty="0" smtClean="0">
                <a:solidFill>
                  <a:srgbClr val="C00000"/>
                </a:solidFill>
              </a:rPr>
              <a:t>:  still in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GitHub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C00000"/>
                </a:solidFill>
                <a:hlinkClick r:id="rId2"/>
              </a:rPr>
              <a:t>github.com/PerfModDash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dirty="0" smtClean="0">
                <a:solidFill>
                  <a:srgbClr val="C00000"/>
                </a:solidFill>
              </a:rPr>
              <a:t>but  no developers active since  Tom </a:t>
            </a:r>
            <a:r>
              <a:rPr lang="en-US" sz="2400" dirty="0" err="1" smtClean="0">
                <a:solidFill>
                  <a:srgbClr val="C00000"/>
                </a:solidFill>
              </a:rPr>
              <a:t>Wlodek</a:t>
            </a:r>
            <a:r>
              <a:rPr lang="en-US" sz="2400" dirty="0" smtClean="0">
                <a:solidFill>
                  <a:srgbClr val="C00000"/>
                </a:solidFill>
              </a:rPr>
              <a:t> left.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Replacement prototyped over December holidays (more  later)</a:t>
            </a:r>
            <a:endParaRPr lang="en-US" sz="18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OSG has basic network service up, but really needs new capabilities 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Need  to  address data-store issue and  how best to  deploy prototype in test/production</a:t>
            </a:r>
            <a:endParaRPr lang="en-US" sz="1600" dirty="0" smtClean="0"/>
          </a:p>
          <a:p>
            <a:pPr lvl="2"/>
            <a:r>
              <a:rPr lang="fr-FR" dirty="0" smtClean="0">
                <a:solidFill>
                  <a:srgbClr val="C00000"/>
                </a:solidFill>
              </a:rPr>
              <a:t>Will require Operations help to </a:t>
            </a:r>
            <a:r>
              <a:rPr lang="fr-FR" dirty="0" err="1" smtClean="0">
                <a:solidFill>
                  <a:srgbClr val="C00000"/>
                </a:solidFill>
              </a:rPr>
              <a:t>integrate</a:t>
            </a:r>
            <a:r>
              <a:rPr lang="fr-FR" dirty="0" smtClean="0">
                <a:solidFill>
                  <a:srgbClr val="C00000"/>
                </a:solidFill>
              </a:rPr>
              <a:t> the new services as </a:t>
            </a:r>
            <a:r>
              <a:rPr lang="fr-FR" dirty="0" err="1" smtClean="0">
                <a:solidFill>
                  <a:srgbClr val="C00000"/>
                </a:solidFill>
              </a:rPr>
              <a:t>they</a:t>
            </a:r>
            <a:r>
              <a:rPr lang="fr-FR" dirty="0" smtClean="0">
                <a:solidFill>
                  <a:srgbClr val="C00000"/>
                </a:solidFill>
              </a:rPr>
              <a:t> are </a:t>
            </a:r>
            <a:r>
              <a:rPr lang="fr-FR" dirty="0" smtClean="0">
                <a:solidFill>
                  <a:srgbClr val="C00000"/>
                </a:solidFill>
              </a:rPr>
              <a:t>ready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Improving </a:t>
            </a:r>
            <a:r>
              <a:rPr lang="en-US" dirty="0" err="1" smtClean="0"/>
              <a:t>perfSONAR</a:t>
            </a:r>
            <a:r>
              <a:rPr lang="en-US" dirty="0" smtClean="0"/>
              <a:t>-PS toolkit for OSG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We had </a:t>
            </a:r>
            <a:r>
              <a:rPr lang="en-US" dirty="0" smtClean="0">
                <a:solidFill>
                  <a:srgbClr val="C00000"/>
                </a:solidFill>
              </a:rPr>
              <a:t>3.3.2 </a:t>
            </a:r>
            <a:r>
              <a:rPr lang="en-US" dirty="0">
                <a:solidFill>
                  <a:srgbClr val="C00000"/>
                </a:solidFill>
              </a:rPr>
              <a:t>released </a:t>
            </a:r>
            <a:r>
              <a:rPr lang="en-US" dirty="0" smtClean="0">
                <a:solidFill>
                  <a:srgbClr val="C00000"/>
                </a:solidFill>
              </a:rPr>
              <a:t>on February 3.</a:t>
            </a:r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Fixed all known issues </a:t>
            </a:r>
            <a:r>
              <a:rPr lang="en-US" dirty="0" smtClean="0">
                <a:solidFill>
                  <a:srgbClr val="C00000"/>
                </a:solidFill>
              </a:rPr>
              <a:t>except intermittent </a:t>
            </a:r>
            <a:r>
              <a:rPr lang="en-US" dirty="0" err="1" smtClean="0">
                <a:solidFill>
                  <a:srgbClr val="C00000"/>
                </a:solidFill>
              </a:rPr>
              <a:t>PingER</a:t>
            </a:r>
            <a:r>
              <a:rPr lang="en-US" dirty="0" smtClean="0">
                <a:solidFill>
                  <a:srgbClr val="C00000"/>
                </a:solidFill>
              </a:rPr>
              <a:t> DNS lookup issue (under investigation)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Significant security improvements and minor bug fixes.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u="sng" dirty="0" smtClean="0">
                <a:solidFill>
                  <a:srgbClr val="C00000"/>
                </a:solidFill>
              </a:rPr>
              <a:t>Push </a:t>
            </a:r>
            <a:r>
              <a:rPr lang="en-US" u="sng" dirty="0" smtClean="0">
                <a:solidFill>
                  <a:srgbClr val="C00000"/>
                </a:solidFill>
              </a:rPr>
              <a:t>within OSG </a:t>
            </a:r>
            <a:r>
              <a:rPr lang="en-US" u="sng" dirty="0" smtClean="0">
                <a:solidFill>
                  <a:srgbClr val="C00000"/>
                </a:solidFill>
              </a:rPr>
              <a:t>should</a:t>
            </a:r>
            <a:r>
              <a:rPr lang="en-US" u="sng" dirty="0" smtClean="0">
                <a:solidFill>
                  <a:srgbClr val="C00000"/>
                </a:solidFill>
              </a:rPr>
              <a:t> now start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get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ALL </a:t>
            </a:r>
            <a:r>
              <a:rPr lang="en-US" dirty="0" smtClean="0">
                <a:solidFill>
                  <a:srgbClr val="C00000"/>
                </a:solidFill>
              </a:rPr>
              <a:t>OSG sites to install (Rob/Shawn)</a:t>
            </a:r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Documentation updates: network tools &amp; troubleshooting</a:t>
            </a:r>
          </a:p>
          <a:p>
            <a:pPr lvl="1"/>
            <a:r>
              <a:rPr lang="en-US" dirty="0" smtClean="0"/>
              <a:t>New “</a:t>
            </a:r>
            <a:r>
              <a:rPr lang="en-US" dirty="0" smtClean="0">
                <a:hlinkClick r:id="rId3"/>
              </a:rPr>
              <a:t>WhyPerfSONAR</a:t>
            </a:r>
            <a:r>
              <a:rPr lang="en-US" dirty="0" smtClean="0"/>
              <a:t>” page setup to encourage adoption/installation.</a:t>
            </a:r>
          </a:p>
          <a:p>
            <a:pPr lvl="1"/>
            <a:r>
              <a:rPr lang="en-US" dirty="0" smtClean="0"/>
              <a:t>Installation </a:t>
            </a:r>
            <a:r>
              <a:rPr lang="en-US" dirty="0" smtClean="0"/>
              <a:t>guide for </a:t>
            </a:r>
            <a:r>
              <a:rPr lang="en-US" dirty="0" err="1" smtClean="0"/>
              <a:t>perfSONAR</a:t>
            </a:r>
            <a:r>
              <a:rPr lang="en-US" dirty="0" smtClean="0"/>
              <a:t>-PS Toolkit in place </a:t>
            </a:r>
            <a:r>
              <a:rPr lang="en-US" dirty="0" smtClean="0"/>
              <a:t>and  updated  for  3.3.2</a:t>
            </a:r>
            <a:endParaRPr lang="en-US" dirty="0" smtClean="0"/>
          </a:p>
          <a:p>
            <a:pPr marL="402336" lvl="1" indent="0" algn="ctr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twiki.grid.iu.edu/bin/view/Documentation/PerfSONARToolKit</a:t>
            </a:r>
            <a:endParaRPr lang="en-US" dirty="0" smtClean="0"/>
          </a:p>
          <a:p>
            <a:r>
              <a:rPr lang="en-US" dirty="0" smtClean="0"/>
              <a:t>Outreach and  community interaction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Attended  LHCONE/LHCOPN and Grid  Deployment Board meetings at CERN last week.   </a:t>
            </a:r>
            <a:r>
              <a:rPr lang="en-US" dirty="0" smtClean="0">
                <a:solidFill>
                  <a:srgbClr val="C00000"/>
                </a:solidFill>
                <a:hlinkClick r:id="rId5"/>
              </a:rPr>
              <a:t>Presented  on </a:t>
            </a:r>
            <a:r>
              <a:rPr lang="en-US" dirty="0" err="1" smtClean="0">
                <a:solidFill>
                  <a:srgbClr val="C00000"/>
                </a:solidFill>
                <a:hlinkClick r:id="rId5"/>
              </a:rPr>
              <a:t>perfSONAR</a:t>
            </a:r>
            <a:r>
              <a:rPr lang="en-US" dirty="0">
                <a:solidFill>
                  <a:srgbClr val="C00000"/>
                </a:solidFill>
                <a:hlinkClick r:id="rId5"/>
              </a:rPr>
              <a:t> </a:t>
            </a:r>
            <a:r>
              <a:rPr lang="en-US" dirty="0" smtClean="0">
                <a:solidFill>
                  <a:srgbClr val="C00000"/>
                </a:solidFill>
                <a:hlinkClick r:id="rId5"/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deployment  and  plans. </a:t>
            </a:r>
            <a:endParaRPr lang="en-US" dirty="0" smtClean="0">
              <a:solidFill>
                <a:srgbClr val="C00000"/>
              </a:solidFill>
            </a:endParaRPr>
          </a:p>
          <a:p>
            <a:pPr marL="402336" lvl="1" indent="0" algn="ctr">
              <a:buNone/>
            </a:pPr>
            <a:endParaRPr lang="en-US" dirty="0" smtClean="0"/>
          </a:p>
          <a:p>
            <a:pPr marL="402336" lvl="1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DCCA-07B3-46FA-9D0D-8758C5943327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9600"/>
            <a:ext cx="8001000" cy="57150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Orphaned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r>
              <a:rPr lang="en-US" sz="2400" dirty="0" smtClean="0"/>
              <a:t> needs addressing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/>
              <a:t>Had a call of stakeholders  Dec 17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.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Choose  </a:t>
            </a:r>
            <a:r>
              <a:rPr lang="en-US" sz="20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MaDDash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for  the  metrics  visualization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Choose 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OMD</a:t>
            </a:r>
            <a:r>
              <a:rPr lang="en-US" sz="2000" dirty="0" smtClean="0">
                <a:solidFill>
                  <a:srgbClr val="0070C0"/>
                </a:solidFill>
              </a:rPr>
              <a:t>  for  basic  service monitoring/tests.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/>
              <a:t>Prototyped  and  working but  now  needs  to  migrate  into  OSG</a:t>
            </a:r>
            <a:endParaRPr lang="en-US" sz="2000" dirty="0" smtClean="0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Getting </a:t>
            </a:r>
            <a:r>
              <a:rPr lang="en-US" sz="2400" dirty="0" smtClean="0"/>
              <a:t>the OSG Network Service into “production”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1900" b="1" dirty="0" smtClean="0">
                <a:solidFill>
                  <a:srgbClr val="00B050"/>
                </a:solidFill>
              </a:rPr>
              <a:t>Current service in OSG works and gathers </a:t>
            </a:r>
            <a:r>
              <a:rPr lang="en-US" sz="1900" b="1" dirty="0" smtClean="0">
                <a:solidFill>
                  <a:srgbClr val="00B050"/>
                </a:solidFill>
              </a:rPr>
              <a:t>data</a:t>
            </a:r>
          </a:p>
          <a:p>
            <a:pPr lvl="2">
              <a:spcBef>
                <a:spcPts val="0"/>
              </a:spcBef>
            </a:pPr>
            <a:r>
              <a:rPr lang="en-US" sz="1500" b="1" dirty="0" smtClean="0">
                <a:solidFill>
                  <a:srgbClr val="00B050"/>
                </a:solidFill>
              </a:rPr>
              <a:t>Misses  </a:t>
            </a:r>
            <a:r>
              <a:rPr lang="en-US" sz="1500" b="1" dirty="0" err="1" smtClean="0">
                <a:solidFill>
                  <a:srgbClr val="00B050"/>
                </a:solidFill>
              </a:rPr>
              <a:t>traceroute</a:t>
            </a:r>
            <a:r>
              <a:rPr lang="en-US" sz="1500" b="1" dirty="0" smtClean="0">
                <a:solidFill>
                  <a:srgbClr val="00B050"/>
                </a:solidFill>
              </a:rPr>
              <a:t>  and  </a:t>
            </a:r>
            <a:r>
              <a:rPr lang="en-US" sz="1500" b="1" dirty="0" err="1" smtClean="0">
                <a:solidFill>
                  <a:srgbClr val="00B050"/>
                </a:solidFill>
              </a:rPr>
              <a:t>pinger</a:t>
            </a:r>
            <a:r>
              <a:rPr lang="en-US" sz="1500" b="1" dirty="0" smtClean="0">
                <a:solidFill>
                  <a:srgbClr val="00B050"/>
                </a:solidFill>
              </a:rPr>
              <a:t> data.  </a:t>
            </a:r>
          </a:p>
          <a:p>
            <a:pPr lvl="2">
              <a:spcBef>
                <a:spcPts val="0"/>
              </a:spcBef>
            </a:pPr>
            <a:r>
              <a:rPr lang="en-US" sz="1500" b="1" dirty="0" smtClean="0">
                <a:solidFill>
                  <a:srgbClr val="00B050"/>
                </a:solidFill>
              </a:rPr>
              <a:t>Based  upon  orphaned  dashboard  code</a:t>
            </a:r>
            <a:endParaRPr lang="en-US" sz="1500" b="1" dirty="0" smtClean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900" dirty="0" smtClean="0">
                <a:solidFill>
                  <a:srgbClr val="FFC000"/>
                </a:solidFill>
              </a:rPr>
              <a:t>Replacement needs to  be  implemented  and  evolved</a:t>
            </a:r>
            <a:endParaRPr lang="en-US" sz="1900" dirty="0" smtClean="0">
              <a:solidFill>
                <a:srgbClr val="FFC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1500" dirty="0" smtClean="0"/>
              <a:t>Need  OSG  “home”  to  migrate  prototype  replacements into.</a:t>
            </a:r>
          </a:p>
          <a:p>
            <a:pPr lvl="2">
              <a:spcBef>
                <a:spcPts val="0"/>
              </a:spcBef>
            </a:pPr>
            <a:r>
              <a:rPr lang="en-US" sz="1500" dirty="0" smtClean="0"/>
              <a:t>Need  to  determine technology and  API  for  “</a:t>
            </a:r>
            <a:r>
              <a:rPr lang="en-US" sz="1500" dirty="0" err="1" smtClean="0"/>
              <a:t>datastore</a:t>
            </a:r>
            <a:r>
              <a:rPr lang="en-US" sz="1500" dirty="0" smtClean="0"/>
              <a:t>”  component</a:t>
            </a:r>
            <a:endParaRPr lang="en-US" sz="1500" dirty="0" smtClean="0"/>
          </a:p>
          <a:p>
            <a:pPr lvl="1">
              <a:spcBef>
                <a:spcPts val="0"/>
              </a:spcBef>
            </a:pPr>
            <a:r>
              <a:rPr lang="en-US" sz="1900" dirty="0" smtClean="0">
                <a:solidFill>
                  <a:srgbClr val="C00000"/>
                </a:solidFill>
              </a:rPr>
              <a:t>W</a:t>
            </a:r>
            <a:r>
              <a:rPr lang="en-US" sz="1900" dirty="0" smtClean="0">
                <a:solidFill>
                  <a:srgbClr val="C00000"/>
                </a:solidFill>
              </a:rPr>
              <a:t>e should  start migrating/consolidating into OSG Operations</a:t>
            </a:r>
            <a:endParaRPr lang="en-US" sz="19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/>
              <a:t>Automating  generation of  the  mesh-</a:t>
            </a:r>
            <a:r>
              <a:rPr lang="en-US" sz="2400" dirty="0" err="1" smtClean="0"/>
              <a:t>configs</a:t>
            </a:r>
            <a:r>
              <a:rPr lang="en-US" sz="2400" dirty="0" smtClean="0"/>
              <a:t> from OIM/GOCDB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Need to  determine  what  is  missing  to  do  this</a:t>
            </a:r>
            <a:endParaRPr lang="en-US" sz="2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/>
              <a:t>Breadth </a:t>
            </a:r>
            <a:r>
              <a:rPr lang="en-US" sz="2400" dirty="0" smtClean="0"/>
              <a:t>of deployment:  Basically we have only WLCG-OSG sites with deployments. </a:t>
            </a:r>
            <a:r>
              <a:rPr lang="en-US" sz="2400" dirty="0"/>
              <a:t> </a:t>
            </a:r>
            <a:r>
              <a:rPr lang="en-US" sz="2400" i="1" dirty="0" smtClean="0"/>
              <a:t>Need to pursue the </a:t>
            </a:r>
            <a:r>
              <a:rPr lang="en-US" sz="2400" i="1" dirty="0" smtClean="0"/>
              <a:t>rest  but  now  well  positioned  with 3.3.2 and  documentation.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338-BE22-466A-850A-318FC7DF4B90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714488" cy="56388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Prototyping  of  alternative  components  for  the  Modular  Dashboard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See </a:t>
            </a:r>
            <a:r>
              <a:rPr lang="en-US" sz="1600" dirty="0" smtClean="0">
                <a:hlinkClick r:id="rId2"/>
              </a:rPr>
              <a:t>http://maddash.aglt2.org/maddash-webui</a:t>
            </a:r>
            <a:r>
              <a:rPr lang="en-US" sz="1600" dirty="0" smtClean="0"/>
              <a:t>   for  </a:t>
            </a:r>
            <a:r>
              <a:rPr lang="en-US" sz="1600" dirty="0" err="1" smtClean="0"/>
              <a:t>MaDDash</a:t>
            </a:r>
            <a:r>
              <a:rPr lang="en-US" sz="1600" dirty="0" smtClean="0"/>
              <a:t>  implementation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See </a:t>
            </a:r>
            <a:r>
              <a:rPr lang="en-US" sz="1600" dirty="0" smtClean="0">
                <a:hlinkClick r:id="rId3"/>
              </a:rPr>
              <a:t>https://maddash.aglt2.org/WLCGperfSONAR/check_mk</a:t>
            </a:r>
            <a:r>
              <a:rPr lang="en-US" sz="1600" dirty="0" smtClean="0"/>
              <a:t>  for  OMD  (login is  </a:t>
            </a:r>
            <a:r>
              <a:rPr lang="en-US" sz="1600" dirty="0" err="1" smtClean="0"/>
              <a:t>WLCGps</a:t>
            </a:r>
            <a:r>
              <a:rPr lang="en-US" sz="1600" dirty="0" smtClean="0"/>
              <a:t> and  pw given  on  call) See  following  slides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err="1" smtClean="0"/>
              <a:t>ESnet</a:t>
            </a:r>
            <a:r>
              <a:rPr lang="en-US" sz="1600" dirty="0" smtClean="0"/>
              <a:t>  is  very  supportive.   </a:t>
            </a:r>
            <a:r>
              <a:rPr lang="en-US" sz="1600" dirty="0" err="1" smtClean="0"/>
              <a:t>MaDDash</a:t>
            </a:r>
            <a:r>
              <a:rPr lang="en-US" sz="1600" dirty="0" smtClean="0"/>
              <a:t>  will be supported for  foreseeable future</a:t>
            </a:r>
            <a:endParaRPr lang="en-US" sz="1200" dirty="0" smtClean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Release  and  deployment  of</a:t>
            </a:r>
            <a:r>
              <a:rPr lang="en-US" sz="2400" dirty="0" smtClean="0"/>
              <a:t>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</a:t>
            </a:r>
            <a:r>
              <a:rPr lang="en-US" sz="2400" dirty="0" smtClean="0"/>
              <a:t>3.3.2 </a:t>
            </a:r>
            <a:endParaRPr lang="en-US" sz="16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Security fixes  for  EGI issue and NTP amplification</a:t>
            </a:r>
            <a:endParaRPr lang="en-US" sz="20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Improvements in  resiliency of  services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Minor  bug  fixes</a:t>
            </a:r>
            <a:endParaRPr lang="en-US" sz="2000" dirty="0" smtClean="0">
              <a:solidFill>
                <a:srgbClr val="00B05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Updated </a:t>
            </a:r>
            <a:r>
              <a:rPr lang="en-US" sz="2400" dirty="0" smtClean="0"/>
              <a:t>docs on installing </a:t>
            </a:r>
            <a:r>
              <a:rPr lang="en-US" sz="2400" dirty="0" smtClean="0"/>
              <a:t>PS (3.3.2), </a:t>
            </a:r>
            <a:r>
              <a:rPr lang="en-US" sz="2400" dirty="0" smtClean="0"/>
              <a:t>troubleshooting </a:t>
            </a:r>
            <a:r>
              <a:rPr lang="en-US" sz="2400" dirty="0" smtClean="0"/>
              <a:t>issues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Engagement  with  LHCONE/LHCOPN,  WLCG  and  GDB  communities  at February  meetings  at  CERN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Positive feedback.     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Strong  interest in  being  able  to  ACCESS  the network metrics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402336" lvl="1" indent="0">
              <a:lnSpc>
                <a:spcPts val="2600"/>
              </a:lnSpc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673A-EFBA-4D58-B65A-F54BB2BCF256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 Dashboard  Replacement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1" y="1118681"/>
            <a:ext cx="5525151" cy="520591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12-Feb-2014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GDB/CERN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1086683"/>
            <a:ext cx="327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MaDDash</a:t>
            </a:r>
            <a:r>
              <a:rPr lang="en-US" dirty="0" smtClean="0">
                <a:solidFill>
                  <a:srgbClr val="00B050"/>
                </a:solidFill>
              </a:rPr>
              <a:t>  (Monitoring </a:t>
            </a:r>
            <a:r>
              <a:rPr lang="en-US" dirty="0">
                <a:solidFill>
                  <a:srgbClr val="00B050"/>
                </a:solidFill>
              </a:rPr>
              <a:t>and Debugging </a:t>
            </a:r>
            <a:r>
              <a:rPr lang="en-US" dirty="0" smtClean="0">
                <a:solidFill>
                  <a:srgbClr val="00B050"/>
                </a:solidFill>
              </a:rPr>
              <a:t>Dashboard) is a </a:t>
            </a:r>
            <a:r>
              <a:rPr lang="en-US" dirty="0" err="1" smtClean="0">
                <a:solidFill>
                  <a:srgbClr val="00B050"/>
                </a:solidFill>
              </a:rPr>
              <a:t>perfSONAR</a:t>
            </a:r>
            <a:r>
              <a:rPr lang="en-US" dirty="0" smtClean="0">
                <a:solidFill>
                  <a:srgbClr val="00B050"/>
                </a:solidFill>
              </a:rPr>
              <a:t>-PS project developed and  maintained  by </a:t>
            </a:r>
            <a:r>
              <a:rPr lang="en-US" dirty="0" err="1" smtClean="0">
                <a:solidFill>
                  <a:srgbClr val="00B050"/>
                </a:solidFill>
              </a:rPr>
              <a:t>ESnet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It  is  </a:t>
            </a:r>
            <a:r>
              <a:rPr lang="en-US" b="1" dirty="0" smtClean="0"/>
              <a:t>easy to install</a:t>
            </a:r>
            <a:r>
              <a:rPr lang="en-US" dirty="0" smtClean="0"/>
              <a:t>,  provides drill-down  capability and will be  supported  for  the  foreseeable  future. (</a:t>
            </a:r>
            <a:r>
              <a:rPr lang="en-US" dirty="0"/>
              <a:t>Install  details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twiki.cern.ch/twiki/bin/view/LCG/MadDashWLCG</a:t>
            </a:r>
            <a:r>
              <a:rPr lang="en-US" dirty="0" smtClean="0"/>
              <a:t> 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It  doesn’t  provide  any primitive  service  monitoring nor the  ability to  create/edit  meshes  via the  GUI.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9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Throughput Mesh</a:t>
            </a:r>
            <a:endParaRPr lang="en-US" dirty="0"/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0" y="1143000"/>
            <a:ext cx="7715500" cy="527310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12-Feb-2014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GDB/CERN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50340" y="31242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Colors  denote defined  ranges  of  throughput  (using  default  from  </a:t>
            </a:r>
            <a:r>
              <a:rPr lang="en-US" dirty="0" err="1" smtClean="0">
                <a:solidFill>
                  <a:srgbClr val="0070C0"/>
                </a:solidFill>
              </a:rPr>
              <a:t>ESnet</a:t>
            </a:r>
            <a:r>
              <a:rPr lang="en-US" dirty="0" smtClean="0">
                <a:solidFill>
                  <a:srgbClr val="0070C0"/>
                </a:solidFill>
              </a:rPr>
              <a:t> for now)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Hovering  provides results from  both  Measurement  Archives(MAs) involved in the test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Clicking  allows you to  drill down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1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96200" cy="838200"/>
          </a:xfrm>
        </p:spPr>
        <p:txBody>
          <a:bodyPr/>
          <a:lstStyle/>
          <a:p>
            <a:r>
              <a:rPr lang="en-US" dirty="0" err="1" smtClean="0"/>
              <a:t>MaDDash</a:t>
            </a:r>
            <a:r>
              <a:rPr lang="en-US" dirty="0" smtClean="0"/>
              <a:t> Drill-down to Graphs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3" y="1066800"/>
            <a:ext cx="7888127" cy="5334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12-Feb-2014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GDB/CERN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3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OMD Description and 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OMD  (Open Monitoring Distribution) was selected  to  complement  </a:t>
            </a:r>
            <a:r>
              <a:rPr lang="en-US" dirty="0" err="1" smtClean="0"/>
              <a:t>MaDDash</a:t>
            </a:r>
            <a:r>
              <a:rPr lang="en-US" dirty="0" smtClean="0"/>
              <a:t> and  replicate the  service testing component present in the  Modular Dashboard.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OMD  bundles </a:t>
            </a:r>
            <a:r>
              <a:rPr lang="en-US" dirty="0" err="1" smtClean="0"/>
              <a:t>Nagios</a:t>
            </a:r>
            <a:r>
              <a:rPr lang="en-US" dirty="0" smtClean="0"/>
              <a:t>/</a:t>
            </a:r>
            <a:r>
              <a:rPr lang="en-US" dirty="0" err="1" smtClean="0"/>
              <a:t>Icinga</a:t>
            </a:r>
            <a:r>
              <a:rPr lang="en-US" dirty="0" smtClean="0"/>
              <a:t>/</a:t>
            </a:r>
            <a:r>
              <a:rPr lang="en-US" dirty="0" err="1" smtClean="0"/>
              <a:t>Shinken</a:t>
            </a:r>
            <a:r>
              <a:rPr lang="en-US" dirty="0" smtClean="0"/>
              <a:t> with various  tools  in  a single  RPM.    Easy to deploy and configure; provides nice features.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those familiar with </a:t>
            </a:r>
            <a:r>
              <a:rPr lang="en-US" dirty="0" err="1" smtClean="0"/>
              <a:t>Nagios</a:t>
            </a:r>
            <a:r>
              <a:rPr lang="en-US" dirty="0"/>
              <a:t> </a:t>
            </a:r>
            <a:r>
              <a:rPr lang="en-US" dirty="0" smtClean="0"/>
              <a:t>there is  a low barrier to  use.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 </a:t>
            </a:r>
            <a:r>
              <a:rPr lang="en-US" dirty="0" err="1" smtClean="0"/>
              <a:t>Check_MK</a:t>
            </a:r>
            <a:r>
              <a:rPr lang="en-US" dirty="0" smtClean="0"/>
              <a:t> (rule-based configuration) is a very powerful component we can leverage.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Installation via yum by : ‘yum  install  omd-1.10’ (once  repo setup)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Currently prototype  for WLCG evaluation is  running at: </a:t>
            </a:r>
            <a:r>
              <a:rPr lang="en-US" dirty="0" smtClean="0">
                <a:hlinkClick r:id="rId2"/>
              </a:rPr>
              <a:t>https://maddash.aglt2.org/WLCGperfSONAR/omd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12-Feb-2014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GDB/CERN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WLCG OMD  </a:t>
            </a:r>
            <a:r>
              <a:rPr lang="en-US" dirty="0" err="1" smtClean="0"/>
              <a:t>Check_MK</a:t>
            </a:r>
            <a:r>
              <a:rPr lang="en-US" dirty="0" smtClean="0"/>
              <a:t>  </a:t>
            </a:r>
            <a:r>
              <a:rPr lang="en-US" dirty="0" err="1" smtClean="0"/>
              <a:t>Mainpage</a:t>
            </a:r>
            <a:endParaRPr lang="en-US" dirty="0"/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3" y="1143000"/>
            <a:ext cx="8580993" cy="5181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12-Feb-2014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GDB/CERN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5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1719</TotalTime>
  <Words>1051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OSG</vt:lpstr>
      <vt:lpstr>OSG Area Coordinators</vt:lpstr>
      <vt:lpstr>Key Initiatives in Network Area</vt:lpstr>
      <vt:lpstr>Top Concerns</vt:lpstr>
      <vt:lpstr>Recent Accomplishments</vt:lpstr>
      <vt:lpstr>Modular  Dashboard  Replacement</vt:lpstr>
      <vt:lpstr>Example  Throughput Mesh</vt:lpstr>
      <vt:lpstr>MaDDash Drill-down to Graphs</vt:lpstr>
      <vt:lpstr>OMD Description and  Capabilities</vt:lpstr>
      <vt:lpstr>WLCG OMD  Check_MK  Mainpage</vt:lpstr>
      <vt:lpstr>Grouping By Hosts</vt:lpstr>
      <vt:lpstr>Grouping By Service</vt:lpstr>
      <vt:lpstr>Example of Detailed Host Monitoring</vt:lpstr>
      <vt:lpstr>Feature:  Graphs Automatically Created</vt:lpstr>
      <vt:lpstr>Near term items</vt:lpstr>
      <vt:lpstr>URLs of Relevance</vt:lpstr>
      <vt:lpstr>Questions or Comments?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</dc:title>
  <dc:creator>smckee</dc:creator>
  <cp:lastModifiedBy>smckee</cp:lastModifiedBy>
  <cp:revision>49</cp:revision>
  <dcterms:created xsi:type="dcterms:W3CDTF">2012-09-12T14:27:41Z</dcterms:created>
  <dcterms:modified xsi:type="dcterms:W3CDTF">2014-02-19T18:33:41Z</dcterms:modified>
</cp:coreProperties>
</file>