
<file path=[Content_Types].xml><?xml version="1.0" encoding="utf-8"?>
<Types xmlns="http://schemas.openxmlformats.org/package/2006/content-types">
  <Override PartName="/ppt/slideLayouts/slideLayout4.xml" ContentType="application/vnd.openxmlformats-officedocument.presentationml.slideLayout+xml"/>
  <Default Extension="jpeg" ContentType="image/jpeg"/>
  <Override PartName="/ppt/slideLayouts/slideLayout6.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Default Extension="rels" ContentType="application/vnd.openxmlformats-package.relationship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theme/theme1.xml" ContentType="application/vnd.openxmlformats-officedocument.theme+xml"/>
  <Override PartName="/ppt/slides/slide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74" r:id="rId3"/>
    <p:sldId id="275" r:id="rId4"/>
    <p:sldId id="277" r:id="rId5"/>
    <p:sldId id="278" r:id="rId6"/>
    <p:sldId id="276" r:id="rId7"/>
    <p:sldId id="268" r:id="rId8"/>
    <p:sldId id="257"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95" d="100"/>
          <a:sy n="95" d="100"/>
        </p:scale>
        <p:origin x="-728"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95BF6D-99A8-8343-BF23-05CAD657DB8D}" type="datetimeFigureOut">
              <a:rPr lang="en-US" smtClean="0"/>
              <a:pPr/>
              <a:t>12/4/12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95BF6D-99A8-8343-BF23-05CAD657DB8D}" type="datetimeFigureOut">
              <a:rPr lang="en-US" smtClean="0"/>
              <a:pPr/>
              <a:t>12/4/12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95BF6D-99A8-8343-BF23-05CAD657DB8D}" type="datetimeFigureOut">
              <a:rPr lang="en-US" smtClean="0"/>
              <a:pPr/>
              <a:t>12/4/12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95BF6D-99A8-8343-BF23-05CAD657DB8D}" type="datetimeFigureOut">
              <a:rPr lang="en-US" smtClean="0"/>
              <a:pPr/>
              <a:t>12/4/12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95BF6D-99A8-8343-BF23-05CAD657DB8D}" type="datetimeFigureOut">
              <a:rPr lang="en-US" smtClean="0"/>
              <a:pPr/>
              <a:t>12/4/12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95BF6D-99A8-8343-BF23-05CAD657DB8D}" type="datetimeFigureOut">
              <a:rPr lang="en-US" smtClean="0"/>
              <a:pPr/>
              <a:t>12/4/12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95BF6D-99A8-8343-BF23-05CAD657DB8D}" type="datetimeFigureOut">
              <a:rPr lang="en-US" smtClean="0"/>
              <a:pPr/>
              <a:t>12/4/12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95BF6D-99A8-8343-BF23-05CAD657DB8D}" type="datetimeFigureOut">
              <a:rPr lang="en-US" smtClean="0"/>
              <a:pPr/>
              <a:t>12/4/12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95BF6D-99A8-8343-BF23-05CAD657DB8D}" type="datetimeFigureOut">
              <a:rPr lang="en-US" smtClean="0"/>
              <a:pPr/>
              <a:t>12/4/12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95BF6D-99A8-8343-BF23-05CAD657DB8D}" type="datetimeFigureOut">
              <a:rPr lang="en-US" smtClean="0"/>
              <a:pPr/>
              <a:t>12/4/12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95BF6D-99A8-8343-BF23-05CAD657DB8D}" type="datetimeFigureOut">
              <a:rPr lang="en-US" smtClean="0"/>
              <a:pPr/>
              <a:t>12/4/12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95BF6D-99A8-8343-BF23-05CAD657DB8D}" type="datetimeFigureOut">
              <a:rPr lang="en-US" smtClean="0"/>
              <a:pPr/>
              <a:t>12/4/12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E0119-1D45-7043-B103-F78E0B5669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OSG Area Coordinators Meeting</a:t>
            </a:r>
            <a:br>
              <a:rPr lang="en-US" dirty="0" smtClean="0"/>
            </a:br>
            <a:r>
              <a:rPr lang="en-US" dirty="0" smtClean="0"/>
              <a:t>Security Team	 Report</a:t>
            </a:r>
            <a:endParaRPr lang="en-US" dirty="0"/>
          </a:p>
        </p:txBody>
      </p:sp>
      <p:sp>
        <p:nvSpPr>
          <p:cNvPr id="3" name="Subtitle 2"/>
          <p:cNvSpPr>
            <a:spLocks noGrp="1"/>
          </p:cNvSpPr>
          <p:nvPr>
            <p:ph type="subTitle" idx="1"/>
          </p:nvPr>
        </p:nvSpPr>
        <p:spPr/>
        <p:txBody>
          <a:bodyPr/>
          <a:lstStyle/>
          <a:p>
            <a:r>
              <a:rPr lang="en-US" dirty="0" smtClean="0"/>
              <a:t>Mine Altunay</a:t>
            </a:r>
            <a:endParaRPr lang="en-US" dirty="0" smtClean="0"/>
          </a:p>
          <a:p>
            <a:r>
              <a:rPr lang="en-US" dirty="0" smtClean="0"/>
              <a:t>12</a:t>
            </a:r>
            <a:r>
              <a:rPr lang="en-US" dirty="0" smtClean="0"/>
              <a:t>/5/</a:t>
            </a:r>
            <a:r>
              <a:rPr lang="en-US" dirty="0" smtClean="0"/>
              <a:t>2012</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Initiatives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Increasing </a:t>
            </a:r>
            <a:r>
              <a:rPr lang="en-US" dirty="0" err="1" smtClean="0"/>
              <a:t>CILogon</a:t>
            </a:r>
            <a:r>
              <a:rPr lang="en-US" dirty="0" smtClean="0"/>
              <a:t> Basic CA Adoption in OSG</a:t>
            </a:r>
            <a:endParaRPr lang="en-US" dirty="0" smtClean="0"/>
          </a:p>
          <a:p>
            <a:pPr lvl="1"/>
            <a:r>
              <a:rPr lang="en-US" dirty="0" smtClean="0"/>
              <a:t>Two </a:t>
            </a:r>
            <a:r>
              <a:rPr lang="en-US" dirty="0" smtClean="0"/>
              <a:t>facets of work: 1) work with sites to help them understand why and how to accept </a:t>
            </a:r>
            <a:r>
              <a:rPr lang="en-US" dirty="0" err="1" smtClean="0"/>
              <a:t>CILogon</a:t>
            </a:r>
            <a:r>
              <a:rPr lang="en-US" dirty="0" smtClean="0"/>
              <a:t> Basic </a:t>
            </a:r>
            <a:r>
              <a:rPr lang="en-US" dirty="0" smtClean="0"/>
              <a:t>CA.</a:t>
            </a:r>
          </a:p>
          <a:p>
            <a:pPr lvl="1"/>
            <a:r>
              <a:rPr lang="en-US" dirty="0" smtClean="0"/>
              <a:t>MWT2, Purdue, </a:t>
            </a:r>
            <a:r>
              <a:rPr lang="en-US" dirty="0" err="1" smtClean="0"/>
              <a:t>Sprace</a:t>
            </a:r>
            <a:r>
              <a:rPr lang="en-US" dirty="0" smtClean="0"/>
              <a:t>, Nebraska, BNL agreed to accept the </a:t>
            </a:r>
            <a:r>
              <a:rPr lang="en-US" dirty="0" err="1" smtClean="0"/>
              <a:t>CILogon</a:t>
            </a:r>
            <a:r>
              <a:rPr lang="en-US" dirty="0" smtClean="0"/>
              <a:t> CA </a:t>
            </a:r>
            <a:r>
              <a:rPr lang="en-US" dirty="0" err="1" smtClean="0"/>
              <a:t>certs</a:t>
            </a:r>
            <a:r>
              <a:rPr lang="en-US" dirty="0" smtClean="0"/>
              <a:t> for access to grid resources. </a:t>
            </a:r>
            <a:r>
              <a:rPr lang="en-US" dirty="0" smtClean="0"/>
              <a:t> </a:t>
            </a:r>
          </a:p>
          <a:p>
            <a:pPr lvl="1"/>
            <a:r>
              <a:rPr lang="en-US" dirty="0" smtClean="0"/>
              <a:t>OSG IT services agreed to adopt </a:t>
            </a:r>
            <a:r>
              <a:rPr lang="en-US" dirty="0" err="1" smtClean="0"/>
              <a:t>CILogon</a:t>
            </a:r>
            <a:r>
              <a:rPr lang="en-US" dirty="0" smtClean="0"/>
              <a:t> CA for access. </a:t>
            </a:r>
            <a:r>
              <a:rPr lang="en-US" dirty="0" err="1" smtClean="0"/>
              <a:t>DocDb</a:t>
            </a:r>
            <a:r>
              <a:rPr lang="en-US" dirty="0" smtClean="0"/>
              <a:t> already completed the transition. You can access with your </a:t>
            </a:r>
            <a:r>
              <a:rPr lang="en-US" dirty="0" err="1" smtClean="0"/>
              <a:t>CILogon</a:t>
            </a:r>
            <a:r>
              <a:rPr lang="en-US" dirty="0" smtClean="0"/>
              <a:t> CA </a:t>
            </a:r>
            <a:r>
              <a:rPr lang="en-US" dirty="0" err="1" smtClean="0"/>
              <a:t>certs</a:t>
            </a:r>
            <a:r>
              <a:rPr lang="en-US" dirty="0" smtClean="0"/>
              <a:t>.  The remaining IT services are in ITB cycle. Once the test is completed, they will be transitioned to production.  </a:t>
            </a:r>
            <a:endParaRPr lang="en-US" dirty="0" smtClean="0"/>
          </a:p>
          <a:p>
            <a:pPr lvl="1"/>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Initiatives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Enhancing Site Security – </a:t>
            </a:r>
            <a:r>
              <a:rPr lang="en-US" dirty="0" err="1" smtClean="0"/>
              <a:t>Pakiti</a:t>
            </a:r>
            <a:r>
              <a:rPr lang="en-US" dirty="0" smtClean="0"/>
              <a:t> service</a:t>
            </a:r>
          </a:p>
          <a:p>
            <a:pPr lvl="1"/>
            <a:r>
              <a:rPr lang="en-US" dirty="0" smtClean="0"/>
              <a:t>On track.</a:t>
            </a:r>
            <a:r>
              <a:rPr lang="en-US" dirty="0" smtClean="0"/>
              <a:t> The software is testing cycle. We are likely to ship the software </a:t>
            </a:r>
            <a:r>
              <a:rPr lang="en-US" dirty="0" smtClean="0"/>
              <a:t>on the Dec 7 release. </a:t>
            </a:r>
          </a:p>
          <a:p>
            <a:pPr lvl="1"/>
            <a:r>
              <a:rPr lang="en-US" dirty="0" smtClean="0"/>
              <a:t>Looking for an unfamiliar tester who have never used the system before. </a:t>
            </a:r>
          </a:p>
          <a:p>
            <a:r>
              <a:rPr lang="en-US" dirty="0" smtClean="0"/>
              <a:t>There </a:t>
            </a:r>
            <a:r>
              <a:rPr lang="en-US" dirty="0" smtClean="0"/>
              <a:t>was a “New work item: XSEDE-OSG Identity Proposal” from last presentation</a:t>
            </a:r>
          </a:p>
          <a:p>
            <a:pPr lvl="1"/>
            <a:r>
              <a:rPr lang="en-US" dirty="0" smtClean="0"/>
              <a:t>Creating a proposal to collaborate some common work items between XSEDE and OSG</a:t>
            </a:r>
            <a:r>
              <a:rPr lang="en-US" dirty="0" smtClean="0"/>
              <a:t>.</a:t>
            </a:r>
          </a:p>
          <a:p>
            <a:pPr lvl="1"/>
            <a:r>
              <a:rPr lang="en-US" dirty="0" smtClean="0"/>
              <a:t>A list of possible areas of collaboration is written.</a:t>
            </a:r>
          </a:p>
          <a:p>
            <a:endParaRPr lang="en-US" dirty="0" smtClean="0"/>
          </a:p>
          <a:p>
            <a:pPr lvl="2">
              <a:buNone/>
            </a:pPr>
            <a:endParaRPr lang="en-US" dirty="0" smtClean="0"/>
          </a:p>
          <a:p>
            <a:pPr lvl="2"/>
            <a:endParaRPr lang="en-US" dirty="0" smtClean="0"/>
          </a:p>
          <a:p>
            <a:pPr lvl="1">
              <a:buNone/>
            </a:pP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Initiatives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New Work Item: Survey of How OSG Resource Providers consume Identity Information</a:t>
            </a:r>
          </a:p>
          <a:p>
            <a:pPr lvl="1"/>
            <a:r>
              <a:rPr lang="en-US" dirty="0" smtClean="0"/>
              <a:t>What type of identity information </a:t>
            </a:r>
            <a:r>
              <a:rPr lang="en-US" dirty="0" err="1" smtClean="0"/>
              <a:t>RPs</a:t>
            </a:r>
            <a:r>
              <a:rPr lang="en-US" dirty="0" smtClean="0"/>
              <a:t> are interested in and currently are looking at.</a:t>
            </a:r>
          </a:p>
          <a:p>
            <a:pPr lvl="1"/>
            <a:r>
              <a:rPr lang="en-US" dirty="0" smtClean="0"/>
              <a:t>Why the Resource Providers are interested in the identity information. </a:t>
            </a:r>
          </a:p>
          <a:p>
            <a:pPr lvl="1"/>
            <a:r>
              <a:rPr lang="en-US" dirty="0" smtClean="0"/>
              <a:t>How </a:t>
            </a:r>
            <a:r>
              <a:rPr lang="en-US" dirty="0" err="1" smtClean="0"/>
              <a:t>RPs</a:t>
            </a:r>
            <a:r>
              <a:rPr lang="en-US" dirty="0" smtClean="0"/>
              <a:t> use the identity information. </a:t>
            </a:r>
          </a:p>
          <a:p>
            <a:pPr lvl="1"/>
            <a:r>
              <a:rPr lang="en-US" dirty="0" smtClean="0"/>
              <a:t>What would happen if this information becomes </a:t>
            </a:r>
            <a:r>
              <a:rPr lang="en-US" dirty="0" smtClean="0"/>
              <a:t>unavailable</a:t>
            </a:r>
          </a:p>
          <a:p>
            <a:r>
              <a:rPr lang="en-US" dirty="0" smtClean="0"/>
              <a:t>Interviewed 5 top producing OSG sites. AGLT2, MWT2, </a:t>
            </a:r>
            <a:r>
              <a:rPr lang="en-US" dirty="0" err="1" smtClean="0"/>
              <a:t>UFlorida</a:t>
            </a:r>
            <a:r>
              <a:rPr lang="en-US" dirty="0" smtClean="0"/>
              <a:t>, BNL, FNAL. </a:t>
            </a:r>
          </a:p>
          <a:p>
            <a:pPr lvl="1"/>
            <a:r>
              <a:rPr lang="en-US" dirty="0" smtClean="0"/>
              <a:t>User name, email address, and VO are sufficient for all sites. </a:t>
            </a:r>
          </a:p>
          <a:p>
            <a:pPr lvl="1"/>
            <a:r>
              <a:rPr lang="en-US" dirty="0" smtClean="0"/>
              <a:t>Required mainly to contact the user if jobs gone awry</a:t>
            </a:r>
          </a:p>
          <a:p>
            <a:pPr lvl="1"/>
            <a:r>
              <a:rPr lang="en-US" dirty="0" smtClean="0"/>
              <a:t>Being able to trace a job back to a user is very important for all sites. 2 sites </a:t>
            </a:r>
            <a:r>
              <a:rPr lang="en-US" dirty="0" smtClean="0"/>
              <a:t>strongly require to be able to do this themselves immediately. Other sites find it more convenient and fast to do the tracing themselves, but they also accept it if the VO job submission framework performs this for them. </a:t>
            </a:r>
          </a:p>
          <a:p>
            <a:pPr lvl="1"/>
            <a:r>
              <a:rPr lang="en-US" dirty="0" smtClean="0"/>
              <a:t>2 sites require to know the science experiment/discipline associated with each job.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Initiatives</a:t>
            </a:r>
            <a:endParaRPr lang="en-US" dirty="0"/>
          </a:p>
        </p:txBody>
      </p:sp>
      <p:sp>
        <p:nvSpPr>
          <p:cNvPr id="3" name="Content Placeholder 2"/>
          <p:cNvSpPr>
            <a:spLocks noGrp="1"/>
          </p:cNvSpPr>
          <p:nvPr>
            <p:ph idx="1"/>
          </p:nvPr>
        </p:nvSpPr>
        <p:spPr/>
        <p:txBody>
          <a:bodyPr>
            <a:normAutofit/>
          </a:bodyPr>
          <a:lstStyle/>
          <a:p>
            <a:pPr lvl="1"/>
            <a:r>
              <a:rPr lang="en-US" dirty="0" smtClean="0"/>
              <a:t>Except for two DOE sites, no strong requirements from home organizations on identity information.</a:t>
            </a:r>
          </a:p>
          <a:p>
            <a:r>
              <a:rPr lang="en-US" dirty="0" smtClean="0"/>
              <a:t>New Work Item:</a:t>
            </a:r>
          </a:p>
          <a:p>
            <a:pPr lvl="1"/>
            <a:r>
              <a:rPr lang="en-US" dirty="0" smtClean="0"/>
              <a:t>Creating an Identity Roadmap that will guide OSG to meet its identity needs  </a:t>
            </a:r>
          </a:p>
          <a:p>
            <a:pPr lvl="1"/>
            <a:r>
              <a:rPr lang="en-US" dirty="0" smtClean="0"/>
              <a:t>Finished the first draft and circulating for </a:t>
            </a:r>
            <a:r>
              <a:rPr lang="en-US" dirty="0" smtClean="0"/>
              <a:t>feedback.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Concerns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SHA-2 coordination</a:t>
            </a:r>
            <a:endParaRPr lang="en-US" sz="2400" dirty="0" smtClean="0"/>
          </a:p>
          <a:p>
            <a:pPr lvl="1"/>
            <a:r>
              <a:rPr lang="en-US" sz="2000" dirty="0" smtClean="0"/>
              <a:t>Obtained SHA-2 certificates for </a:t>
            </a:r>
            <a:r>
              <a:rPr lang="en-US" sz="2000" dirty="0" err="1" smtClean="0"/>
              <a:t>ESNet</a:t>
            </a:r>
            <a:r>
              <a:rPr lang="en-US" sz="2000" dirty="0" smtClean="0"/>
              <a:t> root ca and </a:t>
            </a:r>
            <a:r>
              <a:rPr lang="en-US" sz="2000" dirty="0" err="1" smtClean="0"/>
              <a:t>DOEgrids</a:t>
            </a:r>
            <a:r>
              <a:rPr lang="en-US" sz="2000" dirty="0" smtClean="0"/>
              <a:t> CA along with CRL files. Testing on ITB revealed that switching the root CA (</a:t>
            </a:r>
            <a:r>
              <a:rPr lang="en-US" sz="2000" dirty="0" err="1" smtClean="0"/>
              <a:t>Esnet</a:t>
            </a:r>
            <a:r>
              <a:rPr lang="en-US" sz="2000" dirty="0" smtClean="0"/>
              <a:t> CA) to SHA-2 will break our software. Will make a request to IGTF to warn all </a:t>
            </a:r>
            <a:r>
              <a:rPr lang="en-US" sz="2000" dirty="0" err="1" smtClean="0"/>
              <a:t>CAs</a:t>
            </a:r>
            <a:r>
              <a:rPr lang="en-US" sz="2000" dirty="0" smtClean="0"/>
              <a:t> about</a:t>
            </a:r>
            <a:r>
              <a:rPr lang="en-US" sz="2000" dirty="0" smtClean="0"/>
              <a:t> this issue. </a:t>
            </a:r>
          </a:p>
          <a:p>
            <a:pPr lvl="1"/>
            <a:r>
              <a:rPr lang="en-US" sz="2000" dirty="0" smtClean="0"/>
              <a:t>We are repeating our test now with only </a:t>
            </a:r>
            <a:r>
              <a:rPr lang="en-US" sz="2000" dirty="0" err="1" smtClean="0"/>
              <a:t>DOEgrids</a:t>
            </a:r>
            <a:r>
              <a:rPr lang="en-US" sz="2000" dirty="0" smtClean="0"/>
              <a:t> CA switched to SHA-2.</a:t>
            </a:r>
          </a:p>
          <a:p>
            <a:pPr lvl="1"/>
            <a:r>
              <a:rPr lang="en-US" sz="2000" dirty="0" err="1" smtClean="0"/>
              <a:t>ESNet</a:t>
            </a:r>
            <a:r>
              <a:rPr lang="en-US" sz="2000" dirty="0" smtClean="0"/>
              <a:t> team was incredibly helpful and rolled back their root ca to SHA-1 and provided the </a:t>
            </a:r>
            <a:r>
              <a:rPr lang="en-US" sz="2000" dirty="0" err="1" smtClean="0"/>
              <a:t>DOEgrids</a:t>
            </a:r>
            <a:r>
              <a:rPr lang="en-US" sz="2000" dirty="0" smtClean="0"/>
              <a:t> with CA with </a:t>
            </a:r>
            <a:r>
              <a:rPr lang="en-US" sz="2000" dirty="0" smtClean="0"/>
              <a:t>SHA-2 certificates.</a:t>
            </a:r>
            <a:endParaRPr lang="en-US" sz="2000" dirty="0" smtClean="0"/>
          </a:p>
          <a:p>
            <a:r>
              <a:rPr lang="en-US" sz="2400" dirty="0" smtClean="0"/>
              <a:t>OSG PKI transition</a:t>
            </a:r>
            <a:r>
              <a:rPr lang="en-US" sz="2400" dirty="0" smtClean="0"/>
              <a:t>. </a:t>
            </a:r>
          </a:p>
          <a:p>
            <a:pPr lvl="1"/>
            <a:r>
              <a:rPr lang="en-US" sz="2000" dirty="0" smtClean="0"/>
              <a:t>Team contribution increases as the </a:t>
            </a:r>
            <a:r>
              <a:rPr lang="en-US" sz="2000" dirty="0" err="1" smtClean="0"/>
              <a:t>DigiCert</a:t>
            </a:r>
            <a:r>
              <a:rPr lang="en-US" sz="2000" dirty="0" smtClean="0"/>
              <a:t> deadlines </a:t>
            </a:r>
            <a:r>
              <a:rPr lang="en-US" sz="2000" dirty="0" smtClean="0"/>
              <a:t>approach.</a:t>
            </a:r>
          </a:p>
          <a:p>
            <a:pPr lvl="1"/>
            <a:r>
              <a:rPr lang="en-US" sz="2000" dirty="0" smtClean="0"/>
              <a:t>Kevin leads the </a:t>
            </a:r>
            <a:r>
              <a:rPr lang="en-US" sz="2000" dirty="0" err="1" smtClean="0"/>
              <a:t>Fermilab</a:t>
            </a:r>
            <a:r>
              <a:rPr lang="en-US" sz="2000" dirty="0" smtClean="0"/>
              <a:t> PKI transition work as part of his non-OSG effort. However, the </a:t>
            </a:r>
            <a:r>
              <a:rPr lang="en-US" sz="2000" dirty="0" err="1" smtClean="0"/>
              <a:t>Fermilab</a:t>
            </a:r>
            <a:r>
              <a:rPr lang="en-US" sz="2000" dirty="0" smtClean="0"/>
              <a:t> effort takes up more than the 20% it is assigned for. The security team cannot afford to and will not give any more effort to this project than planned for. </a:t>
            </a:r>
          </a:p>
          <a:p>
            <a:pPr lvl="1"/>
            <a:r>
              <a:rPr lang="en-US" sz="2000" dirty="0" smtClean="0"/>
              <a:t>Still issues with registering </a:t>
            </a:r>
            <a:r>
              <a:rPr lang="en-US" sz="2000" dirty="0" err="1" smtClean="0"/>
              <a:t>Fermilab</a:t>
            </a:r>
            <a:r>
              <a:rPr lang="en-US" sz="2000" dirty="0" smtClean="0"/>
              <a:t> RA Agents.   </a:t>
            </a:r>
            <a:endParaRPr lang="en-US" sz="2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768435116"/>
              </p:ext>
            </p:extLst>
          </p:nvPr>
        </p:nvGraphicFramePr>
        <p:xfrm>
          <a:off x="272109" y="114744"/>
          <a:ext cx="8707491" cy="7584439"/>
        </p:xfrm>
        <a:graphic>
          <a:graphicData uri="http://schemas.openxmlformats.org/drawingml/2006/table">
            <a:tbl>
              <a:tblPr firstRow="1" bandRow="1">
                <a:tableStyleId>{5C22544A-7EE6-4342-B048-85BDC9FD1C3A}</a:tableStyleId>
              </a:tblPr>
              <a:tblGrid>
                <a:gridCol w="327724"/>
                <a:gridCol w="3912643"/>
                <a:gridCol w="4467124"/>
              </a:tblGrid>
              <a:tr h="370840">
                <a:tc>
                  <a:txBody>
                    <a:bodyPr/>
                    <a:lstStyle/>
                    <a:p>
                      <a:endParaRPr lang="en-US" dirty="0"/>
                    </a:p>
                  </a:txBody>
                  <a:tcPr/>
                </a:tc>
                <a:tc>
                  <a:txBody>
                    <a:bodyPr/>
                    <a:lstStyle/>
                    <a:p>
                      <a:r>
                        <a:rPr lang="en-US" dirty="0" smtClean="0"/>
                        <a:t>WBS Ongoing Acti</a:t>
                      </a:r>
                      <a:r>
                        <a:rPr lang="en-US" baseline="0" dirty="0" smtClean="0"/>
                        <a:t>vities</a:t>
                      </a:r>
                      <a:endParaRPr lang="en-US" dirty="0"/>
                    </a:p>
                  </a:txBody>
                  <a:tcPr/>
                </a:tc>
                <a:tc>
                  <a:txBody>
                    <a:bodyPr/>
                    <a:lstStyle/>
                    <a:p>
                      <a:endParaRPr lang="en-US" dirty="0"/>
                    </a:p>
                  </a:txBody>
                  <a:tcPr/>
                </a:tc>
              </a:tr>
              <a:tr h="370840">
                <a:tc>
                  <a:txBody>
                    <a:bodyPr/>
                    <a:lstStyle/>
                    <a:p>
                      <a:pPr algn="l" fontAlgn="b"/>
                      <a:r>
                        <a:rPr lang="en-US" sz="1400" b="0" i="0" u="none" strike="noStrike" dirty="0">
                          <a:effectLst/>
                          <a:latin typeface="Arial"/>
                        </a:rPr>
                        <a:t>1</a:t>
                      </a:r>
                    </a:p>
                  </a:txBody>
                  <a:tcPr marL="12700" marR="12700" marT="12700" marB="0"/>
                </a:tc>
                <a:tc>
                  <a:txBody>
                    <a:bodyPr/>
                    <a:lstStyle/>
                    <a:p>
                      <a:pPr algn="l" fontAlgn="t"/>
                      <a:r>
                        <a:rPr lang="en-US" sz="1400" b="0" i="0" u="none" strike="noStrike" dirty="0">
                          <a:solidFill>
                            <a:srgbClr val="000000"/>
                          </a:solidFill>
                          <a:effectLst/>
                          <a:latin typeface="Arial"/>
                        </a:rPr>
                        <a:t>Incident response and vulnerability assessment</a:t>
                      </a:r>
                    </a:p>
                  </a:txBody>
                  <a:tcPr marL="12700" marR="12700" marT="12700" marB="0"/>
                </a:tc>
                <a:tc>
                  <a:txBody>
                    <a:bodyPr/>
                    <a:lstStyle/>
                    <a:p>
                      <a:pPr algn="l" fontAlgn="b"/>
                      <a:r>
                        <a:rPr lang="en-US" sz="1400" b="0" i="0" u="none" strike="noStrike" dirty="0">
                          <a:effectLst/>
                          <a:latin typeface="Arial"/>
                        </a:rPr>
                        <a:t>Minimizing the end-end response time to an incident, 1 day for a severe incident, 1 week for a moderate incident, and 1 month for a low-risk </a:t>
                      </a:r>
                      <a:r>
                        <a:rPr lang="en-US" sz="1400" b="0" i="0" u="none" strike="noStrike" dirty="0" err="1">
                          <a:effectLst/>
                          <a:latin typeface="Arial"/>
                        </a:rPr>
                        <a:t>incient</a:t>
                      </a:r>
                      <a:r>
                        <a:rPr lang="en-US" sz="1400" b="0" i="0" u="none" strike="noStrike" dirty="0">
                          <a:effectLst/>
                          <a:latin typeface="Arial"/>
                        </a:rPr>
                        <a:t>. </a:t>
                      </a:r>
                    </a:p>
                  </a:txBody>
                  <a:tcPr marL="12700" marR="12700" marT="12700" marB="0" anchor="b"/>
                </a:tc>
              </a:tr>
              <a:tr h="370840">
                <a:tc>
                  <a:txBody>
                    <a:bodyPr/>
                    <a:lstStyle/>
                    <a:p>
                      <a:pPr algn="l" fontAlgn="b"/>
                      <a:r>
                        <a:rPr lang="en-US" sz="1400" b="0" i="0" u="none" strike="noStrike" dirty="0">
                          <a:effectLst/>
                          <a:latin typeface="Arial"/>
                        </a:rPr>
                        <a:t>2</a:t>
                      </a:r>
                    </a:p>
                  </a:txBody>
                  <a:tcPr marL="12700" marR="12700" marT="12700" marB="0"/>
                </a:tc>
                <a:tc>
                  <a:txBody>
                    <a:bodyPr/>
                    <a:lstStyle/>
                    <a:p>
                      <a:pPr algn="l" fontAlgn="t"/>
                      <a:r>
                        <a:rPr lang="en-US" sz="1400" b="0" i="0" u="none" strike="noStrike" dirty="0">
                          <a:solidFill>
                            <a:srgbClr val="000000"/>
                          </a:solidFill>
                          <a:effectLst/>
                          <a:latin typeface="Arial"/>
                        </a:rPr>
                        <a:t>Troubleshooting; processing security tickets including user requests, change requests from stakeholders, technical problems</a:t>
                      </a:r>
                    </a:p>
                  </a:txBody>
                  <a:tcPr marL="12700" marR="12700" marT="12700" marB="0"/>
                </a:tc>
                <a:tc>
                  <a:txBody>
                    <a:bodyPr/>
                    <a:lstStyle/>
                    <a:p>
                      <a:pPr algn="l" fontAlgn="b"/>
                      <a:r>
                        <a:rPr lang="en-US" sz="1400" b="0" i="0" u="none" strike="noStrike" dirty="0">
                          <a:effectLst/>
                          <a:latin typeface="Arial"/>
                        </a:rPr>
                        <a:t>Goal is to acknowledge tickets within one day of receipt. </a:t>
                      </a:r>
                    </a:p>
                  </a:txBody>
                  <a:tcPr marL="12700" marR="12700" marT="12700" marB="0" anchor="b"/>
                </a:tc>
              </a:tr>
              <a:tr h="370840">
                <a:tc>
                  <a:txBody>
                    <a:bodyPr/>
                    <a:lstStyle/>
                    <a:p>
                      <a:pPr algn="l" fontAlgn="b"/>
                      <a:r>
                        <a:rPr lang="en-US" sz="1400" b="0" i="0" u="none" strike="noStrike" dirty="0">
                          <a:effectLst/>
                          <a:latin typeface="Arial"/>
                        </a:rPr>
                        <a:t>3</a:t>
                      </a:r>
                    </a:p>
                  </a:txBody>
                  <a:tcPr marL="12700" marR="12700" marT="12700" marB="0"/>
                </a:tc>
                <a:tc>
                  <a:txBody>
                    <a:bodyPr/>
                    <a:lstStyle/>
                    <a:p>
                      <a:pPr algn="l" fontAlgn="t"/>
                      <a:r>
                        <a:rPr lang="en-US" sz="1400" b="0" i="0" u="none" strike="noStrike" dirty="0">
                          <a:solidFill>
                            <a:srgbClr val="000000"/>
                          </a:solidFill>
                          <a:effectLst/>
                          <a:latin typeface="Arial"/>
                        </a:rPr>
                        <a:t>Maintaining security scripts (</a:t>
                      </a:r>
                      <a:r>
                        <a:rPr lang="en-US" sz="1400" b="0" i="0" u="none" strike="noStrike" dirty="0" err="1">
                          <a:solidFill>
                            <a:srgbClr val="000000"/>
                          </a:solidFill>
                          <a:effectLst/>
                          <a:latin typeface="Arial"/>
                        </a:rPr>
                        <a:t>vdt</a:t>
                      </a:r>
                      <a:r>
                        <a:rPr lang="en-US" sz="1400" b="0" i="0" u="none" strike="noStrike" dirty="0">
                          <a:solidFill>
                            <a:srgbClr val="000000"/>
                          </a:solidFill>
                          <a:effectLst/>
                          <a:latin typeface="Arial"/>
                        </a:rPr>
                        <a:t>-update-certs, </a:t>
                      </a:r>
                      <a:r>
                        <a:rPr lang="en-US" sz="1400" b="0" i="0" u="none" strike="noStrike" dirty="0" err="1">
                          <a:solidFill>
                            <a:srgbClr val="000000"/>
                          </a:solidFill>
                          <a:effectLst/>
                          <a:latin typeface="Arial"/>
                        </a:rPr>
                        <a:t>vdt</a:t>
                      </a:r>
                      <a:r>
                        <a:rPr lang="en-US" sz="1400" b="0" i="0" u="none" strike="noStrike" dirty="0">
                          <a:solidFill>
                            <a:srgbClr val="000000"/>
                          </a:solidFill>
                          <a:effectLst/>
                          <a:latin typeface="Arial"/>
                        </a:rPr>
                        <a:t>-</a:t>
                      </a:r>
                      <a:r>
                        <a:rPr lang="en-US" sz="1400" b="0" i="0" u="none" strike="noStrike" dirty="0" err="1">
                          <a:solidFill>
                            <a:srgbClr val="000000"/>
                          </a:solidFill>
                          <a:effectLst/>
                          <a:latin typeface="Arial"/>
                        </a:rPr>
                        <a:t>ca</a:t>
                      </a:r>
                      <a:r>
                        <a:rPr lang="en-US" sz="1400" b="0" i="0" u="none" strike="noStrike" dirty="0">
                          <a:solidFill>
                            <a:srgbClr val="000000"/>
                          </a:solidFill>
                          <a:effectLst/>
                          <a:latin typeface="Arial"/>
                        </a:rPr>
                        <a:t>-manage, cert-scripts, </a:t>
                      </a:r>
                      <a:r>
                        <a:rPr lang="en-US" sz="1400" b="0" i="0" u="none" strike="noStrike" dirty="0" err="1">
                          <a:solidFill>
                            <a:srgbClr val="000000"/>
                          </a:solidFill>
                          <a:effectLst/>
                          <a:latin typeface="Arial"/>
                        </a:rPr>
                        <a:t>etc</a:t>
                      </a:r>
                      <a:r>
                        <a:rPr lang="en-US" sz="1400" b="0" i="0" u="none" strike="noStrike" dirty="0">
                          <a:solidFill>
                            <a:srgbClr val="000000"/>
                          </a:solidFill>
                          <a:effectLst/>
                          <a:latin typeface="Arial"/>
                        </a:rPr>
                        <a:t>) </a:t>
                      </a:r>
                    </a:p>
                  </a:txBody>
                  <a:tcPr marL="12700" marR="12700" marT="12700" marB="0"/>
                </a:tc>
                <a:tc>
                  <a:txBody>
                    <a:bodyPr/>
                    <a:lstStyle/>
                    <a:p>
                      <a:pPr algn="l" fontAlgn="b"/>
                      <a:r>
                        <a:rPr lang="en-US" sz="1400" b="0" i="0" u="none" strike="noStrike" dirty="0">
                          <a:effectLst/>
                          <a:latin typeface="Arial"/>
                        </a:rPr>
                        <a:t>Maintain and provide bug fixes according to the severity of bugs. For urgent problems, provide an update in one week; For moderate severity, provide an update in a month; For low risk problems, provide an update in 6 months. </a:t>
                      </a:r>
                    </a:p>
                  </a:txBody>
                  <a:tcPr marL="12700" marR="12700" marT="12700" marB="0" anchor="b"/>
                </a:tc>
              </a:tr>
              <a:tr h="370840">
                <a:tc>
                  <a:txBody>
                    <a:bodyPr/>
                    <a:lstStyle/>
                    <a:p>
                      <a:pPr algn="l" fontAlgn="b"/>
                      <a:r>
                        <a:rPr lang="en-US" sz="1400" b="0" i="0" u="none" strike="noStrike" dirty="0" smtClean="0">
                          <a:effectLst/>
                          <a:latin typeface="Arial"/>
                        </a:rPr>
                        <a:t>4</a:t>
                      </a:r>
                      <a:endParaRPr lang="en-US" sz="1400" b="0" i="0" u="none" strike="noStrike" dirty="0">
                        <a:effectLst/>
                        <a:latin typeface="Arial"/>
                      </a:endParaRPr>
                    </a:p>
                  </a:txBody>
                  <a:tcPr marL="12700" marR="12700" marT="12700" marB="0"/>
                </a:tc>
                <a:tc>
                  <a:txBody>
                    <a:bodyPr/>
                    <a:lstStyle/>
                    <a:p>
                      <a:pPr algn="l" fontAlgn="t"/>
                      <a:r>
                        <a:rPr lang="en-US" sz="1400" b="0" i="0" u="none" strike="noStrike" dirty="0" smtClean="0">
                          <a:solidFill>
                            <a:srgbClr val="000000"/>
                          </a:solidFill>
                          <a:effectLst/>
                          <a:latin typeface="Arial"/>
                        </a:rPr>
                        <a:t>XSEDE Operational Security Interface</a:t>
                      </a:r>
                      <a:endParaRPr lang="en-US" sz="1400" b="0" i="0" u="none" strike="noStrike" dirty="0">
                        <a:solidFill>
                          <a:srgbClr val="000000"/>
                        </a:solidFill>
                        <a:effectLst/>
                        <a:latin typeface="Arial"/>
                      </a:endParaRPr>
                    </a:p>
                  </a:txBody>
                  <a:tcPr marL="12700" marR="12700" marT="12700" marB="0"/>
                </a:tc>
                <a:tc>
                  <a:txBody>
                    <a:bodyPr/>
                    <a:lstStyle/>
                    <a:p>
                      <a:pPr algn="l" fontAlgn="b"/>
                      <a:r>
                        <a:rPr lang="en-US" sz="1400" b="0" i="0" u="none" strike="noStrike" dirty="0" smtClean="0">
                          <a:effectLst/>
                          <a:latin typeface="Arial"/>
                        </a:rPr>
                        <a:t>Meet weekly</a:t>
                      </a:r>
                      <a:endParaRPr lang="en-US" sz="1400" b="0" i="0" u="none" strike="noStrike" dirty="0">
                        <a:effectLst/>
                        <a:latin typeface="Arial"/>
                      </a:endParaRPr>
                    </a:p>
                  </a:txBody>
                  <a:tcPr marL="12700" marR="12700" marT="12700" marB="0" anchor="b"/>
                </a:tc>
              </a:tr>
              <a:tr h="370840">
                <a:tc>
                  <a:txBody>
                    <a:bodyPr/>
                    <a:lstStyle/>
                    <a:p>
                      <a:pPr algn="l" fontAlgn="b"/>
                      <a:r>
                        <a:rPr lang="en-US" sz="1400" b="0" i="0" u="none" strike="noStrike" dirty="0">
                          <a:effectLst/>
                          <a:latin typeface="Arial"/>
                        </a:rPr>
                        <a:t>5</a:t>
                      </a:r>
                    </a:p>
                  </a:txBody>
                  <a:tcPr marL="12700" marR="12700" marT="12700" marB="0"/>
                </a:tc>
                <a:tc>
                  <a:txBody>
                    <a:bodyPr/>
                    <a:lstStyle/>
                    <a:p>
                      <a:pPr algn="l" fontAlgn="t"/>
                      <a:r>
                        <a:rPr lang="en-US" sz="1400" b="0" i="0" u="none" strike="noStrike" dirty="0">
                          <a:solidFill>
                            <a:srgbClr val="000000"/>
                          </a:solidFill>
                          <a:effectLst/>
                          <a:latin typeface="Arial"/>
                        </a:rPr>
                        <a:t>Supporting OSG RA in processing certificate requests</a:t>
                      </a:r>
                    </a:p>
                  </a:txBody>
                  <a:tcPr marL="12700" marR="12700" marT="12700" marB="0"/>
                </a:tc>
                <a:tc>
                  <a:txBody>
                    <a:bodyPr/>
                    <a:lstStyle/>
                    <a:p>
                      <a:pPr algn="l" fontAlgn="b"/>
                      <a:r>
                        <a:rPr lang="en-US" sz="1400" b="0" i="0" u="none" strike="noStrike" dirty="0">
                          <a:effectLst/>
                          <a:latin typeface="Arial"/>
                        </a:rPr>
                        <a:t>Each certificate request is resolved within one week; requests for </a:t>
                      </a:r>
                      <a:r>
                        <a:rPr lang="en-US" sz="1400" b="0" i="0" u="none" strike="noStrike" dirty="0" err="1">
                          <a:effectLst/>
                          <a:latin typeface="Arial"/>
                        </a:rPr>
                        <a:t>GridAdmin</a:t>
                      </a:r>
                      <a:r>
                        <a:rPr lang="en-US" sz="1400" b="0" i="0" u="none" strike="noStrike" dirty="0">
                          <a:effectLst/>
                          <a:latin typeface="Arial"/>
                        </a:rPr>
                        <a:t> and RA Agents are served within 3 days. </a:t>
                      </a:r>
                    </a:p>
                  </a:txBody>
                  <a:tcPr marL="12700" marR="12700" marT="12700" marB="0" anchor="b"/>
                </a:tc>
              </a:tr>
              <a:tr h="370840">
                <a:tc>
                  <a:txBody>
                    <a:bodyPr/>
                    <a:lstStyle/>
                    <a:p>
                      <a:pPr algn="l" fontAlgn="b"/>
                      <a:r>
                        <a:rPr lang="en-US" sz="1400" b="0" i="0" u="none" strike="noStrike" dirty="0">
                          <a:effectLst/>
                          <a:latin typeface="Arial"/>
                        </a:rPr>
                        <a:t>6</a:t>
                      </a:r>
                    </a:p>
                  </a:txBody>
                  <a:tcPr marL="12700" marR="12700" marT="12700" marB="0"/>
                </a:tc>
                <a:tc>
                  <a:txBody>
                    <a:bodyPr/>
                    <a:lstStyle/>
                    <a:p>
                      <a:pPr algn="l" fontAlgn="t"/>
                      <a:r>
                        <a:rPr lang="en-US" sz="1400" b="0" i="0" u="none" strike="noStrike" dirty="0">
                          <a:solidFill>
                            <a:srgbClr val="000000"/>
                          </a:solidFill>
                          <a:effectLst/>
                          <a:latin typeface="Arial"/>
                        </a:rPr>
                        <a:t>Preparing CA releases (IGTF), modifying OSG software as the changes in releases require</a:t>
                      </a:r>
                    </a:p>
                  </a:txBody>
                  <a:tcPr marL="12700" marR="12700" marT="12700" marB="0"/>
                </a:tc>
                <a:tc>
                  <a:txBody>
                    <a:bodyPr/>
                    <a:lstStyle/>
                    <a:p>
                      <a:pPr algn="l" fontAlgn="b"/>
                      <a:r>
                        <a:rPr lang="en-US" sz="1400" b="0" i="0" u="none" strike="noStrike" dirty="0">
                          <a:effectLst/>
                          <a:latin typeface="Arial"/>
                        </a:rPr>
                        <a:t>CA release for every two months</a:t>
                      </a:r>
                    </a:p>
                  </a:txBody>
                  <a:tcPr marL="12700" marR="12700" marT="12700" marB="0" anchor="b"/>
                </a:tc>
              </a:tr>
              <a:tr h="370840">
                <a:tc>
                  <a:txBody>
                    <a:bodyPr/>
                    <a:lstStyle/>
                    <a:p>
                      <a:pPr algn="l" fontAlgn="b"/>
                      <a:r>
                        <a:rPr lang="en-US" sz="1400" b="0" i="0" u="none" strike="noStrike" dirty="0">
                          <a:effectLst/>
                          <a:latin typeface="Arial"/>
                        </a:rPr>
                        <a:t>7</a:t>
                      </a:r>
                    </a:p>
                  </a:txBody>
                  <a:tcPr marL="12700" marR="12700" marT="12700" marB="0"/>
                </a:tc>
                <a:tc>
                  <a:txBody>
                    <a:bodyPr/>
                    <a:lstStyle/>
                    <a:p>
                      <a:pPr algn="l" fontAlgn="t"/>
                      <a:r>
                        <a:rPr lang="en-US" sz="1400" b="0" i="0" u="none" strike="noStrike" dirty="0">
                          <a:solidFill>
                            <a:srgbClr val="000000"/>
                          </a:solidFill>
                          <a:effectLst/>
                          <a:latin typeface="Arial"/>
                        </a:rPr>
                        <a:t>Security Policy work with IGTF, TAGPMA, JSPG and EGI</a:t>
                      </a:r>
                    </a:p>
                  </a:txBody>
                  <a:tcPr marL="12700" marR="12700" marT="12700" marB="0"/>
                </a:tc>
                <a:tc>
                  <a:txBody>
                    <a:bodyPr/>
                    <a:lstStyle/>
                    <a:p>
                      <a:pPr algn="l" fontAlgn="b"/>
                      <a:r>
                        <a:rPr lang="en-US" sz="1400" b="0" i="0" u="none" strike="noStrike" dirty="0">
                          <a:effectLst/>
                          <a:latin typeface="Arial"/>
                        </a:rPr>
                        <a:t>Meet with IGTF and TAGPMA twice a year. Attend JSPG and EGI </a:t>
                      </a:r>
                      <a:r>
                        <a:rPr lang="en-US" sz="1400" b="0" i="0" u="none" strike="noStrike" dirty="0" err="1">
                          <a:effectLst/>
                          <a:latin typeface="Arial"/>
                        </a:rPr>
                        <a:t>meteings</a:t>
                      </a:r>
                      <a:r>
                        <a:rPr lang="en-US" sz="1400" b="0" i="0" u="none" strike="noStrike" dirty="0">
                          <a:effectLst/>
                          <a:latin typeface="Arial"/>
                        </a:rPr>
                        <a:t> remotely and face-face once a year. Track security policy changes and report to OSG management. </a:t>
                      </a:r>
                    </a:p>
                  </a:txBody>
                  <a:tcPr marL="12700" marR="12700" marT="12700" marB="0" anchor="b"/>
                </a:tc>
              </a:tr>
              <a:tr h="370840">
                <a:tc>
                  <a:txBody>
                    <a:bodyPr/>
                    <a:lstStyle/>
                    <a:p>
                      <a:pPr algn="l" fontAlgn="b"/>
                      <a:r>
                        <a:rPr lang="en-US" sz="1400" b="0" i="0" u="none" strike="noStrike" dirty="0">
                          <a:effectLst/>
                          <a:latin typeface="Arial"/>
                        </a:rPr>
                        <a:t>8</a:t>
                      </a:r>
                    </a:p>
                  </a:txBody>
                  <a:tcPr marL="12700" marR="12700" marT="12700" marB="0"/>
                </a:tc>
                <a:tc>
                  <a:txBody>
                    <a:bodyPr/>
                    <a:lstStyle/>
                    <a:p>
                      <a:pPr algn="l" fontAlgn="t"/>
                      <a:r>
                        <a:rPr lang="en-US" sz="1400" b="0" i="0" u="none" strike="noStrike" dirty="0">
                          <a:solidFill>
                            <a:srgbClr val="000000"/>
                          </a:solidFill>
                          <a:effectLst/>
                          <a:latin typeface="Arial"/>
                        </a:rPr>
                        <a:t>Security Test and Controls</a:t>
                      </a:r>
                    </a:p>
                  </a:txBody>
                  <a:tcPr marL="12700" marR="12700" marT="12700" marB="0"/>
                </a:tc>
                <a:tc>
                  <a:txBody>
                    <a:bodyPr/>
                    <a:lstStyle/>
                    <a:p>
                      <a:pPr algn="l" fontAlgn="b"/>
                      <a:r>
                        <a:rPr lang="en-US" sz="1400" b="0" i="0" u="none" strike="noStrike" dirty="0">
                          <a:effectLst/>
                          <a:latin typeface="Arial"/>
                        </a:rPr>
                        <a:t>Execute all the controls included in the Security Plan and prepare a summary analysis. </a:t>
                      </a:r>
                    </a:p>
                  </a:txBody>
                  <a:tcPr marL="12700" marR="12700" marT="12700" marB="0" anchor="b"/>
                </a:tc>
              </a:tr>
              <a:tr h="370840">
                <a:tc>
                  <a:txBody>
                    <a:bodyPr/>
                    <a:lstStyle/>
                    <a:p>
                      <a:pPr algn="l" fontAlgn="b"/>
                      <a:r>
                        <a:rPr lang="en-US" sz="1400" b="0" i="0" u="none" strike="noStrike" dirty="0" smtClean="0">
                          <a:effectLst/>
                          <a:latin typeface="Arial"/>
                        </a:rPr>
                        <a:t>9</a:t>
                      </a:r>
                      <a:endParaRPr lang="en-US" sz="1400" b="0" i="0" u="none" strike="noStrike" dirty="0">
                        <a:effectLst/>
                        <a:latin typeface="Arial"/>
                      </a:endParaRPr>
                    </a:p>
                  </a:txBody>
                  <a:tcPr marL="12700" marR="12700" marT="12700" marB="0"/>
                </a:tc>
                <a:tc>
                  <a:txBody>
                    <a:bodyPr/>
                    <a:lstStyle/>
                    <a:p>
                      <a:pPr algn="l" fontAlgn="t"/>
                      <a:r>
                        <a:rPr lang="en-US" sz="1400" b="0" i="0" u="none" strike="noStrike" dirty="0" smtClean="0">
                          <a:solidFill>
                            <a:srgbClr val="000000"/>
                          </a:solidFill>
                          <a:effectLst/>
                          <a:latin typeface="Arial"/>
                        </a:rPr>
                        <a:t> Incident Drills and Training</a:t>
                      </a:r>
                      <a:endParaRPr lang="en-US" sz="1400" b="0" i="0" u="none" strike="noStrike" dirty="0">
                        <a:solidFill>
                          <a:srgbClr val="000000"/>
                        </a:solidFill>
                        <a:effectLst/>
                        <a:latin typeface="Arial"/>
                      </a:endParaRPr>
                    </a:p>
                  </a:txBody>
                  <a:tcPr marL="12700" marR="12700" marT="12700" marB="0"/>
                </a:tc>
                <a:tc>
                  <a:txBody>
                    <a:bodyPr/>
                    <a:lstStyle/>
                    <a:p>
                      <a:pPr algn="l" fontAlgn="b"/>
                      <a:r>
                        <a:rPr lang="en-US" sz="1400" b="0" i="0" u="none" strike="noStrike" dirty="0" smtClean="0">
                          <a:effectLst/>
                          <a:latin typeface="Arial"/>
                        </a:rPr>
                        <a:t>Drill Tier3 sites</a:t>
                      </a:r>
                    </a:p>
                    <a:p>
                      <a:pPr algn="l" fontAlgn="b"/>
                      <a:endParaRPr lang="en-US" sz="1400" b="0" i="0" u="none" strike="noStrike" dirty="0" smtClean="0">
                        <a:effectLst/>
                        <a:latin typeface="Arial"/>
                      </a:endParaRPr>
                    </a:p>
                  </a:txBody>
                  <a:tcPr marL="12700" marR="12700" marT="12700" marB="0" anchor="b"/>
                </a:tc>
              </a:tr>
              <a:tr h="370840">
                <a:tc>
                  <a:txBody>
                    <a:bodyPr/>
                    <a:lstStyle/>
                    <a:p>
                      <a:pPr algn="l" fontAlgn="b"/>
                      <a:r>
                        <a:rPr lang="en-US" sz="1400" b="0" i="0" u="none" strike="noStrike" dirty="0" smtClean="0">
                          <a:effectLst/>
                          <a:latin typeface="Arial"/>
                        </a:rPr>
                        <a:t>10</a:t>
                      </a:r>
                      <a:endParaRPr lang="en-US" sz="1400" b="0" i="0" u="none" strike="noStrike" dirty="0">
                        <a:effectLst/>
                        <a:latin typeface="Arial"/>
                      </a:endParaRPr>
                    </a:p>
                  </a:txBody>
                  <a:tcPr marL="12700" marR="12700" marT="12700" marB="0"/>
                </a:tc>
                <a:tc>
                  <a:txBody>
                    <a:bodyPr/>
                    <a:lstStyle/>
                    <a:p>
                      <a:pPr algn="l" fontAlgn="b"/>
                      <a:r>
                        <a:rPr lang="en-US" sz="1400" b="0" i="0" u="none" strike="noStrike" dirty="0">
                          <a:solidFill>
                            <a:srgbClr val="000000"/>
                          </a:solidFill>
                          <a:effectLst/>
                          <a:latin typeface="Arial"/>
                        </a:rPr>
                        <a:t>Weekly Security Team Meeting to review work items</a:t>
                      </a:r>
                    </a:p>
                  </a:txBody>
                  <a:tcPr marL="12700" marR="12700" marT="12700" marB="0"/>
                </a:tc>
                <a:tc>
                  <a:txBody>
                    <a:bodyPr/>
                    <a:lstStyle/>
                    <a:p>
                      <a:pPr algn="l" fontAlgn="b"/>
                      <a:r>
                        <a:rPr lang="en-US" sz="1400" b="0" i="0" u="none" strike="noStrike" dirty="0">
                          <a:effectLst/>
                          <a:latin typeface="Arial"/>
                        </a:rPr>
                        <a:t>Coordinate weekly work </a:t>
                      </a:r>
                      <a:r>
                        <a:rPr lang="en-US" sz="1400" b="0" i="0" u="none" strike="noStrike" dirty="0" smtClean="0">
                          <a:effectLst/>
                          <a:latin typeface="Arial"/>
                        </a:rPr>
                        <a:t>it</a:t>
                      </a:r>
                    </a:p>
                    <a:p>
                      <a:pPr algn="l" fontAlgn="b"/>
                      <a:r>
                        <a:rPr lang="en-US" sz="1400" b="0" i="0" u="none" strike="noStrike" dirty="0" err="1" smtClean="0">
                          <a:effectLst/>
                          <a:latin typeface="Arial"/>
                        </a:rPr>
                        <a:t>ems</a:t>
                      </a:r>
                      <a:r>
                        <a:rPr lang="en-US" sz="1400" b="0" i="0" u="none" strike="noStrike" dirty="0">
                          <a:effectLst/>
                          <a:latin typeface="Arial"/>
                        </a:rPr>
                        <a:t>. </a:t>
                      </a:r>
                    </a:p>
                  </a:txBody>
                  <a:tcPr marL="12700" marR="12700" marT="12700" marB="0" anchor="b"/>
                </a:tc>
              </a:tr>
              <a:tr h="370840">
                <a:tc>
                  <a:txBody>
                    <a:bodyPr/>
                    <a:lstStyle/>
                    <a:p>
                      <a:pPr algn="l" fontAlgn="b"/>
                      <a:r>
                        <a:rPr lang="en-US" sz="1400" b="0" i="0" u="none" strike="noStrike" dirty="0" smtClean="0">
                          <a:effectLst/>
                          <a:latin typeface="Arial"/>
                        </a:rPr>
                        <a:t>11</a:t>
                      </a:r>
                      <a:endParaRPr lang="en-US" sz="1400" b="0" i="0" u="none" strike="noStrike" dirty="0">
                        <a:effectLst/>
                        <a:latin typeface="Arial"/>
                      </a:endParaRPr>
                    </a:p>
                  </a:txBody>
                  <a:tcPr marL="12700" marR="12700" marT="12700" marB="0"/>
                </a:tc>
                <a:tc>
                  <a:txBody>
                    <a:bodyPr/>
                    <a:lstStyle/>
                    <a:p>
                      <a:pPr algn="l" fontAlgn="b"/>
                      <a:r>
                        <a:rPr lang="en-US" sz="1400" b="0" i="0" u="none" strike="noStrike" dirty="0">
                          <a:solidFill>
                            <a:srgbClr val="000000"/>
                          </a:solidFill>
                          <a:effectLst/>
                          <a:latin typeface="Arial"/>
                        </a:rPr>
                        <a:t>Weekly reporting to OSG-Production</a:t>
                      </a:r>
                    </a:p>
                  </a:txBody>
                  <a:tcPr marL="12700" marR="12700" marT="12700" marB="0"/>
                </a:tc>
                <a:tc>
                  <a:txBody>
                    <a:bodyPr/>
                    <a:lstStyle/>
                    <a:p>
                      <a:pPr algn="l" fontAlgn="b"/>
                      <a:r>
                        <a:rPr lang="en-US" sz="1400" b="0" i="0" u="none" strike="noStrike" dirty="0">
                          <a:effectLst/>
                          <a:latin typeface="Arial"/>
                        </a:rPr>
                        <a:t>Report important items that will affect production; incidents, vulnerabilities, changes to PKI infrastructure</a:t>
                      </a:r>
                    </a:p>
                  </a:txBody>
                  <a:tcPr marL="12700" marR="12700" marT="12700" marB="0" anchor="b"/>
                </a:tc>
              </a:tr>
              <a:tr h="370840">
                <a:tc>
                  <a:txBody>
                    <a:bodyPr/>
                    <a:lstStyle/>
                    <a:p>
                      <a:pPr algn="l" fontAlgn="b"/>
                      <a:r>
                        <a:rPr lang="en-US" sz="1400" b="0" i="0" u="none" strike="noStrike" dirty="0" smtClean="0">
                          <a:effectLst/>
                          <a:latin typeface="Arial"/>
                        </a:rPr>
                        <a:t>12</a:t>
                      </a:r>
                      <a:endParaRPr lang="en-US" sz="1400" b="0" i="0" u="none" strike="noStrike" dirty="0">
                        <a:effectLst/>
                        <a:latin typeface="Arial"/>
                      </a:endParaRPr>
                    </a:p>
                  </a:txBody>
                  <a:tcPr marL="12700" marR="12700" marT="12700" marB="0"/>
                </a:tc>
                <a:tc>
                  <a:txBody>
                    <a:bodyPr/>
                    <a:lstStyle/>
                    <a:p>
                      <a:pPr algn="l" fontAlgn="b"/>
                      <a:r>
                        <a:rPr lang="en-US" sz="1400" b="0" i="0" u="none" strike="noStrike" dirty="0">
                          <a:solidFill>
                            <a:srgbClr val="000000"/>
                          </a:solidFill>
                          <a:effectLst/>
                          <a:latin typeface="Arial"/>
                        </a:rPr>
                        <a:t>Monthly reporting to OSG-ET</a:t>
                      </a:r>
                    </a:p>
                  </a:txBody>
                  <a:tcPr marL="12700" marR="12700" marT="12700" marB="0"/>
                </a:tc>
                <a:tc>
                  <a:txBody>
                    <a:bodyPr/>
                    <a:lstStyle/>
                    <a:p>
                      <a:pPr algn="l" fontAlgn="b"/>
                      <a:r>
                        <a:rPr lang="en-US" sz="1400" b="0" i="0" u="none" strike="noStrike" dirty="0">
                          <a:effectLst/>
                          <a:latin typeface="Arial"/>
                        </a:rPr>
                        <a:t>Meet with ET once a month to discuss work items</a:t>
                      </a:r>
                    </a:p>
                  </a:txBody>
                  <a:tcPr marL="12700" marR="12700" marT="12700" marB="0" anchor="b"/>
                </a:tc>
              </a:tr>
              <a:tr h="370840">
                <a:tc>
                  <a:txBody>
                    <a:bodyPr/>
                    <a:lstStyle/>
                    <a:p>
                      <a:pPr algn="l" fontAlgn="b"/>
                      <a:r>
                        <a:rPr lang="en-US" sz="1400" b="0" i="0" u="none" strike="noStrike" dirty="0" smtClean="0">
                          <a:effectLst/>
                          <a:latin typeface="Arial"/>
                        </a:rPr>
                        <a:t>13</a:t>
                      </a:r>
                      <a:endParaRPr lang="en-US" sz="1400" b="0" i="0" u="none" strike="noStrike" dirty="0">
                        <a:effectLst/>
                        <a:latin typeface="Arial"/>
                      </a:endParaRPr>
                    </a:p>
                  </a:txBody>
                  <a:tcPr marL="12700" marR="12700" marT="12700" marB="0"/>
                </a:tc>
                <a:tc>
                  <a:txBody>
                    <a:bodyPr/>
                    <a:lstStyle/>
                    <a:p>
                      <a:pPr algn="l" fontAlgn="b"/>
                      <a:r>
                        <a:rPr lang="en-US" sz="1400" b="0" i="0" u="none" strike="noStrike" dirty="0">
                          <a:solidFill>
                            <a:srgbClr val="000000"/>
                          </a:solidFill>
                          <a:effectLst/>
                          <a:latin typeface="Arial"/>
                        </a:rPr>
                        <a:t>Quarterly reporting to Area Coordinator meeting</a:t>
                      </a:r>
                    </a:p>
                  </a:txBody>
                  <a:tcPr marL="12700" marR="12700" marT="12700" marB="0"/>
                </a:tc>
                <a:tc>
                  <a:txBody>
                    <a:bodyPr/>
                    <a:lstStyle/>
                    <a:p>
                      <a:pPr algn="l" fontAlgn="b"/>
                      <a:r>
                        <a:rPr lang="en-US" sz="1400" b="0" i="0" u="none" strike="noStrike" dirty="0">
                          <a:effectLst/>
                          <a:latin typeface="Arial"/>
                        </a:rPr>
                        <a:t>Meet with area coordinators to discuss work items. </a:t>
                      </a:r>
                    </a:p>
                  </a:txBody>
                  <a:tcPr marL="12700" marR="12700" marT="12700" marB="0" anchor="b"/>
                </a:tc>
              </a:tr>
            </a:tbl>
          </a:graphicData>
        </a:graphic>
      </p:graphicFrame>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6210049"/>
      </p:ext>
    </p:extLst>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Operational Security</a:t>
            </a:r>
            <a:endParaRPr lang="en-US" dirty="0"/>
          </a:p>
        </p:txBody>
      </p:sp>
      <p:sp>
        <p:nvSpPr>
          <p:cNvPr id="3" name="Content Placeholder 2"/>
          <p:cNvSpPr>
            <a:spLocks noGrp="1"/>
          </p:cNvSpPr>
          <p:nvPr>
            <p:ph idx="1"/>
          </p:nvPr>
        </p:nvSpPr>
        <p:spPr>
          <a:xfrm>
            <a:off x="272109" y="1417638"/>
            <a:ext cx="8871891" cy="5440362"/>
          </a:xfrm>
        </p:spPr>
        <p:txBody>
          <a:bodyPr>
            <a:noAutofit/>
          </a:bodyPr>
          <a:lstStyle/>
          <a:p>
            <a:pPr marL="457200" indent="-457200">
              <a:buAutoNum type="arabicPeriod"/>
            </a:pPr>
            <a:r>
              <a:rPr lang="en-US" sz="2400" dirty="0" smtClean="0"/>
              <a:t>Software </a:t>
            </a:r>
            <a:r>
              <a:rPr lang="en-US" sz="2400" dirty="0" smtClean="0"/>
              <a:t>Vulnerabilities/Incidents</a:t>
            </a:r>
          </a:p>
          <a:p>
            <a:pPr marL="857250" lvl="1" indent="-457200">
              <a:buAutoNum type="arabicPeriod"/>
            </a:pPr>
            <a:r>
              <a:rPr lang="en-US" sz="2000" dirty="0" smtClean="0"/>
              <a:t>Checking sites against Condor </a:t>
            </a:r>
            <a:r>
              <a:rPr lang="en-US" sz="2000" dirty="0" smtClean="0"/>
              <a:t>Vulnerabilities. </a:t>
            </a:r>
          </a:p>
          <a:p>
            <a:pPr marL="857250" lvl="1" indent="-457200">
              <a:buAutoNum type="arabicPeriod"/>
            </a:pPr>
            <a:r>
              <a:rPr lang="en-US" sz="2000" dirty="0" smtClean="0"/>
              <a:t>Delivered a </a:t>
            </a:r>
            <a:r>
              <a:rPr lang="en-US" sz="2000" dirty="0" err="1" smtClean="0"/>
              <a:t>Debian</a:t>
            </a:r>
            <a:r>
              <a:rPr lang="en-US" sz="2000" dirty="0" smtClean="0"/>
              <a:t> package for </a:t>
            </a:r>
            <a:r>
              <a:rPr lang="en-US" sz="2000" dirty="0" err="1" smtClean="0"/>
              <a:t>CILogon</a:t>
            </a:r>
            <a:r>
              <a:rPr lang="en-US" sz="2000" dirty="0" smtClean="0"/>
              <a:t> CA for LIGO</a:t>
            </a:r>
          </a:p>
          <a:p>
            <a:pPr marL="857250" lvl="1" indent="-457200">
              <a:buAutoNum type="arabicPeriod"/>
            </a:pPr>
            <a:r>
              <a:rPr lang="en-US" sz="2000" dirty="0" smtClean="0"/>
              <a:t>SHA-2 tests will continue</a:t>
            </a:r>
          </a:p>
          <a:p>
            <a:pPr marL="857250" lvl="1" indent="-457200">
              <a:buAutoNum type="arabicPeriod"/>
            </a:pPr>
            <a:r>
              <a:rPr lang="en-US" sz="2000" dirty="0" smtClean="0"/>
              <a:t>PKI Transition. VO and site guidance documents have been prepared; helping VO and sites understand the decisions they should make. </a:t>
            </a:r>
            <a:endParaRPr lang="en-U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3930</TotalTime>
  <Words>990</Words>
  <Application>Microsoft Macintosh PowerPoint</Application>
  <PresentationFormat>On-screen Show (4:3)</PresentationFormat>
  <Paragraphs>91</Paragraphs>
  <Slides>8</Slides>
  <Notes>0</Notes>
  <HiddenSlides>0</HiddenSlides>
  <MMClips>0</MMClips>
  <ScaleCrop>false</ScaleCrop>
  <HeadingPairs>
    <vt:vector size="4" baseType="variant">
      <vt:variant>
        <vt:lpstr>Design Template</vt:lpstr>
      </vt:variant>
      <vt:variant>
        <vt:i4>1</vt:i4>
      </vt:variant>
      <vt:variant>
        <vt:lpstr>Slide Titles</vt:lpstr>
      </vt:variant>
      <vt:variant>
        <vt:i4>8</vt:i4>
      </vt:variant>
    </vt:vector>
  </HeadingPairs>
  <TitlesOfParts>
    <vt:vector size="9" baseType="lpstr">
      <vt:lpstr>Office Theme</vt:lpstr>
      <vt:lpstr>OSG Area Coordinators Meeting Security Team  Report</vt:lpstr>
      <vt:lpstr>Key Initiatives</vt:lpstr>
      <vt:lpstr>Key Initiatives</vt:lpstr>
      <vt:lpstr>Key Initiatives</vt:lpstr>
      <vt:lpstr>Key Initiatives</vt:lpstr>
      <vt:lpstr>Concerns</vt:lpstr>
      <vt:lpstr>Slide 7</vt:lpstr>
      <vt:lpstr>Operational Security</vt:lpstr>
    </vt:vector>
  </TitlesOfParts>
  <Company>Fermi National Laboratory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OSG Area Coordinators Meeting Security Team  Report</dc:title>
  <dc:creator>Mine Altunay</dc:creator>
  <cp:lastModifiedBy>Mine Altunay</cp:lastModifiedBy>
  <cp:revision>84</cp:revision>
  <dcterms:created xsi:type="dcterms:W3CDTF">2012-12-04T19:25:11Z</dcterms:created>
  <dcterms:modified xsi:type="dcterms:W3CDTF">2012-12-05T17:46:00Z</dcterms:modified>
</cp:coreProperties>
</file>