
<file path=[Content_Types].xml><?xml version="1.0" encoding="utf-8"?>
<Types xmlns="http://schemas.openxmlformats.org/package/2006/content-types">
  <Override PartName="/ppt/slideLayouts/slideLayout6.xml" ContentType="application/vnd.openxmlformats-officedocument.presentationml.slideLayout+xml"/>
  <Override PartName="/ppt/slides/slide17.xml" ContentType="application/vnd.openxmlformats-officedocument.presentationml.slide+xml"/>
  <Override PartName="/ppt/slideLayouts/slideLayout10.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Default Extension="bin" ContentType="application/vnd.openxmlformats-officedocument.presentationml.printerSettings"/>
  <Override PartName="/ppt/slides/slide22.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slides/slide28.xml" ContentType="application/vnd.openxmlformats-officedocument.presentationml.slide+xml"/>
  <Override PartName="/ppt/presentation.xml" ContentType="application/vnd.openxmlformats-officedocument.presentationml.presentation.main+xml"/>
  <Default Extension="png" ContentType="image/png"/>
  <Override PartName="/ppt/notesMasters/notesMaster1.xml" ContentType="application/vnd.openxmlformats-officedocument.presentationml.notesMaster+xml"/>
  <Override PartName="/docProps/core.xml" ContentType="application/vnd.openxmlformats-package.core-properties+xml"/>
  <Override PartName="/ppt/slides/slide10.xml" ContentType="application/vnd.openxmlformats-officedocument.presentationml.slide+xml"/>
  <Override PartName="/ppt/slideLayouts/slideLayout1.xml" ContentType="application/vnd.openxmlformats-officedocument.presentationml.slideLayout+xml"/>
  <Override PartName="/ppt/slides/slide14.xml" ContentType="application/vnd.openxmlformats-officedocument.presentationml.slide+xml"/>
  <Override PartName="/ppt/slideLayouts/slideLayout3.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s/slide18.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s/slide1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theme/theme1.xml" ContentType="application/vnd.openxmlformats-officedocument.them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Default Extension="xml" ContentType="application/xml"/>
  <Default Extension="jpeg" ContentType="image/jpeg"/>
  <Default Extension="rels" ContentType="application/vnd.openxmlformats-package.relationships+xml"/>
  <Override PartName="/ppt/viewProps.xml" ContentType="application/vnd.openxmlformats-officedocument.presentationml.viewProps+xml"/>
  <Override PartName="/docProps/app.xml" ContentType="application/vnd.openxmlformats-officedocument.extended-properties+xml"/>
  <Override PartName="/ppt/slides/slide1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s/slide15.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Layouts/slideLayout8.xml" ContentType="application/vnd.openxmlformats-officedocument.presentationml.slideLayout+xml"/>
  <Override PartName="/ppt/slides/slide19.xml" ContentType="application/vnd.openxmlformats-officedocument.presentationml.slide+xml"/>
  <Override PartName="/ppt/slideLayouts/slideLayout2.xml" ContentType="application/vnd.openxmlformats-officedocument.presentationml.slideLayout+xml"/>
  <Override PartName="/ppt/slides/slide13.xml" ContentType="application/vnd.openxmlformats-officedocument.presentationml.slide+xml"/>
  <Override PartName="/ppt/tableStyles.xml" ContentType="application/vnd.openxmlformats-officedocument.presentationml.tableStyles+xml"/>
  <Override PartName="/ppt/slides/slide5.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0"/>
  </p:notesMasterIdLst>
  <p:sldIdLst>
    <p:sldId id="256" r:id="rId2"/>
    <p:sldId id="299" r:id="rId3"/>
    <p:sldId id="277" r:id="rId4"/>
    <p:sldId id="281" r:id="rId5"/>
    <p:sldId id="282" r:id="rId6"/>
    <p:sldId id="283" r:id="rId7"/>
    <p:sldId id="284" r:id="rId8"/>
    <p:sldId id="285" r:id="rId9"/>
    <p:sldId id="286" r:id="rId10"/>
    <p:sldId id="287" r:id="rId11"/>
    <p:sldId id="288" r:id="rId12"/>
    <p:sldId id="289" r:id="rId13"/>
    <p:sldId id="265" r:id="rId14"/>
    <p:sldId id="273" r:id="rId15"/>
    <p:sldId id="290" r:id="rId16"/>
    <p:sldId id="291" r:id="rId17"/>
    <p:sldId id="297" r:id="rId18"/>
    <p:sldId id="298" r:id="rId19"/>
    <p:sldId id="292" r:id="rId20"/>
    <p:sldId id="293" r:id="rId21"/>
    <p:sldId id="294" r:id="rId22"/>
    <p:sldId id="279" r:id="rId23"/>
    <p:sldId id="278" r:id="rId24"/>
    <p:sldId id="268" r:id="rId25"/>
    <p:sldId id="259" r:id="rId26"/>
    <p:sldId id="280" r:id="rId27"/>
    <p:sldId id="295" r:id="rId28"/>
    <p:sldId id="30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111" d="100"/>
          <a:sy n="111" d="100"/>
        </p:scale>
        <p:origin x="-54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 Type="http://schemas.openxmlformats.org/officeDocument/2006/relationships/slideMaster" Target="slideMasters/slideMaster1.xml"/><Relationship Id="rId19" Type="http://schemas.openxmlformats.org/officeDocument/2006/relationships/slide" Target="slides/slide18.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8" Type="http://schemas.openxmlformats.org/officeDocument/2006/relationships/slide" Target="slides/slide17.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F4C483-9AB5-3A40-8FD2-3FCEF2988150}" type="datetimeFigureOut">
              <a:rPr/>
              <a:pPr/>
              <a:t>3/4/09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3B87F5-C924-E642-975D-4D1F612F5E4B}"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on behalf of many stakeholders</a:t>
            </a:r>
          </a:p>
        </p:txBody>
      </p:sp>
      <p:sp>
        <p:nvSpPr>
          <p:cNvPr id="4" name="Slide Number Placeholder 3"/>
          <p:cNvSpPr>
            <a:spLocks noGrp="1"/>
          </p:cNvSpPr>
          <p:nvPr>
            <p:ph type="sldNum" sz="quarter" idx="10"/>
          </p:nvPr>
        </p:nvSpPr>
        <p:spPr/>
        <p:txBody>
          <a:bodyPr/>
          <a:lstStyle/>
          <a:p>
            <a:pPr>
              <a:defRPr/>
            </a:pPr>
            <a:fld id="{B074C13F-770F-3D42-A57A-DB5D0034D8C6}" type="slidenum">
              <a:rPr lang="en-US"/>
              <a:pPr>
                <a:defRPr/>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2F175AF2-DBEC-47FA-886F-CB50DFA42032}" type="slidenum">
              <a:rPr lang="en-US" smtClean="0">
                <a:ea typeface="ＭＳ Ｐゴシック"/>
                <a:cs typeface="ＭＳ Ｐゴシック"/>
              </a:rPr>
              <a:pPr/>
              <a:t>23</a:t>
            </a:fld>
            <a:endParaRPr lang="en-US" dirty="0" smtClean="0">
              <a:ea typeface="ＭＳ Ｐゴシック"/>
              <a:cs typeface="ＭＳ Ｐゴシック"/>
            </a:endParaRPr>
          </a:p>
        </p:txBody>
      </p:sp>
      <p:sp>
        <p:nvSpPr>
          <p:cNvPr id="32770" name="Rectangle 7"/>
          <p:cNvSpPr txBox="1">
            <a:spLocks noGrp="1" noChangeArrowheads="1"/>
          </p:cNvSpPr>
          <p:nvPr/>
        </p:nvSpPr>
        <p:spPr bwMode="auto">
          <a:xfrm>
            <a:off x="3885579" y="8686489"/>
            <a:ext cx="2972421" cy="457512"/>
          </a:xfrm>
          <a:prstGeom prst="rect">
            <a:avLst/>
          </a:prstGeom>
          <a:noFill/>
          <a:ln w="9525">
            <a:noFill/>
            <a:miter lim="800000"/>
            <a:headEnd/>
            <a:tailEnd/>
          </a:ln>
        </p:spPr>
        <p:txBody>
          <a:bodyPr lIns="91422" tIns="45711" rIns="91422" bIns="45711" anchor="b"/>
          <a:lstStyle/>
          <a:p>
            <a:pPr algn="r" defTabSz="912879" eaLnBrk="0" hangingPunct="0"/>
            <a:fld id="{652103F6-A4BD-4852-9B47-A881E36256EC}" type="slidenum">
              <a:rPr lang="en-US" sz="1200"/>
              <a:pPr algn="r" defTabSz="912879" eaLnBrk="0" hangingPunct="0"/>
              <a:t>23</a:t>
            </a:fld>
            <a:endParaRPr lang="en-US" sz="12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lIns="91422" tIns="45711" rIns="91422" bIns="45711"/>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F38B6B-488D-C147-AB57-54441F547E44}" type="datetimeFigureOut">
              <a:rPr/>
              <a:pPr/>
              <a:t>3/1/09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F38B6B-488D-C147-AB57-54441F547E44}" type="datetimeFigureOut">
              <a:rPr/>
              <a:pPr/>
              <a:t>3/1/09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F38B6B-488D-C147-AB57-54441F547E44}" type="datetimeFigureOut">
              <a:rPr/>
              <a:pPr/>
              <a:t>3/1/09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38B6B-488D-C147-AB57-54441F547E44}" type="datetimeFigureOut">
              <a:rPr/>
              <a:pPr/>
              <a:t>3/1/09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38B6B-488D-C147-AB57-54441F547E44}" type="datetimeFigureOut">
              <a:rPr/>
              <a:pPr/>
              <a:t>3/1/09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38B6B-488D-C147-AB57-54441F547E44}" type="datetimeFigureOut">
              <a:rPr/>
              <a:pPr/>
              <a:t>3/1/09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38B6B-488D-C147-AB57-54441F547E44}" type="datetimeFigureOut">
              <a:rPr/>
              <a:pPr/>
              <a:t>3/1/09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6C9A-5669-834B-B634-B1EE9C10D60E}"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Report to the OSG Council</a:t>
            </a:r>
          </a:p>
        </p:txBody>
      </p:sp>
      <p:sp>
        <p:nvSpPr>
          <p:cNvPr id="3" name="Subtitle 2"/>
          <p:cNvSpPr>
            <a:spLocks noGrp="1"/>
          </p:cNvSpPr>
          <p:nvPr>
            <p:ph type="subTitle" idx="1"/>
          </p:nvPr>
        </p:nvSpPr>
        <p:spPr/>
        <p:txBody>
          <a:bodyPr/>
          <a:lstStyle/>
          <a:p>
            <a:r>
              <a:rPr lang="en-US"/>
              <a:t>Ruth Pordes</a:t>
            </a:r>
          </a:p>
          <a:p>
            <a:r>
              <a:rPr lang="en-US"/>
              <a:t>Executive Director, </a:t>
            </a:r>
          </a:p>
          <a:p>
            <a:r>
              <a:rPr lang="en-US"/>
              <a:t>March 2009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of the FY08 Metrics Goals</a:t>
            </a:r>
          </a:p>
        </p:txBody>
      </p:sp>
      <p:graphicFrame>
        <p:nvGraphicFramePr>
          <p:cNvPr id="5" name="Content Placeholder 4"/>
          <p:cNvGraphicFramePr>
            <a:graphicFrameLocks noGrp="1"/>
          </p:cNvGraphicFramePr>
          <p:nvPr>
            <p:ph idx="1"/>
          </p:nvPr>
        </p:nvGraphicFramePr>
        <p:xfrm>
          <a:off x="254000" y="2654300"/>
          <a:ext cx="8674100" cy="3840479"/>
        </p:xfrm>
        <a:graphic>
          <a:graphicData uri="http://schemas.openxmlformats.org/drawingml/2006/table">
            <a:tbl>
              <a:tblPr firstRow="1" bandRow="1">
                <a:tableStyleId>{5C22544A-7EE6-4342-B048-85BDC9FD1C3A}</a:tableStyleId>
              </a:tblPr>
              <a:tblGrid>
                <a:gridCol w="3628382"/>
                <a:gridCol w="1604018"/>
                <a:gridCol w="3441700"/>
              </a:tblGrid>
              <a:tr h="119381">
                <a:tc>
                  <a:txBody>
                    <a:bodyPr/>
                    <a:lstStyle/>
                    <a:p>
                      <a:pPr marL="0" marR="0" algn="l">
                        <a:spcBef>
                          <a:spcPts val="0"/>
                        </a:spcBef>
                        <a:spcAft>
                          <a:spcPts val="0"/>
                        </a:spcAft>
                      </a:pPr>
                      <a:r>
                        <a:rPr lang="en-US" sz="1800">
                          <a:latin typeface="Times New Roman"/>
                          <a:ea typeface="Times New Roman"/>
                          <a:cs typeface="Times New Roman"/>
                        </a:rPr>
                        <a:t>Goal</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Status</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Comments</a:t>
                      </a:r>
                    </a:p>
                  </a:txBody>
                  <a:tcPr marL="68580" marR="68580" marT="0" marB="0"/>
                </a:tc>
              </a:tr>
              <a:tr h="370840">
                <a:tc>
                  <a:txBody>
                    <a:bodyPr/>
                    <a:lstStyle/>
                    <a:p>
                      <a:pPr marL="0" marR="0" algn="l">
                        <a:spcBef>
                          <a:spcPts val="0"/>
                        </a:spcBef>
                        <a:spcAft>
                          <a:spcPts val="0"/>
                        </a:spcAft>
                      </a:pPr>
                      <a:r>
                        <a:rPr lang="en-US" sz="1800">
                          <a:latin typeface="Times New Roman"/>
                          <a:ea typeface="Times New Roman"/>
                          <a:cs typeface="Times New Roman"/>
                        </a:rPr>
                        <a:t>5 citations for OSG contribution in scientific publications</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MISSED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4 explicit citations.</a:t>
                      </a:r>
                    </a:p>
                  </a:txBody>
                  <a:tcPr marL="68580" marR="68580" marT="0" marB="0"/>
                </a:tc>
              </a:tr>
              <a:tr h="370840">
                <a:tc>
                  <a:txBody>
                    <a:bodyPr/>
                    <a:lstStyle/>
                    <a:p>
                      <a:pPr marL="0" marR="0" algn="l">
                        <a:spcBef>
                          <a:spcPts val="0"/>
                        </a:spcBef>
                        <a:spcAft>
                          <a:spcPts val="0"/>
                        </a:spcAft>
                      </a:pPr>
                      <a:r>
                        <a:rPr lang="en-US" sz="1800">
                          <a:latin typeface="Times New Roman"/>
                          <a:ea typeface="Times New Roman"/>
                          <a:cs typeface="Times New Roman"/>
                        </a:rPr>
                        <a:t>1000 individual end users using the OSG.</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1427 individuals used the OSG</a:t>
                      </a:r>
                      <a:r>
                        <a:rPr lang="en-US" sz="1800" baseline="0">
                          <a:latin typeface="Times New Roman"/>
                          <a:ea typeface="Times New Roman"/>
                          <a:cs typeface="Times New Roman"/>
                        </a:rPr>
                        <a:t> (when report written)</a:t>
                      </a:r>
                      <a:endParaRPr lang="en-US" sz="1800">
                        <a:latin typeface="Times New Roman"/>
                        <a:ea typeface="Times New Roman"/>
                        <a:cs typeface="Times New Roman"/>
                      </a:endParaRPr>
                    </a:p>
                  </a:txBody>
                  <a:tcPr marL="68580" marR="68580" marT="0" marB="0"/>
                </a:tc>
              </a:tr>
              <a:tr h="370840">
                <a:tc>
                  <a:txBody>
                    <a:bodyPr/>
                    <a:lstStyle/>
                    <a:p>
                      <a:pPr marL="0" marR="0" algn="l">
                        <a:spcBef>
                          <a:spcPts val="0"/>
                        </a:spcBef>
                        <a:spcAft>
                          <a:spcPts val="0"/>
                        </a:spcAft>
                      </a:pPr>
                      <a:r>
                        <a:rPr lang="en-US" sz="1800">
                          <a:latin typeface="Times New Roman"/>
                          <a:ea typeface="Times New Roman"/>
                          <a:cs typeface="Times New Roman"/>
                        </a:rPr>
                        <a:t>10% sharing (opportunistic use) of OSG Resources</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Average of &gt;20% as measured</a:t>
                      </a:r>
                      <a:r>
                        <a:rPr lang="en-US" sz="1800" baseline="0">
                          <a:latin typeface="Times New Roman"/>
                          <a:ea typeface="Times New Roman"/>
                          <a:cs typeface="Times New Roman"/>
                        </a:rPr>
                        <a:t> by accounting systems.</a:t>
                      </a:r>
                      <a:endParaRPr lang="en-US" sz="1800">
                        <a:latin typeface="Times New Roman"/>
                        <a:ea typeface="Times New Roman"/>
                        <a:cs typeface="Times New Roman"/>
                      </a:endParaRPr>
                    </a:p>
                  </a:txBody>
                  <a:tcPr marL="68580" marR="68580" marT="0" marB="0"/>
                </a:tc>
              </a:tr>
              <a:tr h="370840">
                <a:tc>
                  <a:txBody>
                    <a:bodyPr/>
                    <a:lstStyle/>
                    <a:p>
                      <a:pPr marL="0" marR="0" algn="l">
                        <a:spcBef>
                          <a:spcPts val="200"/>
                        </a:spcBef>
                        <a:spcAft>
                          <a:spcPts val="500"/>
                        </a:spcAft>
                      </a:pPr>
                      <a:r>
                        <a:rPr lang="en-US" sz="1800" b="0">
                          <a:latin typeface="Times New Roman"/>
                          <a:ea typeface="Times New Roman"/>
                          <a:cs typeface="Times New Roman"/>
                        </a:rPr>
                        <a:t>Average of 60 functional compute resources per month</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Average of 60 measured centrally</a:t>
                      </a:r>
                      <a:r>
                        <a:rPr lang="en-US" sz="1800" baseline="0">
                          <a:latin typeface="Times New Roman"/>
                          <a:ea typeface="Times New Roman"/>
                          <a:cs typeface="Times New Roman"/>
                        </a:rPr>
                        <a:t> by resource availability tests</a:t>
                      </a:r>
                      <a:endParaRPr lang="en-US" sz="1800">
                        <a:latin typeface="Times New Roman"/>
                        <a:ea typeface="Times New Roman"/>
                        <a:cs typeface="Times New Roman"/>
                      </a:endParaRPr>
                    </a:p>
                  </a:txBody>
                  <a:tcPr marL="68580" marR="68580" marT="0" marB="0"/>
                </a:tc>
              </a:tr>
              <a:tr h="370840">
                <a:tc>
                  <a:txBody>
                    <a:bodyPr/>
                    <a:lstStyle/>
                    <a:p>
                      <a:pPr marL="0" marR="0" algn="just">
                        <a:spcBef>
                          <a:spcPts val="200"/>
                        </a:spcBef>
                        <a:spcAft>
                          <a:spcPts val="500"/>
                        </a:spcAft>
                      </a:pPr>
                      <a:r>
                        <a:rPr lang="en-US" sz="1800" b="0">
                          <a:latin typeface="Times New Roman"/>
                          <a:ea typeface="Times New Roman"/>
                          <a:cs typeface="Times New Roman"/>
                        </a:rPr>
                        <a:t>Average 100,000 batch jobs a day over one week and</a:t>
                      </a:r>
                      <a:r>
                        <a:rPr lang="en-US" sz="1800" b="0" baseline="0">
                          <a:latin typeface="Times New Roman"/>
                          <a:ea typeface="Times New Roman"/>
                          <a:cs typeface="Times New Roman"/>
                        </a:rPr>
                        <a:t> </a:t>
                      </a:r>
                      <a:r>
                        <a:rPr lang="en-US" sz="1800" b="0">
                          <a:latin typeface="Times New Roman"/>
                          <a:ea typeface="Times New Roman"/>
                          <a:cs typeface="Times New Roman"/>
                        </a:rPr>
                        <a:t>average 75,000 batch jobs a day over one month.</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Average of 150k jobs a day  sustained over more than a week</a:t>
                      </a:r>
                    </a:p>
                  </a:txBody>
                  <a:tcPr marL="68580" marR="68580" marT="0" marB="0"/>
                </a:tc>
              </a:tr>
              <a:tr h="370840">
                <a:tc>
                  <a:txBody>
                    <a:bodyPr/>
                    <a:lstStyle/>
                    <a:p>
                      <a:pPr marL="0" marR="0" algn="l">
                        <a:spcBef>
                          <a:spcPts val="0"/>
                        </a:spcBef>
                        <a:spcAft>
                          <a:spcPts val="0"/>
                        </a:spcAft>
                      </a:pPr>
                      <a:r>
                        <a:rPr lang="en-US" sz="1800" b="0">
                          <a:latin typeface="Times New Roman"/>
                          <a:ea typeface="Times New Roman"/>
                          <a:cs typeface="Times New Roman"/>
                        </a:rPr>
                        <a:t>Have an average of 30,000 CPUs utilized during 1 week</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MISSED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16k simultaneous jobs recorded. (when report written; now at &gt;25K)</a:t>
                      </a:r>
                    </a:p>
                  </a:txBody>
                  <a:tcPr marL="68580" marR="68580" marT="0" marB="0"/>
                </a:tc>
              </a:tr>
            </a:tbl>
          </a:graphicData>
        </a:graphic>
      </p:graphicFrame>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10</a:t>
            </a:fld>
            <a:endParaRPr lang="en-US"/>
          </a:p>
        </p:txBody>
      </p:sp>
      <p:grpSp>
        <p:nvGrpSpPr>
          <p:cNvPr id="3"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342900" y="1257300"/>
            <a:ext cx="8559800" cy="1384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000" b="0" i="0" u="none" strike="noStrike" kern="0" cap="none" spc="0" normalizeH="0" baseline="0" noProof="0">
                <a:ln>
                  <a:noFill/>
                </a:ln>
                <a:solidFill>
                  <a:schemeClr val="tx2"/>
                </a:solidFill>
                <a:effectLst/>
                <a:uLnTx/>
                <a:uFillTx/>
                <a:latin typeface="+mn-lt"/>
                <a:ea typeface="+mn-ea"/>
                <a:cs typeface="+mn-cs"/>
              </a:rPr>
              <a:t>These</a:t>
            </a:r>
            <a:r>
              <a:rPr kumimoji="1" lang="en-US" sz="2000" b="0" i="0" u="none" strike="noStrike" kern="0" cap="none" spc="0" normalizeH="0" noProof="0">
                <a:ln>
                  <a:noFill/>
                </a:ln>
                <a:solidFill>
                  <a:schemeClr val="tx2"/>
                </a:solidFill>
                <a:effectLst/>
                <a:uLnTx/>
                <a:uFillTx/>
                <a:latin typeface="+mn-lt"/>
                <a:ea typeface="+mn-ea"/>
                <a:cs typeface="+mn-cs"/>
              </a:rPr>
              <a:t> examples in the main show throughput values of the Facility; the easiest to measure but not really indicative of the effectiveness or “good-output” of the system.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000" kern="0" baseline="0">
                <a:solidFill>
                  <a:schemeClr val="tx2"/>
                </a:solidFill>
                <a:latin typeface="+mn-lt"/>
              </a:rPr>
              <a:t>We talk about scientifi</a:t>
            </a:r>
            <a:r>
              <a:rPr kumimoji="1" lang="en-US" sz="2000" kern="0">
                <a:solidFill>
                  <a:schemeClr val="tx2"/>
                </a:solidFill>
                <a:latin typeface="+mn-lt"/>
              </a:rPr>
              <a:t>c publications later on in this talk.</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Response to need for Security Patches</a:t>
            </a:r>
          </a:p>
        </p:txBody>
      </p:sp>
      <p:sp>
        <p:nvSpPr>
          <p:cNvPr id="3" name="Content Placeholder 2"/>
          <p:cNvSpPr>
            <a:spLocks noGrp="1"/>
          </p:cNvSpPr>
          <p:nvPr>
            <p:ph idx="1"/>
          </p:nvPr>
        </p:nvSpPr>
        <p:spPr>
          <a:xfrm>
            <a:off x="308428" y="1224642"/>
            <a:ext cx="8545286" cy="2128158"/>
          </a:xfrm>
          <a:ln w="12700" cap="flat" cmpd="sng" algn="ctr">
            <a:solidFill>
              <a:schemeClr val="accent1"/>
            </a:solidFill>
            <a:prstDash val="solid"/>
            <a:miter lim="800000"/>
            <a:headEnd type="none" w="med" len="med"/>
            <a:tailEnd type="none" w="med" len="med"/>
          </a:ln>
        </p:spPr>
        <p:txBody>
          <a:bodyPr/>
          <a:lstStyle/>
          <a:p>
            <a:pPr>
              <a:buNone/>
            </a:pPr>
            <a:r>
              <a:rPr lang="en-US" sz="2000" b="1"/>
              <a:t>Goal:</a:t>
            </a:r>
            <a:r>
              <a:rPr lang="en-US" sz="2000"/>
              <a:t> 95% of all high priority patches or security patches are released into the production infrastructure within 1 week of the first notice – defined as a way of showing commitment to security.</a:t>
            </a:r>
            <a:r>
              <a:rPr lang="en-US" sz="2000" b="1"/>
              <a:t> </a:t>
            </a:r>
            <a:r>
              <a:rPr lang="en-US" sz="2000"/>
              <a:t>NOT ACHIEVED</a:t>
            </a:r>
          </a:p>
          <a:p>
            <a:pPr>
              <a:buClrTx/>
            </a:pPr>
            <a:r>
              <a:rPr lang="en-US" sz="2000">
                <a:solidFill>
                  <a:srgbClr val="C70000"/>
                </a:solidFill>
              </a:rPr>
              <a:t>18 of 23 (78%) of security-related tickets 18 were closed within 1 week.</a:t>
            </a:r>
          </a:p>
          <a:p>
            <a:pPr>
              <a:buClrTx/>
            </a:pPr>
            <a:r>
              <a:rPr lang="en-US" sz="2000">
                <a:solidFill>
                  <a:srgbClr val="C70000"/>
                </a:solidFill>
              </a:rPr>
              <a:t>FY08 saw twice the number of incidents than FY07 (more information</a:t>
            </a:r>
            <a:r>
              <a:rPr lang="en-US" sz="2000"/>
              <a:t> i</a:t>
            </a:r>
            <a:r>
              <a:rPr lang="en-US" sz="2000">
                <a:solidFill>
                  <a:srgbClr val="C70000"/>
                </a:solidFill>
              </a:rPr>
              <a:t>n the metrics report).</a:t>
            </a:r>
          </a:p>
          <a:p>
            <a:endParaRPr lang="en-US" sz="2400"/>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11</a:t>
            </a:fld>
            <a:endParaRPr lang="en-US"/>
          </a:p>
        </p:txBody>
      </p:sp>
      <p:sp>
        <p:nvSpPr>
          <p:cNvPr id="5" name="Content Placeholder 2"/>
          <p:cNvSpPr txBox="1">
            <a:spLocks/>
          </p:cNvSpPr>
          <p:nvPr/>
        </p:nvSpPr>
        <p:spPr bwMode="auto">
          <a:xfrm>
            <a:off x="268514" y="3698421"/>
            <a:ext cx="8545286" cy="29055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rgbClr val="C70000"/>
                </a:solidFill>
                <a:latin typeface="+mn-lt"/>
              </a:rPr>
              <a:t>The problems are hard (our Security Team is “best of breed”):</a:t>
            </a:r>
            <a:endParaRPr kumimoji="1" lang="en-US" sz="2000" kern="0">
              <a:solidFill>
                <a:srgbClr val="008000"/>
              </a:solidFill>
              <a:latin typeface="+mn-lt"/>
            </a:endParaRPr>
          </a:p>
          <a:p>
            <a:pPr marL="800100" lvl="1" indent="-342900" eaLnBrk="0" hangingPunct="0">
              <a:buClr>
                <a:srgbClr val="000080"/>
              </a:buClr>
            </a:pPr>
            <a:r>
              <a:rPr kumimoji="1" lang="en-US" sz="2000" kern="0">
                <a:solidFill>
                  <a:srgbClr val="008000"/>
                </a:solidFill>
                <a:latin typeface="+mn-lt"/>
              </a:rPr>
              <a:t>Affects sites and users who can be advised but not required to make changes. </a:t>
            </a:r>
          </a:p>
          <a:p>
            <a:pPr marL="800100" lvl="1" indent="-342900" eaLnBrk="0" hangingPunct="0">
              <a:buClr>
                <a:srgbClr val="000080"/>
              </a:buClr>
            </a:pPr>
            <a:r>
              <a:rPr kumimoji="1" lang="en-US" sz="2000" kern="0">
                <a:solidFill>
                  <a:schemeClr val="tx2"/>
                </a:solidFill>
                <a:latin typeface="+mn-lt"/>
              </a:rPr>
              <a:t>Security Officer has authority to exert pressure through “removal” but...</a:t>
            </a:r>
          </a:p>
          <a:p>
            <a:pPr marL="800100" lvl="1" indent="-342900" eaLnBrk="0" hangingPunct="0">
              <a:buClr>
                <a:srgbClr val="000080"/>
              </a:buClr>
            </a:pPr>
            <a:endParaRPr kumimoji="1" lang="en-US" sz="2000" kern="0">
              <a:solidFill>
                <a:srgbClr val="C70000"/>
              </a:solidFill>
              <a:latin typeface="+mn-lt"/>
            </a:endParaRPr>
          </a:p>
          <a:p>
            <a:pPr marL="342900" indent="-342900" eaLnBrk="0" hangingPunct="0">
              <a:buClr>
                <a:srgbClr val="000080"/>
              </a:buClr>
              <a:buNone/>
            </a:pPr>
            <a:r>
              <a:rPr kumimoji="1" lang="en-US" sz="2000" kern="0">
                <a:solidFill>
                  <a:srgbClr val="C70000"/>
                </a:solidFill>
                <a:latin typeface="+mn-lt"/>
              </a:rPr>
              <a:t>I</a:t>
            </a:r>
            <a:r>
              <a:rPr kumimoji="1" lang="en-US" sz="2000" b="0" i="0" u="none" strike="noStrike" kern="0" cap="none" spc="0" normalizeH="0" baseline="0" noProof="0">
                <a:ln>
                  <a:noFill/>
                </a:ln>
                <a:solidFill>
                  <a:srgbClr val="C70000"/>
                </a:solidFill>
                <a:effectLst/>
                <a:uLnTx/>
                <a:uFillTx/>
                <a:latin typeface="+mn-lt"/>
                <a:ea typeface="+mn-ea"/>
                <a:cs typeface="+mn-cs"/>
              </a:rPr>
              <a:t>s the goal</a:t>
            </a:r>
            <a:r>
              <a:rPr kumimoji="1" lang="en-US" sz="2000" b="0" i="0" u="none" strike="noStrike" kern="0" cap="none" spc="0" normalizeH="0" noProof="0">
                <a:ln>
                  <a:noFill/>
                </a:ln>
                <a:solidFill>
                  <a:srgbClr val="C70000"/>
                </a:solidFill>
                <a:effectLst/>
                <a:uLnTx/>
                <a:uFillTx/>
                <a:latin typeface="+mn-lt"/>
                <a:ea typeface="+mn-ea"/>
                <a:cs typeface="+mn-cs"/>
              </a:rPr>
              <a:t> well defined?</a:t>
            </a:r>
            <a:endParaRPr kumimoji="1" lang="en-US" sz="2000" b="0" i="0" u="none" strike="noStrike" kern="0" cap="none" spc="0" normalizeH="0" baseline="0" noProof="0">
              <a:ln>
                <a:noFill/>
              </a:ln>
              <a:solidFill>
                <a:srgbClr val="C70000"/>
              </a:solidFill>
              <a:effectLst/>
              <a:uLnTx/>
              <a:uFillTx/>
              <a:latin typeface="+mn-lt"/>
              <a:ea typeface="+mn-ea"/>
              <a:cs typeface="+mn-cs"/>
            </a:endParaRPr>
          </a:p>
          <a:p>
            <a:pPr marL="342900" indent="-342900" eaLnBrk="0" hangingPunct="0">
              <a:buClr>
                <a:srgbClr val="000080"/>
              </a:buClr>
              <a:buNone/>
            </a:pPr>
            <a:r>
              <a:rPr kumimoji="1" lang="en-US" sz="2000" kern="0">
                <a:solidFill>
                  <a:srgbClr val="C70000"/>
                </a:solidFill>
                <a:latin typeface="+mn-lt"/>
              </a:rPr>
              <a:t>Will the incident rate continue to grow at this rate?</a:t>
            </a:r>
          </a:p>
          <a:p>
            <a:pPr marL="800100" lvl="1" indent="-342900" eaLnBrk="0" hangingPunct="0">
              <a:buClr>
                <a:srgbClr val="000080"/>
              </a:buClr>
              <a:buNone/>
            </a:pPr>
            <a:endParaRPr kumimoji="1" lang="en-US" sz="2000" kern="0">
              <a:solidFill>
                <a:schemeClr val="tx2"/>
              </a:solidFill>
              <a:latin typeface="+mn-lt"/>
            </a:endParaRPr>
          </a:p>
        </p:txBody>
      </p:sp>
      <p:grpSp>
        <p:nvGrpSpPr>
          <p:cNvPr id="6"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Do we successfully Educate &amp; Train new entrants ?</a:t>
            </a:r>
          </a:p>
        </p:txBody>
      </p:sp>
      <p:sp>
        <p:nvSpPr>
          <p:cNvPr id="3" name="Content Placeholder 2"/>
          <p:cNvSpPr>
            <a:spLocks noGrp="1"/>
          </p:cNvSpPr>
          <p:nvPr>
            <p:ph idx="1"/>
          </p:nvPr>
        </p:nvSpPr>
        <p:spPr>
          <a:xfrm>
            <a:off x="362857" y="1333500"/>
            <a:ext cx="8345714" cy="2463800"/>
          </a:xfrm>
          <a:ln w="19050" cap="flat" cmpd="sng" algn="ctr">
            <a:solidFill>
              <a:schemeClr val="accent1"/>
            </a:solidFill>
            <a:prstDash val="solid"/>
            <a:miter lim="800000"/>
            <a:headEnd type="none" w="med" len="med"/>
            <a:tailEnd type="none" w="med" len="med"/>
          </a:ln>
        </p:spPr>
        <p:txBody>
          <a:bodyPr/>
          <a:lstStyle/>
          <a:p>
            <a:pPr>
              <a:buNone/>
            </a:pPr>
            <a:r>
              <a:rPr lang="en-US" sz="2000" b="1"/>
              <a:t>Goal:</a:t>
            </a:r>
            <a:r>
              <a:rPr lang="en-US" sz="2000"/>
              <a:t> Train more than 300 people and have more than 10 run jobs on OSG after the class.</a:t>
            </a:r>
          </a:p>
          <a:p>
            <a:pPr>
              <a:buClrTx/>
            </a:pPr>
            <a:r>
              <a:rPr lang="en-US" sz="2000">
                <a:solidFill>
                  <a:schemeClr val="accent1"/>
                </a:solidFill>
              </a:rPr>
              <a:t>~250 people attended training including 3 traditional “OSG Grid Schools”. (40% students; 20% female; 30% facility researchers; 10% IT;35% minority)</a:t>
            </a:r>
          </a:p>
          <a:p>
            <a:pPr>
              <a:buClrTx/>
            </a:pPr>
            <a:r>
              <a:rPr lang="en-US" sz="2000">
                <a:solidFill>
                  <a:srgbClr val="008000"/>
                </a:solidFill>
              </a:rPr>
              <a:t>15 attendees ran jobs on OSG after the class ended.</a:t>
            </a: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12</a:t>
            </a:fld>
            <a:endParaRPr lang="en-US"/>
          </a:p>
        </p:txBody>
      </p:sp>
      <p:sp>
        <p:nvSpPr>
          <p:cNvPr id="5" name="Content Placeholder 2"/>
          <p:cNvSpPr txBox="1">
            <a:spLocks/>
          </p:cNvSpPr>
          <p:nvPr/>
        </p:nvSpPr>
        <p:spPr bwMode="auto">
          <a:xfrm>
            <a:off x="350157" y="4152900"/>
            <a:ext cx="8345714" cy="171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None/>
              <a:tabLst/>
              <a:defRPr/>
            </a:pPr>
            <a:r>
              <a:rPr kumimoji="1" lang="en-US" sz="2000" kern="0">
                <a:solidFill>
                  <a:schemeClr val="tx2"/>
                </a:solidFill>
                <a:latin typeface="+mn-lt"/>
              </a:rPr>
              <a:t>We are concerned about the low % of follow on users. </a:t>
            </a:r>
          </a:p>
          <a:p>
            <a:pPr marL="342900" marR="0" lvl="0" indent="-342900" algn="l" defTabSz="914400" rtl="0" eaLnBrk="0" fontAlgn="base" latinLnBrk="0" hangingPunct="0">
              <a:lnSpc>
                <a:spcPct val="100000"/>
              </a:lnSpc>
              <a:spcBef>
                <a:spcPct val="20000"/>
              </a:spcBef>
              <a:spcAft>
                <a:spcPct val="0"/>
              </a:spcAft>
              <a:buClr>
                <a:srgbClr val="000080"/>
              </a:buClr>
              <a:buSzTx/>
              <a:buNone/>
              <a:tabLst/>
              <a:defRPr/>
            </a:pPr>
            <a:r>
              <a:rPr kumimoji="1" lang="en-US" sz="2000" kern="0">
                <a:solidFill>
                  <a:schemeClr val="tx2"/>
                </a:solidFill>
                <a:latin typeface="+mn-lt"/>
              </a:rPr>
              <a:t>I</a:t>
            </a:r>
            <a:r>
              <a:rPr kumimoji="1" lang="en-US" sz="2000" b="0" i="0" u="none" strike="noStrike" kern="0" cap="none" spc="0" normalizeH="0" baseline="0" noProof="0">
                <a:ln>
                  <a:noFill/>
                </a:ln>
                <a:solidFill>
                  <a:schemeClr val="tx2"/>
                </a:solidFill>
                <a:effectLst/>
                <a:uLnTx/>
                <a:uFillTx/>
                <a:latin typeface="+mn-lt"/>
                <a:ea typeface="+mn-ea"/>
                <a:cs typeface="+mn-cs"/>
              </a:rPr>
              <a:t>n</a:t>
            </a:r>
            <a:r>
              <a:rPr kumimoji="1" lang="en-US" sz="2000" b="0" i="0" u="none" strike="noStrike" kern="0" cap="none" spc="0" normalizeH="0" noProof="0">
                <a:ln>
                  <a:noFill/>
                </a:ln>
                <a:solidFill>
                  <a:schemeClr val="tx2"/>
                </a:solidFill>
                <a:effectLst/>
                <a:uLnTx/>
                <a:uFillTx/>
                <a:latin typeface="+mn-lt"/>
                <a:ea typeface="+mn-ea"/>
                <a:cs typeface="+mn-cs"/>
              </a:rPr>
              <a:t> FY09 we are realigning the program to include more applications focus and to be more integrated with the OSG training for new user and site administrators,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Char char="•"/>
              <a:tabLst/>
              <a:defRPr/>
            </a:pPr>
            <a:endParaRPr kumimoji="1" lang="en-US" sz="2000" b="0"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Char char="•"/>
              <a:tabLst/>
              <a:defRPr/>
            </a:pPr>
            <a:endParaRPr kumimoji="1" lang="en-US" sz="3200" b="0" i="0" u="none" strike="noStrike" kern="0" cap="none" spc="0" normalizeH="0" baseline="0" noProof="0">
              <a:ln>
                <a:noFill/>
              </a:ln>
              <a:solidFill>
                <a:schemeClr val="tx2"/>
              </a:solidFill>
              <a:effectLst/>
              <a:uLnTx/>
              <a:uFillTx/>
              <a:latin typeface="+mn-lt"/>
              <a:ea typeface="+mn-ea"/>
              <a:cs typeface="+mn-cs"/>
            </a:endParaRPr>
          </a:p>
        </p:txBody>
      </p:sp>
      <p:grpSp>
        <p:nvGrpSpPr>
          <p:cNvPr id="6"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January Review (1)</a:t>
            </a:r>
          </a:p>
        </p:txBody>
      </p:sp>
      <p:sp>
        <p:nvSpPr>
          <p:cNvPr id="3" name="Content Placeholder 2"/>
          <p:cNvSpPr>
            <a:spLocks noGrp="1"/>
          </p:cNvSpPr>
          <p:nvPr>
            <p:ph idx="1"/>
          </p:nvPr>
        </p:nvSpPr>
        <p:spPr>
          <a:xfrm>
            <a:off x="457200" y="1417638"/>
            <a:ext cx="8229600" cy="5059362"/>
          </a:xfrm>
        </p:spPr>
        <p:txBody>
          <a:bodyPr>
            <a:normAutofit/>
          </a:bodyPr>
          <a:lstStyle/>
          <a:p>
            <a:r>
              <a:rPr lang="en-US" sz="2400"/>
              <a:t>Charge &amp; Reviewers </a:t>
            </a:r>
          </a:p>
          <a:p>
            <a:r>
              <a:rPr lang="en-US" sz="2400"/>
              <a:t>Closeout</a:t>
            </a:r>
          </a:p>
          <a:p>
            <a:pPr>
              <a:buNone/>
            </a:pPr>
            <a:r>
              <a:rPr lang="en-US" sz="1800">
                <a:solidFill>
                  <a:srgbClr val="FF6600"/>
                </a:solidFill>
              </a:rPr>
              <a:t>Continued Challenges:</a:t>
            </a:r>
          </a:p>
          <a:p>
            <a:pPr lvl="1"/>
            <a:r>
              <a:rPr lang="en-US" sz="1800"/>
              <a:t>Scientific productivity argument could be presented in a more compelling manner.</a:t>
            </a:r>
          </a:p>
          <a:p>
            <a:pPr lvl="1"/>
            <a:r>
              <a:rPr lang="en-US" sz="1800"/>
              <a:t>Can’t rely on interaction with VOs to effectively represent what’s happening in end user community.</a:t>
            </a:r>
          </a:p>
          <a:p>
            <a:pPr lvl="1"/>
            <a:r>
              <a:rPr lang="en-US" sz="1800"/>
              <a:t>Didn’t tell OSG’s excellent story in a cohesive way.</a:t>
            </a:r>
          </a:p>
          <a:p>
            <a:pPr>
              <a:buNone/>
            </a:pPr>
            <a:r>
              <a:rPr lang="en-US" sz="1800">
                <a:solidFill>
                  <a:srgbClr val="FF6600"/>
                </a:solidFill>
              </a:rPr>
              <a:t>Accomplishments: </a:t>
            </a:r>
          </a:p>
          <a:p>
            <a:pPr lvl="1"/>
            <a:r>
              <a:rPr lang="en-US" sz="1800"/>
              <a:t>OSG is a very critical piece of the infrastructure for the LHC and potentially important for LIGO.</a:t>
            </a:r>
          </a:p>
          <a:p>
            <a:pPr lvl="1"/>
            <a:r>
              <a:rPr lang="en-US" sz="1800"/>
              <a:t>This initiative has significant potential value for other large-scale science endeavors.</a:t>
            </a:r>
          </a:p>
          <a:p>
            <a:pPr lvl="1"/>
            <a:r>
              <a:rPr lang="en-US" sz="1800"/>
              <a:t>Clear that model for incorporating new HW resources can be successful – i.e. enabled CDF resources for D0 re-processing.</a:t>
            </a:r>
          </a:p>
          <a:p>
            <a:endParaRPr lang="en-US" sz="2400"/>
          </a:p>
          <a:p>
            <a:endParaRPr 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Encouragement to Proceed</a:t>
            </a:r>
          </a:p>
        </p:txBody>
      </p:sp>
      <p:sp>
        <p:nvSpPr>
          <p:cNvPr id="3" name="Content Placeholder 2"/>
          <p:cNvSpPr>
            <a:spLocks noGrp="1"/>
          </p:cNvSpPr>
          <p:nvPr>
            <p:ph idx="1"/>
          </p:nvPr>
        </p:nvSpPr>
        <p:spPr/>
        <p:txBody>
          <a:bodyPr>
            <a:normAutofit/>
          </a:bodyPr>
          <a:lstStyle/>
          <a:p>
            <a:pPr lvl="0">
              <a:buNone/>
            </a:pPr>
            <a:r>
              <a:rPr lang="en-US" sz="1800"/>
              <a:t>National cyberinfrastructure, of this type (OSG) is important, getting established and funding agencies need to appreciate the importance of this evolution.  Encourage broad thinking on this by agencies and researchers.</a:t>
            </a:r>
          </a:p>
          <a:p>
            <a:pPr lvl="1"/>
            <a:r>
              <a:rPr lang="en-US" sz="1800"/>
              <a:t>Larger returns possible from serving large scale science (short term) communities. (i.e. climate community)</a:t>
            </a:r>
          </a:p>
          <a:p>
            <a:pPr lvl="0">
              <a:buNone/>
            </a:pPr>
            <a:r>
              <a:rPr lang="en-US" sz="1800"/>
              <a:t>Continue to engage in the larger strategic questions of national cyberinfrastructure(s) among relevant parties. </a:t>
            </a:r>
          </a:p>
          <a:p>
            <a:pPr lvl="0">
              <a:buNone/>
            </a:pPr>
            <a:r>
              <a:rPr lang="en-US" sz="1800"/>
              <a:t> Continue to iterate on the best rules and framework for federation – evolutionary and strategic for all large cyberinfrastructures – be focused and need-driven (i.e. archival storage).  </a:t>
            </a:r>
          </a:p>
          <a:p>
            <a:pPr lvl="0">
              <a:buNone/>
            </a:pPr>
            <a:r>
              <a:rPr lang="en-US" sz="1800"/>
              <a:t>Create conditions at the right levels for discussion of frontier issues of cyberinfrastructure.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FY09 to date</a:t>
            </a:r>
          </a:p>
        </p:txBody>
      </p:sp>
      <p:sp>
        <p:nvSpPr>
          <p:cNvPr id="3" name="Content Placeholder 2"/>
          <p:cNvSpPr>
            <a:spLocks noGrp="1"/>
          </p:cNvSpPr>
          <p:nvPr>
            <p:ph idx="1"/>
          </p:nvPr>
        </p:nvSpPr>
        <p:spPr>
          <a:xfrm>
            <a:off x="304800" y="838200"/>
            <a:ext cx="8610600" cy="5410200"/>
          </a:xfrm>
        </p:spPr>
        <p:txBody>
          <a:bodyPr/>
          <a:lstStyle/>
          <a:p>
            <a:r>
              <a:rPr lang="en-US"/>
              <a:t>Collected requirements from the experiments. </a:t>
            </a:r>
          </a:p>
          <a:p>
            <a:r>
              <a:rPr lang="en-US"/>
              <a:t>Agreed on priorities between OSG and the experiments. WBS written by area coordinators with project manager and baselined. 1</a:t>
            </a:r>
            <a:r>
              <a:rPr lang="en-US" baseline="30000"/>
              <a:t>st</a:t>
            </a:r>
            <a:r>
              <a:rPr lang="en-US"/>
              <a:t> quarter update in progress. </a:t>
            </a:r>
          </a:p>
          <a:p>
            <a:pPr lvl="1"/>
            <a:r>
              <a:rPr lang="en-US"/>
              <a:t>New face: Dave Ritchie Communications area coordinator.</a:t>
            </a:r>
          </a:p>
          <a:p>
            <a:pPr lvl="1"/>
            <a:r>
              <a:rPr lang="en-US"/>
              <a:t>Software task lists defined and tracked by Software Tools Group which provides oversight of all s/w work in the project.</a:t>
            </a:r>
          </a:p>
          <a:p>
            <a:r>
              <a:rPr lang="en-US"/>
              <a:t>All Hands meeting &amp; talk;</a:t>
            </a:r>
          </a:p>
          <a:p>
            <a:r>
              <a:rPr lang="en-US"/>
              <a:t>Major account managers; Quarterly meetings with key stakholders; Annual phone meetings with partners; are all being useful.</a:t>
            </a:r>
          </a:p>
          <a:p>
            <a:r>
              <a:rPr lang="en-US"/>
              <a:t>Value of OSG document – sometime request of Council. Would ask for a review of this.</a:t>
            </a:r>
          </a:p>
          <a:p>
            <a:r>
              <a:rPr lang="en-US"/>
              <a:t>WLCG MB accounting/ availability reporting in place; Installed Capacity in implementation</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 Hands Meeting </a:t>
            </a:r>
          </a:p>
        </p:txBody>
      </p:sp>
      <p:sp>
        <p:nvSpPr>
          <p:cNvPr id="3" name="Content Placeholder 2"/>
          <p:cNvSpPr>
            <a:spLocks noGrp="1"/>
          </p:cNvSpPr>
          <p:nvPr>
            <p:ph idx="1"/>
          </p:nvPr>
        </p:nvSpPr>
        <p:spPr/>
        <p:txBody>
          <a:bodyPr/>
          <a:lstStyle/>
          <a:p>
            <a:r>
              <a:rPr lang="en-US"/>
              <a:t>At LIGO Livingston. </a:t>
            </a:r>
          </a:p>
          <a:p>
            <a:r>
              <a:rPr lang="en-US"/>
              <a:t>Very very well organized and coordinated by Kent. </a:t>
            </a:r>
            <a:r>
              <a:rPr lang="en-US">
                <a:solidFill>
                  <a:srgbClr val="800000"/>
                </a:solidFill>
              </a:rPr>
              <a:t>A BIG THANK YOU</a:t>
            </a:r>
          </a:p>
          <a:p>
            <a:r>
              <a:rPr lang="en-US"/>
              <a:t>Good program committee helped. Workshops well attended; US ATLAS Tier-3 and US CMS Tier-2 energetic. </a:t>
            </a:r>
          </a:p>
          <a:p>
            <a:r>
              <a:rPr lang="en-US"/>
              <a:t>Plenary day focus on LIGO + ; Presentations by program officers very useful (still challenge for talks in the last pm when people are leaving).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a:solidFill>
                  <a:srgbClr val="000000"/>
                </a:solidFill>
              </a:rPr>
              <a:t>Summary of the Operations</a:t>
            </a:r>
          </a:p>
        </p:txBody>
      </p:sp>
      <p:sp>
        <p:nvSpPr>
          <p:cNvPr id="3" name="Content Placeholder 2"/>
          <p:cNvSpPr>
            <a:spLocks noGrp="1"/>
          </p:cNvSpPr>
          <p:nvPr>
            <p:ph idx="1"/>
          </p:nvPr>
        </p:nvSpPr>
        <p:spPr>
          <a:xfrm>
            <a:off x="241300" y="876300"/>
            <a:ext cx="6197600" cy="2641600"/>
          </a:xfrm>
        </p:spPr>
        <p:txBody>
          <a:bodyPr/>
          <a:lstStyle/>
          <a:p>
            <a:pPr>
              <a:buNone/>
            </a:pPr>
            <a:r>
              <a:rPr lang="en-US">
                <a:solidFill>
                  <a:srgbClr val="000000"/>
                </a:solidFill>
              </a:rPr>
              <a:t>We are successfully continuing to operate                             a large, shared, distributed system.</a:t>
            </a:r>
          </a:p>
          <a:p>
            <a:pPr>
              <a:buNone/>
            </a:pPr>
            <a:endParaRPr lang="en-US">
              <a:solidFill>
                <a:srgbClr val="000000"/>
              </a:solidFill>
            </a:endParaRPr>
          </a:p>
          <a:p>
            <a:pPr>
              <a:buNone/>
            </a:pPr>
            <a:r>
              <a:rPr lang="en-US">
                <a:solidFill>
                  <a:srgbClr val="000000"/>
                </a:solidFill>
              </a:rPr>
              <a:t>We are making more than promised   contributions to the World Wide LHC Computing Grid (WLCG).</a:t>
            </a:r>
          </a:p>
          <a:p>
            <a:pPr>
              <a:buNone/>
            </a:pPr>
            <a:endParaRPr lang="en-US">
              <a:solidFill>
                <a:srgbClr val="000000"/>
              </a:solidFill>
            </a:endParaRPr>
          </a:p>
        </p:txBody>
      </p:sp>
      <p:sp>
        <p:nvSpPr>
          <p:cNvPr id="4" name="Slide Number Placeholder 3"/>
          <p:cNvSpPr>
            <a:spLocks noGrp="1"/>
          </p:cNvSpPr>
          <p:nvPr>
            <p:ph type="sldNum" sz="quarter" idx="10"/>
          </p:nvPr>
        </p:nvSpPr>
        <p:spPr/>
        <p:txBody>
          <a:bodyPr/>
          <a:lstStyle/>
          <a:p>
            <a:pPr>
              <a:defRPr/>
            </a:pPr>
            <a:fld id="{C0C4A7A6-595F-FE47-AE10-398FE3A6E33C}" type="slidenum">
              <a:rPr lang="en-US">
                <a:solidFill>
                  <a:srgbClr val="000000"/>
                </a:solidFill>
              </a:rPr>
              <a:pPr>
                <a:defRPr/>
              </a:pPr>
              <a:t>17</a:t>
            </a:fld>
            <a:endParaRPr lang="en-US">
              <a:solidFill>
                <a:srgbClr val="000000"/>
              </a:solidFill>
            </a:endParaRPr>
          </a:p>
        </p:txBody>
      </p:sp>
      <p:pic>
        <p:nvPicPr>
          <p:cNvPr id="6" name="Picture 5" descr="article05_image01.jpg"/>
          <p:cNvPicPr>
            <a:picLocks noChangeAspect="1"/>
          </p:cNvPicPr>
          <p:nvPr/>
        </p:nvPicPr>
        <p:blipFill>
          <a:blip r:embed="rId3"/>
          <a:srcRect t="31492" r="27576"/>
          <a:stretch>
            <a:fillRect/>
          </a:stretch>
        </p:blipFill>
        <p:spPr>
          <a:xfrm>
            <a:off x="6616700" y="152400"/>
            <a:ext cx="2362200" cy="2451153"/>
          </a:xfrm>
          <a:prstGeom prst="rect">
            <a:avLst/>
          </a:prstGeom>
        </p:spPr>
      </p:pic>
      <p:sp>
        <p:nvSpPr>
          <p:cNvPr id="7" name="Content Placeholder 2"/>
          <p:cNvSpPr txBox="1">
            <a:spLocks/>
          </p:cNvSpPr>
          <p:nvPr/>
        </p:nvSpPr>
        <p:spPr bwMode="auto">
          <a:xfrm>
            <a:off x="203200" y="3238500"/>
            <a:ext cx="8686800" cy="345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endParaRPr kumimoji="1" lang="en-US" sz="2400" b="0" i="0" u="none" strike="noStrike" kern="0" cap="none" spc="0" normalizeH="0" baseline="0" noProof="0">
              <a:ln>
                <a:noFill/>
              </a:ln>
              <a:solidFill>
                <a:srgbClr val="000000"/>
              </a:solidFill>
              <a:effectLst/>
              <a:uLnTx/>
              <a:uFillTx/>
              <a:latin typeface="+mn-lt"/>
              <a:ea typeface="+mn-ea"/>
              <a:cs typeface="+mn-cs"/>
            </a:endParaRPr>
          </a:p>
          <a:p>
            <a:pPr>
              <a:buNone/>
            </a:pPr>
            <a:r>
              <a:rPr lang="en-US" sz="2000">
                <a:solidFill>
                  <a:srgbClr val="000000"/>
                </a:solidFill>
              </a:rPr>
              <a:t>&gt;</a:t>
            </a:r>
            <a:r>
              <a:rPr lang="en-US" sz="2400">
                <a:solidFill>
                  <a:srgbClr val="000000"/>
                </a:solidFill>
              </a:rPr>
              <a:t>2500 people used resources through the OSG in 2008. </a:t>
            </a:r>
          </a:p>
          <a:p>
            <a:pPr>
              <a:buNone/>
            </a:pPr>
            <a:endParaRPr lang="en-US" sz="2400">
              <a:solidFill>
                <a:srgbClr val="000000"/>
              </a:solidFill>
            </a:endParaRPr>
          </a:p>
          <a:p>
            <a:pPr>
              <a:buNone/>
            </a:pPr>
            <a:r>
              <a:rPr lang="en-US" sz="2400">
                <a:solidFill>
                  <a:srgbClr val="000000"/>
                </a:solidFill>
              </a:rPr>
              <a:t>We deployed 1</a:t>
            </a:r>
            <a:r>
              <a:rPr lang="en-US" sz="2400" baseline="30000">
                <a:solidFill>
                  <a:srgbClr val="000000"/>
                </a:solidFill>
              </a:rPr>
              <a:t>st</a:t>
            </a:r>
            <a:r>
              <a:rPr lang="en-US" sz="2400">
                <a:solidFill>
                  <a:srgbClr val="000000"/>
                </a:solidFill>
              </a:rPr>
              <a:t> software version labelled Production Level OSG 1.0</a:t>
            </a:r>
          </a:p>
          <a:p>
            <a:pPr>
              <a:buNone/>
            </a:pPr>
            <a:endParaRPr lang="en-US">
              <a:solidFill>
                <a:srgbClr val="000000"/>
              </a:solidFill>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400" b="0" i="0" u="none" strike="noStrike" kern="0" cap="none" spc="0" normalizeH="0" baseline="0" noProof="0">
                <a:ln>
                  <a:noFill/>
                </a:ln>
                <a:solidFill>
                  <a:srgbClr val="000000"/>
                </a:solidFill>
                <a:effectLst/>
                <a:uLnTx/>
                <a:uFillTx/>
                <a:latin typeface="+mn-lt"/>
                <a:ea typeface="+mn-ea"/>
                <a:cs typeface="+mn-cs"/>
              </a:rPr>
              <a:t>We have improved monitoring,</a:t>
            </a:r>
            <a:r>
              <a:rPr kumimoji="1" lang="en-US" sz="2400" b="0" i="0" u="none" strike="noStrike" kern="0" cap="none" spc="0" normalizeH="0" noProof="0">
                <a:ln>
                  <a:noFill/>
                </a:ln>
                <a:solidFill>
                  <a:srgbClr val="000000"/>
                </a:solidFill>
                <a:effectLst/>
                <a:uLnTx/>
                <a:uFillTx/>
                <a:latin typeface="+mn-lt"/>
                <a:ea typeface="+mn-ea"/>
                <a:cs typeface="+mn-cs"/>
              </a:rPr>
              <a:t> </a:t>
            </a:r>
            <a:r>
              <a:rPr kumimoji="1" lang="en-US" sz="2400" b="0" i="0" u="none" strike="noStrike" kern="0" cap="none" spc="0" normalizeH="0" baseline="0" noProof="0">
                <a:ln>
                  <a:noFill/>
                </a:ln>
                <a:solidFill>
                  <a:srgbClr val="000000"/>
                </a:solidFill>
                <a:effectLst/>
                <a:uLnTx/>
                <a:uFillTx/>
                <a:latin typeface="+mn-lt"/>
                <a:ea typeface="+mn-ea"/>
                <a:cs typeface="+mn-cs"/>
              </a:rPr>
              <a:t>administrative</a:t>
            </a:r>
            <a:r>
              <a:rPr kumimoji="1" lang="en-US" sz="2400" b="0" i="0" u="none" strike="noStrike" kern="0" cap="none" spc="0" normalizeH="0" noProof="0">
                <a:ln>
                  <a:noFill/>
                </a:ln>
                <a:solidFill>
                  <a:srgbClr val="000000"/>
                </a:solidFill>
                <a:effectLst/>
                <a:uLnTx/>
                <a:uFillTx/>
                <a:latin typeface="+mn-lt"/>
                <a:ea typeface="+mn-ea"/>
                <a:cs typeface="+mn-cs"/>
              </a:rPr>
              <a:t> services and security response processes.</a:t>
            </a:r>
            <a:endParaRPr kumimoji="1" lang="en-US" sz="2400" b="0" i="0" u="none" strike="noStrike" kern="0" cap="none" spc="0" normalizeH="0" baseline="0" noProof="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9400"/>
            <a:ext cx="8661400" cy="1612900"/>
          </a:xfrm>
        </p:spPr>
        <p:txBody>
          <a:bodyPr/>
          <a:lstStyle/>
          <a:p>
            <a:r>
              <a:rPr lang="en-US" dirty="0"/>
              <a:t>Improvements in Technologies in 2008 </a:t>
            </a:r>
            <a:br>
              <a:rPr lang="en-US" dirty="0"/>
            </a:br>
            <a:r>
              <a:rPr lang="en-US" dirty="0"/>
              <a:t>Integrated into the Software Stack  the</a:t>
            </a:r>
            <a:br>
              <a:rPr lang="en-US" dirty="0"/>
            </a:br>
            <a:r>
              <a:rPr lang="en-US" dirty="0"/>
              <a:t>Virtual Data Toolkit (now at ~70 components)</a:t>
            </a:r>
            <a:br>
              <a:rPr lang="en-US" dirty="0"/>
            </a:br>
            <a:endParaRPr lang="en-US" dirty="0"/>
          </a:p>
        </p:txBody>
      </p:sp>
      <p:sp>
        <p:nvSpPr>
          <p:cNvPr id="3" name="Content Placeholder 2"/>
          <p:cNvSpPr>
            <a:spLocks noGrp="1"/>
          </p:cNvSpPr>
          <p:nvPr>
            <p:ph idx="1"/>
          </p:nvPr>
        </p:nvSpPr>
        <p:spPr>
          <a:xfrm>
            <a:off x="317500" y="1943100"/>
            <a:ext cx="8648700" cy="4635500"/>
          </a:xfrm>
        </p:spPr>
        <p:txBody>
          <a:bodyPr/>
          <a:lstStyle/>
          <a:p>
            <a:pPr>
              <a:buNone/>
            </a:pPr>
            <a:r>
              <a:rPr lang="en-US" dirty="0"/>
              <a:t>Initial use of opportunistic storage for science output (D0)</a:t>
            </a:r>
          </a:p>
          <a:p>
            <a:pPr>
              <a:buNone/>
            </a:pPr>
            <a:endParaRPr lang="en-US" dirty="0"/>
          </a:p>
          <a:p>
            <a:pPr>
              <a:buNone/>
            </a:pPr>
            <a:r>
              <a:rPr lang="en-US" dirty="0"/>
              <a:t>Early adoption in physics and generalization of “overlay” job scheduling or “pilot” technologies</a:t>
            </a:r>
          </a:p>
          <a:p>
            <a:pPr>
              <a:buNone/>
            </a:pPr>
            <a:endParaRPr lang="en-US" dirty="0"/>
          </a:p>
          <a:p>
            <a:pPr>
              <a:buNone/>
            </a:pPr>
            <a:r>
              <a:rPr lang="en-US" dirty="0"/>
              <a:t>Resource service validation framework and (security, functionality) probes for monitoring site configurations and services</a:t>
            </a:r>
          </a:p>
          <a:p>
            <a:pPr>
              <a:buNone/>
            </a:pPr>
            <a:endParaRPr lang="en-US" dirty="0"/>
          </a:p>
          <a:p>
            <a:pPr>
              <a:buNone/>
            </a:pPr>
            <a:r>
              <a:rPr lang="en-US" dirty="0"/>
              <a:t>Site  Resource selection and  OSG matchmaking services in more general use</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b="1" u="sng" dirty="0">
              <a:solidFill>
                <a:srgbClr val="FF6600"/>
              </a:solidFill>
            </a:endParaRPr>
          </a:p>
          <a:p>
            <a:pPr>
              <a:buNone/>
            </a:pPr>
            <a:endParaRPr lang="en-US" b="1" u="sng" dirty="0">
              <a:solidFill>
                <a:srgbClr val="FF6600"/>
              </a:solidFill>
            </a:endParaRP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0"/>
            <a:ext cx="6946900" cy="889000"/>
          </a:xfrm>
        </p:spPr>
        <p:txBody>
          <a:bodyPr/>
          <a:lstStyle/>
          <a:p>
            <a:r>
              <a:rPr lang="en-US" dirty="0"/>
              <a:t>VO throughput over past year </a:t>
            </a:r>
            <a:br>
              <a:rPr lang="en-US" dirty="0"/>
            </a:br>
            <a:r>
              <a:rPr lang="en-US" dirty="0"/>
              <a:t>&gt;40 sites contributing</a:t>
            </a:r>
          </a:p>
        </p:txBody>
      </p:sp>
      <p:pic>
        <p:nvPicPr>
          <p:cNvPr id="5" name="Content Placeholder 4" descr="osg_wall_hours.png"/>
          <p:cNvPicPr>
            <a:picLocks noGrp="1" noChangeAspect="1"/>
          </p:cNvPicPr>
          <p:nvPr>
            <p:ph idx="1"/>
          </p:nvPr>
        </p:nvPicPr>
        <p:blipFill>
          <a:blip r:embed="rId2"/>
          <a:srcRect l="-1829" t="9256" r="-1829" b="5433"/>
          <a:stretch>
            <a:fillRect/>
          </a:stretch>
        </p:blipFill>
        <p:spPr>
          <a:xfrm>
            <a:off x="419100" y="1003300"/>
            <a:ext cx="8361218" cy="5384800"/>
          </a:xfrm>
        </p:spPr>
      </p:pic>
      <p:cxnSp>
        <p:nvCxnSpPr>
          <p:cNvPr id="6" name="Straight Connector 5"/>
          <p:cNvCxnSpPr/>
          <p:nvPr/>
        </p:nvCxnSpPr>
        <p:spPr bwMode="auto">
          <a:xfrm rot="5400000">
            <a:off x="6223000" y="3022600"/>
            <a:ext cx="3949700" cy="12700"/>
          </a:xfrm>
          <a:prstGeom prst="line">
            <a:avLst/>
          </a:prstGeom>
          <a:noFill/>
          <a:ln w="7620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4914900" y="1574800"/>
            <a:ext cx="3048000" cy="1676400"/>
          </a:xfrm>
          <a:prstGeom prst="line">
            <a:avLst/>
          </a:prstGeom>
          <a:noFill/>
          <a:ln w="571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V="1">
            <a:off x="1435100" y="3251200"/>
            <a:ext cx="3492500" cy="165100"/>
          </a:xfrm>
          <a:prstGeom prst="line">
            <a:avLst/>
          </a:prstGeom>
          <a:noFill/>
          <a:ln w="571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5194300" y="4749800"/>
            <a:ext cx="3048000" cy="12700"/>
          </a:xfrm>
          <a:prstGeom prst="line">
            <a:avLst/>
          </a:prstGeom>
          <a:no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V="1">
            <a:off x="5080000" y="3594100"/>
            <a:ext cx="3162300" cy="304800"/>
          </a:xfrm>
          <a:prstGeom prst="line">
            <a:avLst/>
          </a:prstGeom>
          <a:noFill/>
          <a:ln w="571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3289300" y="2108200"/>
            <a:ext cx="3683000" cy="25400"/>
          </a:xfrm>
          <a:prstGeom prst="line">
            <a:avLst/>
          </a:prstGeom>
          <a:noFill/>
          <a:ln w="57150" cap="flat" cmpd="sng" algn="ctr">
            <a:solidFill>
              <a:schemeClr val="tx1"/>
            </a:solidFill>
            <a:prstDash val="solid"/>
            <a:round/>
            <a:headEnd type="none" w="med" len="med"/>
            <a:tailEnd type="none" w="med" len="med"/>
          </a:ln>
          <a:effectLst/>
        </p:spPr>
      </p:cxnSp>
      <p:sp>
        <p:nvSpPr>
          <p:cNvPr id="12" name="TextBox 11"/>
          <p:cNvSpPr txBox="1"/>
          <p:nvPr/>
        </p:nvSpPr>
        <p:spPr>
          <a:xfrm>
            <a:off x="3238500" y="1625600"/>
            <a:ext cx="3093215" cy="461665"/>
          </a:xfrm>
          <a:prstGeom prst="rect">
            <a:avLst/>
          </a:prstGeom>
          <a:noFill/>
        </p:spPr>
        <p:txBody>
          <a:bodyPr wrap="none" rtlCol="0">
            <a:spAutoFit/>
          </a:bodyPr>
          <a:lstStyle/>
          <a:p>
            <a:pPr>
              <a:buNone/>
            </a:pPr>
            <a:r>
              <a:rPr lang="en-US" dirty="0"/>
              <a:t>20,000 </a:t>
            </a:r>
            <a:r>
              <a:rPr lang="en-US" dirty="0" err="1"/>
              <a:t>CPUdays</a:t>
            </a:r>
            <a:r>
              <a:rPr lang="en-US"/>
              <a:t>/day</a:t>
            </a:r>
          </a:p>
        </p:txBody>
      </p:sp>
      <p:sp>
        <p:nvSpPr>
          <p:cNvPr id="13" name="TextBox 12"/>
          <p:cNvSpPr txBox="1"/>
          <p:nvPr/>
        </p:nvSpPr>
        <p:spPr>
          <a:xfrm>
            <a:off x="6350000" y="2959100"/>
            <a:ext cx="1526279" cy="338554"/>
          </a:xfrm>
          <a:prstGeom prst="rect">
            <a:avLst/>
          </a:prstGeom>
          <a:solidFill>
            <a:schemeClr val="bg1"/>
          </a:solidFill>
        </p:spPr>
        <p:txBody>
          <a:bodyPr wrap="none" rtlCol="0">
            <a:spAutoFit/>
          </a:bodyPr>
          <a:lstStyle/>
          <a:p>
            <a:pPr>
              <a:buNone/>
            </a:pPr>
            <a:r>
              <a:rPr lang="en-US" sz="1600"/>
              <a:t>ATLAS &amp; CMS</a:t>
            </a:r>
          </a:p>
        </p:txBody>
      </p:sp>
      <p:sp>
        <p:nvSpPr>
          <p:cNvPr id="14" name="TextBox 13"/>
          <p:cNvSpPr txBox="1"/>
          <p:nvPr/>
        </p:nvSpPr>
        <p:spPr>
          <a:xfrm>
            <a:off x="6261100" y="4051300"/>
            <a:ext cx="1119517" cy="338554"/>
          </a:xfrm>
          <a:prstGeom prst="rect">
            <a:avLst/>
          </a:prstGeom>
          <a:solidFill>
            <a:schemeClr val="bg1"/>
          </a:solidFill>
        </p:spPr>
        <p:txBody>
          <a:bodyPr wrap="none" rtlCol="0">
            <a:spAutoFit/>
          </a:bodyPr>
          <a:lstStyle/>
          <a:p>
            <a:pPr>
              <a:buNone/>
            </a:pPr>
            <a:r>
              <a:rPr lang="en-US" sz="1600"/>
              <a:t>CDF &amp; D0</a:t>
            </a:r>
          </a:p>
        </p:txBody>
      </p:sp>
      <p:sp>
        <p:nvSpPr>
          <p:cNvPr id="15" name="TextBox 14"/>
          <p:cNvSpPr txBox="1"/>
          <p:nvPr/>
        </p:nvSpPr>
        <p:spPr>
          <a:xfrm>
            <a:off x="6540500" y="4826000"/>
            <a:ext cx="1017125" cy="338554"/>
          </a:xfrm>
          <a:prstGeom prst="rect">
            <a:avLst/>
          </a:prstGeom>
          <a:solidFill>
            <a:schemeClr val="bg1"/>
          </a:solidFill>
        </p:spPr>
        <p:txBody>
          <a:bodyPr wrap="none" rtlCol="0">
            <a:spAutoFit/>
          </a:bodyPr>
          <a:lstStyle/>
          <a:p>
            <a:pPr>
              <a:buNone/>
            </a:pPr>
            <a:r>
              <a:rPr lang="en-US" sz="1600"/>
              <a:t>The Rest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a:t>Summary of the </a:t>
            </a:r>
            <a:r>
              <a:rPr lang="en-US" dirty="0" err="1"/>
              <a:t>Collaboratory</a:t>
            </a:r>
            <a:endParaRPr lang="en-US"/>
          </a:p>
        </p:txBody>
      </p:sp>
      <p:sp>
        <p:nvSpPr>
          <p:cNvPr id="3" name="Content Placeholder 2"/>
          <p:cNvSpPr>
            <a:spLocks noGrp="1"/>
          </p:cNvSpPr>
          <p:nvPr>
            <p:ph idx="1"/>
          </p:nvPr>
        </p:nvSpPr>
        <p:spPr>
          <a:xfrm>
            <a:off x="292100" y="901700"/>
            <a:ext cx="8623300" cy="5778500"/>
          </a:xfrm>
        </p:spPr>
        <p:txBody>
          <a:bodyPr/>
          <a:lstStyle/>
          <a:p>
            <a:pPr>
              <a:buNone/>
            </a:pPr>
            <a:r>
              <a:rPr lang="en-US"/>
              <a:t>OSG Consortium in existence since 2005. </a:t>
            </a:r>
          </a:p>
          <a:p>
            <a:pPr>
              <a:buNone/>
            </a:pPr>
            <a:r>
              <a:rPr lang="en-US"/>
              <a:t>OSG Project in 3</a:t>
            </a:r>
            <a:r>
              <a:rPr lang="en-US" baseline="30000"/>
              <a:t>rd</a:t>
            </a:r>
            <a:r>
              <a:rPr lang="en-US"/>
              <a:t> year of 5 year funding cycle.</a:t>
            </a:r>
          </a:p>
          <a:p>
            <a:pPr>
              <a:buNone/>
            </a:pPr>
            <a:endParaRPr lang="en-US"/>
          </a:p>
          <a:p>
            <a:pPr>
              <a:buNone/>
            </a:pPr>
            <a:r>
              <a:rPr lang="en-US"/>
              <a:t>Core collaboration remains, strengthened by new participants and openness to new approaches.	</a:t>
            </a:r>
          </a:p>
          <a:p>
            <a:pPr lvl="1"/>
            <a:r>
              <a:rPr lang="en-US"/>
              <a:t>US ATLAS, US CMS, &amp; LIGO with accomplishments on the ground,  open collaboration to face realities and changing needs.</a:t>
            </a:r>
          </a:p>
          <a:p>
            <a:pPr lvl="1"/>
            <a:r>
              <a:rPr lang="en-US"/>
              <a:t>Involvement of other physics increasing (CDF, D0, Alice)</a:t>
            </a:r>
          </a:p>
          <a:p>
            <a:pPr lvl="1"/>
            <a:r>
              <a:rPr lang="en-US"/>
              <a:t>Processes  of  engaging new non-physics users and communities being “shaken out”.</a:t>
            </a:r>
          </a:p>
          <a:p>
            <a:pPr lvl="1"/>
            <a:r>
              <a:rPr lang="en-US"/>
              <a:t>Leadership remains, strengthened by an excellent team and energetic contributors</a:t>
            </a:r>
          </a:p>
          <a:p>
            <a:pPr>
              <a:buNone/>
            </a:pPr>
            <a:endParaRPr lang="en-US"/>
          </a:p>
          <a:p>
            <a:pPr>
              <a:buNone/>
            </a:pPr>
            <a:r>
              <a:rPr lang="en-US"/>
              <a:t>Challenges and issues from detail to  the national level continue -  no shortage of work!</a:t>
            </a: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2</a:t>
            </a:fld>
            <a:endParaRPr lang="en-US"/>
          </a:p>
        </p:txBody>
      </p:sp>
      <p:pic>
        <p:nvPicPr>
          <p:cNvPr id="5" name="Picture 4" descr="Collaboration_Backpackers_022709.jpg"/>
          <p:cNvPicPr>
            <a:picLocks noChangeAspect="1"/>
          </p:cNvPicPr>
          <p:nvPr/>
        </p:nvPicPr>
        <p:blipFill>
          <a:blip r:embed="rId2"/>
          <a:stretch>
            <a:fillRect/>
          </a:stretch>
        </p:blipFill>
        <p:spPr>
          <a:xfrm>
            <a:off x="7950200" y="0"/>
            <a:ext cx="1022350" cy="10223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Science output</a:t>
            </a:r>
          </a:p>
        </p:txBody>
      </p:sp>
      <p:sp>
        <p:nvSpPr>
          <p:cNvPr id="3" name="Content Placeholder 2"/>
          <p:cNvSpPr>
            <a:spLocks noGrp="1"/>
          </p:cNvSpPr>
          <p:nvPr>
            <p:ph idx="1"/>
          </p:nvPr>
        </p:nvSpPr>
        <p:spPr/>
        <p:txBody>
          <a:bodyPr/>
          <a:lstStyle/>
          <a:p>
            <a:pPr lvl="0" defTabSz="914400" eaLnBrk="0" fontAlgn="base" hangingPunct="0">
              <a:spcAft>
                <a:spcPct val="0"/>
              </a:spcAft>
              <a:buClr>
                <a:srgbClr val="000080"/>
              </a:buClr>
              <a:buNone/>
              <a:defRPr/>
            </a:pPr>
            <a:r>
              <a:rPr kumimoji="1" lang="en-US" kern="0"/>
              <a:t>CDF + D0 &gt;100 physics publications in 2008;</a:t>
            </a:r>
          </a:p>
          <a:p>
            <a:pPr lvl="0" defTabSz="914400" eaLnBrk="0" fontAlgn="base" hangingPunct="0">
              <a:spcAft>
                <a:spcPct val="0"/>
              </a:spcAft>
              <a:buClr>
                <a:srgbClr val="000080"/>
              </a:buClr>
              <a:buNone/>
              <a:defRPr/>
            </a:pPr>
            <a:r>
              <a:rPr kumimoji="1" lang="en-US" kern="0"/>
              <a:t>STAR &gt;10 publications in 2008.</a:t>
            </a:r>
          </a:p>
          <a:p>
            <a:pPr lvl="0" defTabSz="914400" eaLnBrk="0" fontAlgn="base" hangingPunct="0">
              <a:spcAft>
                <a:spcPct val="0"/>
              </a:spcAft>
              <a:buClr>
                <a:srgbClr val="000080"/>
              </a:buClr>
              <a:buNone/>
              <a:defRPr/>
            </a:pPr>
            <a:r>
              <a:rPr kumimoji="1" lang="en-US" kern="0"/>
              <a:t>In discussion with Patrick about how to add LIGO</a:t>
            </a:r>
          </a:p>
          <a:p>
            <a:pPr defTabSz="914400" eaLnBrk="0" fontAlgn="base" hangingPunct="0">
              <a:spcAft>
                <a:spcPct val="0"/>
              </a:spcAft>
              <a:buClr>
                <a:srgbClr val="000080"/>
              </a:buClr>
              <a:buNone/>
              <a:defRPr/>
            </a:pPr>
            <a:r>
              <a:rPr lang="en-US"/>
              <a:t>~5 non-physics publications. </a:t>
            </a:r>
          </a:p>
          <a:p>
            <a:pPr defTabSz="914400" eaLnBrk="0" fontAlgn="base" hangingPunct="0">
              <a:spcAft>
                <a:spcPct val="0"/>
              </a:spcAft>
              <a:buClr>
                <a:srgbClr val="000080"/>
              </a:buClr>
              <a:buNone/>
              <a:defRPr/>
            </a:pPr>
            <a:endParaRPr lang="en-US"/>
          </a:p>
          <a:p>
            <a:pPr defTabSz="914400" eaLnBrk="0" fontAlgn="base" hangingPunct="0">
              <a:spcAft>
                <a:spcPct val="0"/>
              </a:spcAft>
              <a:buClr>
                <a:srgbClr val="000080"/>
              </a:buClr>
              <a:buNone/>
              <a:defRPr/>
            </a:pPr>
            <a:endParaRPr lang="en-US"/>
          </a:p>
          <a:p>
            <a:pPr defTabSz="914400" eaLnBrk="0" fontAlgn="base" hangingPunct="0">
              <a:spcAft>
                <a:spcPct val="0"/>
              </a:spcAft>
              <a:buClr>
                <a:srgbClr val="000080"/>
              </a:buClr>
              <a:buNone/>
              <a:defRPr/>
            </a:pPr>
            <a:r>
              <a:rPr lang="en-US"/>
              <a:t>The Challenge of Engagement.</a:t>
            </a:r>
          </a:p>
          <a:p>
            <a:pPr lvl="0" defTabSz="914400" eaLnBrk="0" fontAlgn="base" hangingPunct="0">
              <a:spcAft>
                <a:spcPct val="0"/>
              </a:spcAft>
              <a:buClr>
                <a:srgbClr val="000080"/>
              </a:buClr>
              <a:buNone/>
              <a:defRPr/>
            </a:pPr>
            <a:r>
              <a:rPr kumimoji="1" lang="en-US" kern="0"/>
              <a:t> </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93700" y="825500"/>
            <a:ext cx="8077200" cy="179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kern="0" noProof="0">
                <a:solidFill>
                  <a:srgbClr val="000000"/>
                </a:solidFill>
                <a:latin typeface="+mn-lt"/>
              </a:rPr>
              <a:t>Applications smoothly come in, use resources and disappear (e.g. Glow, protein mapping)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400" b="0" i="0" u="none" strike="noStrike" kern="0" cap="none" spc="0" normalizeH="0" baseline="0">
                <a:ln>
                  <a:noFill/>
                </a:ln>
                <a:solidFill>
                  <a:srgbClr val="000000"/>
                </a:solidFill>
                <a:effectLst/>
                <a:uLnTx/>
                <a:uFillTx/>
                <a:latin typeface="+mn-lt"/>
                <a:ea typeface="+mn-ea"/>
                <a:cs typeface="+mn-cs"/>
              </a:rPr>
              <a:t>At</a:t>
            </a:r>
            <a:r>
              <a:rPr kumimoji="1" lang="en-US" sz="2400" b="0" i="0" u="none" strike="noStrike" kern="0" cap="none" spc="0" normalizeH="0">
                <a:ln>
                  <a:noFill/>
                </a:ln>
                <a:solidFill>
                  <a:srgbClr val="000000"/>
                </a:solidFill>
                <a:effectLst/>
                <a:uLnTx/>
                <a:uFillTx/>
                <a:latin typeface="+mn-lt"/>
                <a:ea typeface="+mn-ea"/>
                <a:cs typeface="+mn-cs"/>
              </a:rPr>
              <a:t> max  &lt;~4,000 cpudays/day queue times increased.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kern="0">
                <a:solidFill>
                  <a:srgbClr val="000000"/>
                </a:solidFill>
                <a:latin typeface="+mn-lt"/>
              </a:rPr>
              <a:t>Total</a:t>
            </a:r>
            <a:r>
              <a:rPr kumimoji="1" lang="en-US" kern="0" noProof="0">
                <a:solidFill>
                  <a:srgbClr val="000000"/>
                </a:solidFill>
                <a:latin typeface="+mn-lt"/>
              </a:rPr>
              <a:t> shows significant “cycles of use”.</a:t>
            </a:r>
            <a:endParaRPr kumimoji="1" lang="en-US" sz="2400" b="0" i="0" u="none" strike="noStrike" kern="0" cap="none" spc="0" normalizeH="0" baseline="0" noProof="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endParaRPr kumimoji="1" lang="en-US" sz="2400" b="0" i="0" u="none" strike="noStrike" kern="0" cap="none" spc="0" normalizeH="0" baseline="0" noProof="0">
              <a:ln>
                <a:noFill/>
              </a:ln>
              <a:solidFill>
                <a:srgbClr val="000000"/>
              </a:solidFill>
              <a:effectLst/>
              <a:uLnTx/>
              <a:uFillTx/>
              <a:latin typeface="+mn-lt"/>
              <a:ea typeface="+mn-ea"/>
              <a:cs typeface="+mn-cs"/>
            </a:endParaRPr>
          </a:p>
        </p:txBody>
      </p:sp>
      <p:sp>
        <p:nvSpPr>
          <p:cNvPr id="5" name="Slide Number Placeholder 3"/>
          <p:cNvSpPr>
            <a:spLocks noGrp="1"/>
          </p:cNvSpPr>
          <p:nvPr>
            <p:ph type="sldNum" sz="quarter" idx="10"/>
          </p:nvPr>
        </p:nvSpPr>
        <p:spPr>
          <a:xfrm>
            <a:off x="8724900" y="6667500"/>
            <a:ext cx="419100" cy="457200"/>
          </a:xfrm>
        </p:spPr>
        <p:txBody>
          <a:bodyPr/>
          <a:lstStyle/>
          <a:p>
            <a:pPr>
              <a:defRPr/>
            </a:pPr>
            <a:fld id="{C0C4A7A6-595F-FE47-AE10-398FE3A6E33C}" type="slidenum">
              <a:rPr lang="en-US"/>
              <a:pPr>
                <a:defRPr/>
              </a:pPr>
              <a:t>21</a:t>
            </a:fld>
            <a:endParaRPr lang="en-US"/>
          </a:p>
        </p:txBody>
      </p:sp>
      <p:pic>
        <p:nvPicPr>
          <p:cNvPr id="6" name="Content Placeholder 8" descr="Picture 6.png"/>
          <p:cNvPicPr>
            <a:picLocks noGrp="1" noChangeAspect="1"/>
          </p:cNvPicPr>
          <p:nvPr>
            <p:ph idx="1"/>
          </p:nvPr>
        </p:nvPicPr>
        <p:blipFill>
          <a:blip r:embed="rId2"/>
          <a:srcRect t="2189" b="-4620"/>
          <a:stretch>
            <a:fillRect/>
          </a:stretch>
        </p:blipFill>
        <p:spPr>
          <a:xfrm>
            <a:off x="787400" y="2590800"/>
            <a:ext cx="7772400" cy="4394200"/>
          </a:xfrm>
        </p:spPr>
      </p:pic>
      <p:cxnSp>
        <p:nvCxnSpPr>
          <p:cNvPr id="7" name="Straight Connector 6"/>
          <p:cNvCxnSpPr/>
          <p:nvPr/>
        </p:nvCxnSpPr>
        <p:spPr bwMode="auto">
          <a:xfrm>
            <a:off x="1803400" y="4864100"/>
            <a:ext cx="6591300" cy="1588"/>
          </a:xfrm>
          <a:prstGeom prst="line">
            <a:avLst/>
          </a:prstGeom>
          <a:noFill/>
          <a:ln w="57150" cap="flat" cmpd="sng" algn="ctr">
            <a:solidFill>
              <a:schemeClr val="tx1"/>
            </a:solidFill>
            <a:prstDash val="solid"/>
            <a:round/>
            <a:headEnd type="none" w="med" len="med"/>
            <a:tailEnd type="none" w="med" len="med"/>
          </a:ln>
          <a:effectLst/>
        </p:spPr>
      </p:cxnSp>
      <p:sp>
        <p:nvSpPr>
          <p:cNvPr id="8" name="TextBox 7"/>
          <p:cNvSpPr txBox="1"/>
          <p:nvPr/>
        </p:nvSpPr>
        <p:spPr>
          <a:xfrm>
            <a:off x="1651000" y="4483100"/>
            <a:ext cx="2922044" cy="461665"/>
          </a:xfrm>
          <a:prstGeom prst="rect">
            <a:avLst/>
          </a:prstGeom>
          <a:noFill/>
        </p:spPr>
        <p:txBody>
          <a:bodyPr wrap="none" rtlCol="0">
            <a:spAutoFit/>
          </a:bodyPr>
          <a:lstStyle/>
          <a:p>
            <a:pPr>
              <a:buNone/>
            </a:pPr>
            <a:r>
              <a:rPr lang="en-US"/>
              <a:t>1,000 CPUdays/day</a:t>
            </a:r>
          </a:p>
        </p:txBody>
      </p:sp>
      <p:sp>
        <p:nvSpPr>
          <p:cNvPr id="9" name="Title 1"/>
          <p:cNvSpPr>
            <a:spLocks noGrp="1"/>
          </p:cNvSpPr>
          <p:nvPr>
            <p:ph type="title"/>
          </p:nvPr>
        </p:nvSpPr>
        <p:spPr>
          <a:xfrm>
            <a:off x="685800" y="0"/>
            <a:ext cx="6946900" cy="889000"/>
          </a:xfrm>
        </p:spPr>
        <p:txBody>
          <a:bodyPr/>
          <a:lstStyle/>
          <a:p>
            <a:r>
              <a:rPr lang="en-US"/>
              <a:t>Non-Physics VOs &amp; Usage – 2008</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for a Production Manager</a:t>
            </a:r>
          </a:p>
        </p:txBody>
      </p:sp>
      <p:sp>
        <p:nvSpPr>
          <p:cNvPr id="3" name="Content Placeholder 2"/>
          <p:cNvSpPr>
            <a:spLocks noGrp="1"/>
          </p:cNvSpPr>
          <p:nvPr>
            <p:ph idx="1"/>
          </p:nvPr>
        </p:nvSpPr>
        <p:spPr>
          <a:xfrm>
            <a:off x="228600" y="1219200"/>
            <a:ext cx="8763000" cy="5181600"/>
          </a:xfrm>
        </p:spPr>
        <p:txBody>
          <a:bodyPr/>
          <a:lstStyle/>
          <a:p>
            <a:r>
              <a:rPr lang="en-US"/>
              <a:t>Recommendation of JOT to fill production manager position – 10/08</a:t>
            </a:r>
          </a:p>
          <a:p>
            <a:r>
              <a:rPr lang="en-US"/>
              <a:t>Distributed job description to all organizational PIs  - 11/18/08</a:t>
            </a:r>
          </a:p>
          <a:p>
            <a:r>
              <a:rPr lang="en-US"/>
              <a:t>Two applicants, both senior and good potential – 1/10/09</a:t>
            </a:r>
          </a:p>
          <a:p>
            <a:r>
              <a:rPr lang="en-US"/>
              <a:t>Both Interviewed by Executive Team (in person), Council-co-chairs (by phone), Software Tools Group co-chairs &amp; operations coordinator (In person) – 2/10/09</a:t>
            </a:r>
          </a:p>
          <a:p>
            <a:r>
              <a:rPr lang="en-US"/>
              <a:t>Executive Director decision, with consensus of interviewers,  to offer Production Manager position to Dan Fraser 0.5 FTE with front loaded 1.0 FTE for 6 months. </a:t>
            </a:r>
          </a:p>
          <a:p>
            <a:r>
              <a:rPr lang="en-US"/>
              <a:t>Interest from both sides for 2</a:t>
            </a:r>
            <a:r>
              <a:rPr lang="en-US" baseline="30000"/>
              <a:t>nd</a:t>
            </a:r>
            <a:r>
              <a:rPr lang="en-US"/>
              <a:t> candidate would be at most 0.5 FTE. Expected to know by Mar 1</a:t>
            </a:r>
            <a:r>
              <a:rPr lang="en-US" baseline="30000"/>
              <a:t>st</a:t>
            </a:r>
            <a:r>
              <a:rPr lang="en-US"/>
              <a:t>. Plan to discuss “need to know by” date (?April 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79" name="Straight Connector 78"/>
          <p:cNvCxnSpPr>
            <a:cxnSpLocks noChangeShapeType="1"/>
          </p:cNvCxnSpPr>
          <p:nvPr/>
        </p:nvCxnSpPr>
        <p:spPr bwMode="auto">
          <a:xfrm rot="10800000" flipV="1">
            <a:off x="2586330" y="2137727"/>
            <a:ext cx="244475" cy="1588"/>
          </a:xfrm>
          <a:prstGeom prst="line">
            <a:avLst/>
          </a:prstGeom>
          <a:noFill/>
          <a:ln w="9525">
            <a:solidFill>
              <a:schemeClr val="tx1"/>
            </a:solidFill>
            <a:round/>
            <a:headEnd/>
            <a:tailEnd/>
          </a:ln>
        </p:spPr>
      </p:cxnSp>
      <p:sp>
        <p:nvSpPr>
          <p:cNvPr id="60" name="Freeform 57"/>
          <p:cNvSpPr>
            <a:spLocks noChangeArrowheads="1"/>
          </p:cNvSpPr>
          <p:nvPr/>
        </p:nvSpPr>
        <p:spPr bwMode="auto">
          <a:xfrm>
            <a:off x="2905895" y="1600200"/>
            <a:ext cx="6055366" cy="5257800"/>
          </a:xfrm>
          <a:custGeom>
            <a:avLst/>
            <a:gdLst>
              <a:gd name="T0" fmla="*/ 148183 w 6440603"/>
              <a:gd name="T1" fmla="*/ 21476 h 4882180"/>
              <a:gd name="T2" fmla="*/ 2184388 w 6440603"/>
              <a:gd name="T3" fmla="*/ 21476 h 4882180"/>
              <a:gd name="T4" fmla="*/ 2310222 w 6440603"/>
              <a:gd name="T5" fmla="*/ 34163 h 4882180"/>
              <a:gd name="T6" fmla="*/ 2481811 w 6440603"/>
              <a:gd name="T7" fmla="*/ 46853 h 4882180"/>
              <a:gd name="T8" fmla="*/ 2824991 w 6440603"/>
              <a:gd name="T9" fmla="*/ 34163 h 4882180"/>
              <a:gd name="T10" fmla="*/ 2859308 w 6440603"/>
              <a:gd name="T11" fmla="*/ 21476 h 4882180"/>
              <a:gd name="T12" fmla="*/ 2973702 w 6440603"/>
              <a:gd name="T13" fmla="*/ 8786 h 4882180"/>
              <a:gd name="T14" fmla="*/ 3133856 w 6440603"/>
              <a:gd name="T15" fmla="*/ 1150783 h 4882180"/>
              <a:gd name="T16" fmla="*/ 3121644 w 6440603"/>
              <a:gd name="T17" fmla="*/ 896893 h 4882180"/>
              <a:gd name="T18" fmla="*/ 6371181 w 6440603"/>
              <a:gd name="T19" fmla="*/ 1645647 h 4882180"/>
              <a:gd name="T20" fmla="*/ 6439820 w 6440603"/>
              <a:gd name="T21" fmla="*/ 5414234 h 4882180"/>
              <a:gd name="T22" fmla="*/ 1406515 w 6440603"/>
              <a:gd name="T23" fmla="*/ 5287348 h 4882180"/>
              <a:gd name="T24" fmla="*/ 1395075 w 6440603"/>
              <a:gd name="T25" fmla="*/ 1687559 h 4882180"/>
              <a:gd name="T26" fmla="*/ 1394309 w 6440603"/>
              <a:gd name="T27" fmla="*/ 1852465 h 4882180"/>
              <a:gd name="T28" fmla="*/ 0 w 6440603"/>
              <a:gd name="T29" fmla="*/ 1683434 h 4882180"/>
              <a:gd name="T30" fmla="*/ 22356 w 6440603"/>
              <a:gd name="T31" fmla="*/ 1277670 h 4882180"/>
              <a:gd name="T32" fmla="*/ 10154 w 6440603"/>
              <a:gd name="T33" fmla="*/ 1687225 h 4882180"/>
              <a:gd name="T34" fmla="*/ 21594 w 6440603"/>
              <a:gd name="T35" fmla="*/ 1687225 h 4882180"/>
              <a:gd name="T36" fmla="*/ 21594 w 6440603"/>
              <a:gd name="T37" fmla="*/ 1670744 h 4882180"/>
              <a:gd name="T38" fmla="*/ 56671 w 6440603"/>
              <a:gd name="T39" fmla="*/ 8786 h 48821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40603"/>
              <a:gd name="T61" fmla="*/ 0 h 4882180"/>
              <a:gd name="T62" fmla="*/ 6440603 w 6440603"/>
              <a:gd name="T63" fmla="*/ 4882180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122023 w 6440603"/>
              <a:gd name="connsiteY9" fmla="*/ 808754 h 4882180"/>
              <a:gd name="connsiteX10" fmla="*/ 6371959 w 6440603"/>
              <a:gd name="connsiteY10" fmla="*/ 1483930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6371959 w 6440603"/>
              <a:gd name="connsiteY9" fmla="*/ 1483930 h 4882180"/>
              <a:gd name="connsiteX10" fmla="*/ 6440603 w 6440603"/>
              <a:gd name="connsiteY10" fmla="*/ 4882180 h 4882180"/>
              <a:gd name="connsiteX11" fmla="*/ 1406684 w 6440603"/>
              <a:gd name="connsiteY11" fmla="*/ 4767761 h 4882180"/>
              <a:gd name="connsiteX12" fmla="*/ 1395244 w 6440603"/>
              <a:gd name="connsiteY12" fmla="*/ 1521721 h 4882180"/>
              <a:gd name="connsiteX13" fmla="*/ 1394478 w 6440603"/>
              <a:gd name="connsiteY13" fmla="*/ 1670423 h 4882180"/>
              <a:gd name="connsiteX14" fmla="*/ 0 w 6440603"/>
              <a:gd name="connsiteY14" fmla="*/ 1518004 h 4882180"/>
              <a:gd name="connsiteX15" fmla="*/ 22356 w 6440603"/>
              <a:gd name="connsiteY15" fmla="*/ 1152115 h 4882180"/>
              <a:gd name="connsiteX16" fmla="*/ 10154 w 6440603"/>
              <a:gd name="connsiteY16" fmla="*/ 1521421 h 4882180"/>
              <a:gd name="connsiteX17" fmla="*/ 21594 w 6440603"/>
              <a:gd name="connsiteY17" fmla="*/ 1521421 h 4882180"/>
              <a:gd name="connsiteX18" fmla="*/ 21594 w 6440603"/>
              <a:gd name="connsiteY18" fmla="*/ 1506560 h 4882180"/>
              <a:gd name="connsiteX19" fmla="*/ 56678 w 6440603"/>
              <a:gd name="connsiteY19"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6371959 w 6440603"/>
              <a:gd name="connsiteY9" fmla="*/ 1483930 h 4882180"/>
              <a:gd name="connsiteX10" fmla="*/ 6440603 w 6440603"/>
              <a:gd name="connsiteY10" fmla="*/ 4882180 h 4882180"/>
              <a:gd name="connsiteX11" fmla="*/ 1406684 w 6440603"/>
              <a:gd name="connsiteY11" fmla="*/ 4767761 h 4882180"/>
              <a:gd name="connsiteX12" fmla="*/ 1395244 w 6440603"/>
              <a:gd name="connsiteY12" fmla="*/ 1521721 h 4882180"/>
              <a:gd name="connsiteX13" fmla="*/ 1394478 w 6440603"/>
              <a:gd name="connsiteY13" fmla="*/ 1670423 h 4882180"/>
              <a:gd name="connsiteX14" fmla="*/ 0 w 6440603"/>
              <a:gd name="connsiteY14" fmla="*/ 1518004 h 4882180"/>
              <a:gd name="connsiteX15" fmla="*/ 22356 w 6440603"/>
              <a:gd name="connsiteY15" fmla="*/ 1152115 h 4882180"/>
              <a:gd name="connsiteX16" fmla="*/ 10154 w 6440603"/>
              <a:gd name="connsiteY16" fmla="*/ 1521421 h 4882180"/>
              <a:gd name="connsiteX17" fmla="*/ 21594 w 6440603"/>
              <a:gd name="connsiteY17" fmla="*/ 1521421 h 4882180"/>
              <a:gd name="connsiteX18" fmla="*/ 21594 w 6440603"/>
              <a:gd name="connsiteY18" fmla="*/ 1506560 h 4882180"/>
              <a:gd name="connsiteX19" fmla="*/ 56678 w 6440603"/>
              <a:gd name="connsiteY19"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364123 w 6440603"/>
              <a:gd name="connsiteY9" fmla="*/ 904446 h 4882180"/>
              <a:gd name="connsiteX10" fmla="*/ 6371959 w 6440603"/>
              <a:gd name="connsiteY10" fmla="*/ 1483930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364123 w 6440603"/>
              <a:gd name="connsiteY9" fmla="*/ 904446 h 4882180"/>
              <a:gd name="connsiteX10" fmla="*/ 6371959 w 6440603"/>
              <a:gd name="connsiteY10" fmla="*/ 915305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130503 w 6440603"/>
              <a:gd name="connsiteY9" fmla="*/ 1020276 h 4882180"/>
              <a:gd name="connsiteX10" fmla="*/ 3364123 w 6440603"/>
              <a:gd name="connsiteY10" fmla="*/ 904446 h 4882180"/>
              <a:gd name="connsiteX11" fmla="*/ 6371959 w 6440603"/>
              <a:gd name="connsiteY11" fmla="*/ 915305 h 4882180"/>
              <a:gd name="connsiteX12" fmla="*/ 6440603 w 6440603"/>
              <a:gd name="connsiteY12" fmla="*/ 4882180 h 4882180"/>
              <a:gd name="connsiteX13" fmla="*/ 1406684 w 6440603"/>
              <a:gd name="connsiteY13" fmla="*/ 4767761 h 4882180"/>
              <a:gd name="connsiteX14" fmla="*/ 1395244 w 6440603"/>
              <a:gd name="connsiteY14" fmla="*/ 1521721 h 4882180"/>
              <a:gd name="connsiteX15" fmla="*/ 1394478 w 6440603"/>
              <a:gd name="connsiteY15" fmla="*/ 1670423 h 4882180"/>
              <a:gd name="connsiteX16" fmla="*/ 0 w 6440603"/>
              <a:gd name="connsiteY16" fmla="*/ 1518004 h 4882180"/>
              <a:gd name="connsiteX17" fmla="*/ 22356 w 6440603"/>
              <a:gd name="connsiteY17" fmla="*/ 1152115 h 4882180"/>
              <a:gd name="connsiteX18" fmla="*/ 10154 w 6440603"/>
              <a:gd name="connsiteY18" fmla="*/ 1521421 h 4882180"/>
              <a:gd name="connsiteX19" fmla="*/ 21594 w 6440603"/>
              <a:gd name="connsiteY19" fmla="*/ 1521421 h 4882180"/>
              <a:gd name="connsiteX20" fmla="*/ 21594 w 6440603"/>
              <a:gd name="connsiteY20" fmla="*/ 1506560 h 4882180"/>
              <a:gd name="connsiteX21" fmla="*/ 56678 w 6440603"/>
              <a:gd name="connsiteY21"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364123 w 6440603"/>
              <a:gd name="connsiteY9" fmla="*/ 904446 h 4882180"/>
              <a:gd name="connsiteX10" fmla="*/ 6371959 w 6440603"/>
              <a:gd name="connsiteY10" fmla="*/ 915305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364123 w 6440603"/>
              <a:gd name="connsiteY8" fmla="*/ 904446 h 4882180"/>
              <a:gd name="connsiteX9" fmla="*/ 6371959 w 6440603"/>
              <a:gd name="connsiteY9" fmla="*/ 915305 h 4882180"/>
              <a:gd name="connsiteX10" fmla="*/ 6440603 w 6440603"/>
              <a:gd name="connsiteY10" fmla="*/ 4882180 h 4882180"/>
              <a:gd name="connsiteX11" fmla="*/ 1406684 w 6440603"/>
              <a:gd name="connsiteY11" fmla="*/ 4767761 h 4882180"/>
              <a:gd name="connsiteX12" fmla="*/ 1395244 w 6440603"/>
              <a:gd name="connsiteY12" fmla="*/ 1521721 h 4882180"/>
              <a:gd name="connsiteX13" fmla="*/ 1394478 w 6440603"/>
              <a:gd name="connsiteY13" fmla="*/ 1670423 h 4882180"/>
              <a:gd name="connsiteX14" fmla="*/ 0 w 6440603"/>
              <a:gd name="connsiteY14" fmla="*/ 1518004 h 4882180"/>
              <a:gd name="connsiteX15" fmla="*/ 22356 w 6440603"/>
              <a:gd name="connsiteY15" fmla="*/ 1152115 h 4882180"/>
              <a:gd name="connsiteX16" fmla="*/ 10154 w 6440603"/>
              <a:gd name="connsiteY16" fmla="*/ 1521421 h 4882180"/>
              <a:gd name="connsiteX17" fmla="*/ 21594 w 6440603"/>
              <a:gd name="connsiteY17" fmla="*/ 1521421 h 4882180"/>
              <a:gd name="connsiteX18" fmla="*/ 21594 w 6440603"/>
              <a:gd name="connsiteY18" fmla="*/ 1506560 h 4882180"/>
              <a:gd name="connsiteX19" fmla="*/ 56678 w 6440603"/>
              <a:gd name="connsiteY19"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258994 w 6440603"/>
              <a:gd name="connsiteY8" fmla="*/ 30449 h 4882180"/>
              <a:gd name="connsiteX9" fmla="*/ 3364123 w 6440603"/>
              <a:gd name="connsiteY9" fmla="*/ 904446 h 4882180"/>
              <a:gd name="connsiteX10" fmla="*/ 6371959 w 6440603"/>
              <a:gd name="connsiteY10" fmla="*/ 915305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258994 w 6440603"/>
              <a:gd name="connsiteY8" fmla="*/ 30449 h 4882180"/>
              <a:gd name="connsiteX9" fmla="*/ 3364123 w 6440603"/>
              <a:gd name="connsiteY9" fmla="*/ 904446 h 4882180"/>
              <a:gd name="connsiteX10" fmla="*/ 3130503 w 6440603"/>
              <a:gd name="connsiteY10" fmla="*/ 893915 h 4882180"/>
              <a:gd name="connsiteX11" fmla="*/ 6371959 w 6440603"/>
              <a:gd name="connsiteY11" fmla="*/ 915305 h 4882180"/>
              <a:gd name="connsiteX12" fmla="*/ 6440603 w 6440603"/>
              <a:gd name="connsiteY12" fmla="*/ 4882180 h 4882180"/>
              <a:gd name="connsiteX13" fmla="*/ 1406684 w 6440603"/>
              <a:gd name="connsiteY13" fmla="*/ 4767761 h 4882180"/>
              <a:gd name="connsiteX14" fmla="*/ 1395244 w 6440603"/>
              <a:gd name="connsiteY14" fmla="*/ 1521721 h 4882180"/>
              <a:gd name="connsiteX15" fmla="*/ 1394478 w 6440603"/>
              <a:gd name="connsiteY15" fmla="*/ 1670423 h 4882180"/>
              <a:gd name="connsiteX16" fmla="*/ 0 w 6440603"/>
              <a:gd name="connsiteY16" fmla="*/ 1518004 h 4882180"/>
              <a:gd name="connsiteX17" fmla="*/ 22356 w 6440603"/>
              <a:gd name="connsiteY17" fmla="*/ 1152115 h 4882180"/>
              <a:gd name="connsiteX18" fmla="*/ 10154 w 6440603"/>
              <a:gd name="connsiteY18" fmla="*/ 1521421 h 4882180"/>
              <a:gd name="connsiteX19" fmla="*/ 21594 w 6440603"/>
              <a:gd name="connsiteY19" fmla="*/ 1521421 h 4882180"/>
              <a:gd name="connsiteX20" fmla="*/ 21594 w 6440603"/>
              <a:gd name="connsiteY20" fmla="*/ 1506560 h 4882180"/>
              <a:gd name="connsiteX21" fmla="*/ 56678 w 6440603"/>
              <a:gd name="connsiteY21" fmla="*/ 7923 h 488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40603" h="4882180">
                <a:moveTo>
                  <a:pt x="148204" y="19365"/>
                </a:moveTo>
                <a:cubicBezTo>
                  <a:pt x="1128821" y="7690"/>
                  <a:pt x="1168092" y="0"/>
                  <a:pt x="2184653" y="19365"/>
                </a:cubicBezTo>
                <a:cubicBezTo>
                  <a:pt x="2226768" y="20167"/>
                  <a:pt x="2268503" y="27576"/>
                  <a:pt x="2310501" y="30807"/>
                </a:cubicBezTo>
                <a:cubicBezTo>
                  <a:pt x="2367663" y="35205"/>
                  <a:pt x="2424908" y="38435"/>
                  <a:pt x="2482112" y="42249"/>
                </a:cubicBezTo>
                <a:cubicBezTo>
                  <a:pt x="2596519" y="38435"/>
                  <a:pt x="2711073" y="37733"/>
                  <a:pt x="2825334" y="30807"/>
                </a:cubicBezTo>
                <a:cubicBezTo>
                  <a:pt x="2837372" y="30077"/>
                  <a:pt x="2847831" y="21730"/>
                  <a:pt x="2859656" y="19365"/>
                </a:cubicBezTo>
                <a:cubicBezTo>
                  <a:pt x="2924949" y="6305"/>
                  <a:pt x="2923856" y="7923"/>
                  <a:pt x="2974064" y="7923"/>
                </a:cubicBezTo>
                <a:lnTo>
                  <a:pt x="3270676" y="32230"/>
                </a:lnTo>
                <a:lnTo>
                  <a:pt x="3258994" y="30449"/>
                </a:lnTo>
                <a:lnTo>
                  <a:pt x="3364123" y="904446"/>
                </a:lnTo>
                <a:lnTo>
                  <a:pt x="3130503" y="893915"/>
                </a:lnTo>
                <a:lnTo>
                  <a:pt x="6371959" y="915305"/>
                </a:lnTo>
                <a:lnTo>
                  <a:pt x="6440603" y="4882180"/>
                </a:lnTo>
                <a:lnTo>
                  <a:pt x="1406684" y="4767761"/>
                </a:lnTo>
                <a:cubicBezTo>
                  <a:pt x="1402870" y="3558732"/>
                  <a:pt x="1395244" y="1521721"/>
                  <a:pt x="1395244" y="1521721"/>
                </a:cubicBezTo>
                <a:cubicBezTo>
                  <a:pt x="1394989" y="1571288"/>
                  <a:pt x="1394733" y="1620856"/>
                  <a:pt x="1394478" y="1670423"/>
                </a:cubicBezTo>
                <a:lnTo>
                  <a:pt x="0" y="1518004"/>
                </a:lnTo>
                <a:lnTo>
                  <a:pt x="22356" y="1152115"/>
                </a:lnTo>
                <a:lnTo>
                  <a:pt x="10154" y="1521421"/>
                </a:lnTo>
                <a:lnTo>
                  <a:pt x="21594" y="1521421"/>
                </a:lnTo>
                <a:lnTo>
                  <a:pt x="21594" y="1506560"/>
                </a:lnTo>
                <a:lnTo>
                  <a:pt x="56678" y="7923"/>
                </a:lnTo>
              </a:path>
            </a:pathLst>
          </a:custGeom>
          <a:solidFill>
            <a:srgbClr val="FFFB6F">
              <a:alpha val="56078"/>
            </a:srgbClr>
          </a:solidFill>
          <a:ln w="9525">
            <a:noFill/>
            <a:round/>
            <a:headEnd/>
            <a:tailEnd/>
          </a:ln>
        </p:spPr>
        <p:txBody>
          <a:bodyPr/>
          <a:lstStyle/>
          <a:p>
            <a:pPr eaLnBrk="0" hangingPunct="0"/>
            <a:endParaRPr lang="en-US" sz="2400">
              <a:solidFill>
                <a:schemeClr val="tx1"/>
              </a:solidFill>
            </a:endParaRPr>
          </a:p>
        </p:txBody>
      </p:sp>
      <p:sp>
        <p:nvSpPr>
          <p:cNvPr id="31745" name="Slide Number Placeholder 1"/>
          <p:cNvSpPr>
            <a:spLocks noGrp="1"/>
          </p:cNvSpPr>
          <p:nvPr>
            <p:ph type="sldNum" sz="quarter" idx="10"/>
          </p:nvPr>
        </p:nvSpPr>
        <p:spPr/>
        <p:txBody>
          <a:bodyPr/>
          <a:lstStyle/>
          <a:p>
            <a:pPr>
              <a:defRPr/>
            </a:pPr>
            <a:fld id="{37E5E4AC-A723-444D-9CC0-D5ED0DEA47DC}" type="slidenum">
              <a:rPr lang="en-US" smtClean="0">
                <a:cs typeface="ＭＳ Ｐゴシック"/>
              </a:rPr>
              <a:pPr>
                <a:defRPr/>
              </a:pPr>
              <a:t>23</a:t>
            </a:fld>
            <a:endParaRPr lang="en-US" dirty="0" smtClean="0">
              <a:cs typeface="ＭＳ Ｐゴシック"/>
            </a:endParaRPr>
          </a:p>
        </p:txBody>
      </p:sp>
      <p:sp>
        <p:nvSpPr>
          <p:cNvPr id="31747" name="Text Box 3"/>
          <p:cNvSpPr txBox="1">
            <a:spLocks noChangeArrowheads="1"/>
          </p:cNvSpPr>
          <p:nvPr/>
        </p:nvSpPr>
        <p:spPr bwMode="auto">
          <a:xfrm>
            <a:off x="2701925" y="1676400"/>
            <a:ext cx="2819400" cy="830263"/>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Executive Director: Ruth Pordes,</a:t>
            </a:r>
          </a:p>
          <a:p>
            <a:pPr algn="ctr" eaLnBrk="0" hangingPunct="0"/>
            <a:r>
              <a:rPr lang="en-US" sz="1200" dirty="0">
                <a:solidFill>
                  <a:srgbClr val="000080"/>
                </a:solidFill>
              </a:rPr>
              <a:t>Technical Director: Miron Livny, </a:t>
            </a:r>
          </a:p>
          <a:p>
            <a:pPr algn="ctr" eaLnBrk="0" hangingPunct="0"/>
            <a:r>
              <a:rPr lang="en-US" sz="1200" dirty="0">
                <a:solidFill>
                  <a:srgbClr val="000080"/>
                </a:solidFill>
              </a:rPr>
              <a:t>Project Manager: Chander Sehgal,</a:t>
            </a:r>
          </a:p>
          <a:p>
            <a:pPr algn="ctr" eaLnBrk="0" hangingPunct="0"/>
            <a:endParaRPr lang="en-US" sz="1200" dirty="0">
              <a:solidFill>
                <a:srgbClr val="000080"/>
              </a:solidFill>
            </a:endParaRPr>
          </a:p>
        </p:txBody>
      </p:sp>
      <p:sp>
        <p:nvSpPr>
          <p:cNvPr id="31749" name="Rectangle 13"/>
          <p:cNvSpPr>
            <a:spLocks noChangeArrowheads="1"/>
          </p:cNvSpPr>
          <p:nvPr/>
        </p:nvSpPr>
        <p:spPr bwMode="auto">
          <a:xfrm>
            <a:off x="133350" y="1944688"/>
            <a:ext cx="2460625" cy="46196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Extensions /Applications</a:t>
            </a:r>
          </a:p>
          <a:p>
            <a:pPr algn="ctr" eaLnBrk="0" hangingPunct="0"/>
            <a:r>
              <a:rPr lang="en-US" sz="1200" dirty="0">
                <a:solidFill>
                  <a:srgbClr val="000080"/>
                </a:solidFill>
              </a:rPr>
              <a:t>Torre Wenaus, Frank Würthwein</a:t>
            </a:r>
          </a:p>
        </p:txBody>
      </p:sp>
      <p:sp>
        <p:nvSpPr>
          <p:cNvPr id="31750" name="Text Box 41"/>
          <p:cNvSpPr txBox="1">
            <a:spLocks noChangeArrowheads="1"/>
          </p:cNvSpPr>
          <p:nvPr/>
        </p:nvSpPr>
        <p:spPr bwMode="auto">
          <a:xfrm>
            <a:off x="2876550" y="284163"/>
            <a:ext cx="2667000" cy="46196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Joint Oversight Team</a:t>
            </a:r>
          </a:p>
          <a:p>
            <a:pPr algn="ctr" eaLnBrk="0" hangingPunct="0"/>
            <a:r>
              <a:rPr lang="en-US" sz="1200" dirty="0">
                <a:solidFill>
                  <a:srgbClr val="000080"/>
                </a:solidFill>
              </a:rPr>
              <a:t>DOE &amp; NSF</a:t>
            </a:r>
          </a:p>
        </p:txBody>
      </p:sp>
      <p:sp>
        <p:nvSpPr>
          <p:cNvPr id="31751" name="Rectangle 46"/>
          <p:cNvSpPr>
            <a:spLocks noChangeArrowheads="1"/>
          </p:cNvSpPr>
          <p:nvPr/>
        </p:nvSpPr>
        <p:spPr bwMode="auto">
          <a:xfrm>
            <a:off x="4933950" y="979488"/>
            <a:ext cx="2743200" cy="46196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OSG Council </a:t>
            </a:r>
          </a:p>
          <a:p>
            <a:pPr algn="ctr" eaLnBrk="0" hangingPunct="0"/>
            <a:r>
              <a:rPr lang="en-US" sz="1200" dirty="0">
                <a:solidFill>
                  <a:srgbClr val="000080"/>
                </a:solidFill>
              </a:rPr>
              <a:t>Chairs: Paul Avery,  Kent Blackburn,</a:t>
            </a:r>
          </a:p>
        </p:txBody>
      </p:sp>
      <p:sp>
        <p:nvSpPr>
          <p:cNvPr id="31752" name="Text Box 26"/>
          <p:cNvSpPr txBox="1">
            <a:spLocks noChangeArrowheads="1"/>
          </p:cNvSpPr>
          <p:nvPr/>
        </p:nvSpPr>
        <p:spPr bwMode="auto">
          <a:xfrm>
            <a:off x="638174" y="3838574"/>
            <a:ext cx="2733676" cy="830997"/>
          </a:xfrm>
          <a:prstGeom prst="rect">
            <a:avLst/>
          </a:prstGeom>
          <a:solidFill>
            <a:schemeClr val="bg1"/>
          </a:solidFill>
          <a:ln w="3175">
            <a:solidFill>
              <a:schemeClr val="tx1"/>
            </a:solidFill>
            <a:miter lim="800000"/>
            <a:headEnd/>
            <a:tailEnd/>
          </a:ln>
        </p:spPr>
        <p:txBody>
          <a:bodyPr wrap="square">
            <a:spAutoFit/>
          </a:bodyPr>
          <a:lstStyle/>
          <a:p>
            <a:pPr eaLnBrk="0" hangingPunct="0"/>
            <a:r>
              <a:rPr lang="en-US" sz="1200" dirty="0" smtClean="0">
                <a:solidFill>
                  <a:srgbClr val="000080"/>
                </a:solidFill>
              </a:rPr>
              <a:t>Scalability: Frank Wuerthwein</a:t>
            </a:r>
          </a:p>
          <a:p>
            <a:pPr eaLnBrk="0" hangingPunct="0"/>
            <a:r>
              <a:rPr lang="en-US" sz="1200" dirty="0" smtClean="0">
                <a:solidFill>
                  <a:srgbClr val="000080"/>
                </a:solidFill>
              </a:rPr>
              <a:t>WMS: Maxim Potekhin</a:t>
            </a:r>
          </a:p>
          <a:p>
            <a:pPr eaLnBrk="0" hangingPunct="0"/>
            <a:r>
              <a:rPr lang="en-US" sz="1200" dirty="0" smtClean="0">
                <a:solidFill>
                  <a:srgbClr val="000080"/>
                </a:solidFill>
              </a:rPr>
              <a:t>Storage: Matt Crawford</a:t>
            </a:r>
          </a:p>
          <a:p>
            <a:pPr eaLnBrk="0" hangingPunct="0"/>
            <a:r>
              <a:rPr lang="en-US" sz="1200" dirty="0" smtClean="0">
                <a:solidFill>
                  <a:srgbClr val="000080"/>
                </a:solidFill>
              </a:rPr>
              <a:t>Internet2: Rich Carlson</a:t>
            </a:r>
            <a:endParaRPr lang="en-US" sz="1200" dirty="0">
              <a:solidFill>
                <a:srgbClr val="000080"/>
              </a:solidFill>
            </a:endParaRPr>
          </a:p>
        </p:txBody>
      </p:sp>
      <p:cxnSp>
        <p:nvCxnSpPr>
          <p:cNvPr id="31753" name="Straight Connector 21"/>
          <p:cNvCxnSpPr>
            <a:cxnSpLocks noChangeShapeType="1"/>
          </p:cNvCxnSpPr>
          <p:nvPr/>
        </p:nvCxnSpPr>
        <p:spPr bwMode="auto">
          <a:xfrm flipV="1">
            <a:off x="4095750" y="1211263"/>
            <a:ext cx="854075" cy="0"/>
          </a:xfrm>
          <a:prstGeom prst="line">
            <a:avLst/>
          </a:prstGeom>
          <a:noFill/>
          <a:ln w="3175">
            <a:solidFill>
              <a:schemeClr val="tx1"/>
            </a:solidFill>
            <a:round/>
            <a:headEnd/>
            <a:tailEnd/>
          </a:ln>
        </p:spPr>
      </p:cxnSp>
      <p:cxnSp>
        <p:nvCxnSpPr>
          <p:cNvPr id="31754" name="Straight Connector 23"/>
          <p:cNvCxnSpPr>
            <a:cxnSpLocks noChangeShapeType="1"/>
            <a:endCxn id="31747" idx="0"/>
          </p:cNvCxnSpPr>
          <p:nvPr/>
        </p:nvCxnSpPr>
        <p:spPr bwMode="auto">
          <a:xfrm rot="16200000" flipH="1">
            <a:off x="3629819" y="1194594"/>
            <a:ext cx="950912" cy="12700"/>
          </a:xfrm>
          <a:prstGeom prst="line">
            <a:avLst/>
          </a:prstGeom>
          <a:noFill/>
          <a:ln w="3175">
            <a:solidFill>
              <a:schemeClr val="tx1"/>
            </a:solidFill>
            <a:round/>
            <a:headEnd/>
            <a:tailEnd/>
          </a:ln>
        </p:spPr>
      </p:cxnSp>
      <p:cxnSp>
        <p:nvCxnSpPr>
          <p:cNvPr id="31755" name="Straight Connector 26"/>
          <p:cNvCxnSpPr>
            <a:cxnSpLocks noChangeShapeType="1"/>
            <a:stCxn id="31784" idx="3"/>
          </p:cNvCxnSpPr>
          <p:nvPr/>
        </p:nvCxnSpPr>
        <p:spPr bwMode="auto">
          <a:xfrm>
            <a:off x="3200400" y="1200150"/>
            <a:ext cx="914400" cy="19050"/>
          </a:xfrm>
          <a:prstGeom prst="line">
            <a:avLst/>
          </a:prstGeom>
          <a:noFill/>
          <a:ln w="3175">
            <a:solidFill>
              <a:schemeClr val="tx1"/>
            </a:solidFill>
            <a:round/>
            <a:headEnd/>
            <a:tailEnd/>
          </a:ln>
        </p:spPr>
      </p:cxnSp>
      <p:cxnSp>
        <p:nvCxnSpPr>
          <p:cNvPr id="31756" name="Straight Connector 37"/>
          <p:cNvCxnSpPr>
            <a:cxnSpLocks noChangeShapeType="1"/>
            <a:stCxn id="31747" idx="2"/>
          </p:cNvCxnSpPr>
          <p:nvPr/>
        </p:nvCxnSpPr>
        <p:spPr bwMode="auto">
          <a:xfrm rot="5400000">
            <a:off x="2118519" y="4483894"/>
            <a:ext cx="3970337" cy="15875"/>
          </a:xfrm>
          <a:prstGeom prst="line">
            <a:avLst/>
          </a:prstGeom>
          <a:noFill/>
          <a:ln w="3175">
            <a:solidFill>
              <a:schemeClr val="tx1"/>
            </a:solidFill>
            <a:round/>
            <a:headEnd/>
            <a:tailEnd/>
          </a:ln>
        </p:spPr>
      </p:cxnSp>
      <p:sp>
        <p:nvSpPr>
          <p:cNvPr id="31757" name="Rectangle 13"/>
          <p:cNvSpPr>
            <a:spLocks noChangeArrowheads="1"/>
          </p:cNvSpPr>
          <p:nvPr/>
        </p:nvSpPr>
        <p:spPr bwMode="auto">
          <a:xfrm>
            <a:off x="1528763" y="2730265"/>
            <a:ext cx="2357437" cy="646331"/>
          </a:xfrm>
          <a:prstGeom prst="rect">
            <a:avLst/>
          </a:prstGeom>
          <a:solidFill>
            <a:schemeClr val="bg1"/>
          </a:solidFill>
          <a:ln w="3175">
            <a:solidFill>
              <a:schemeClr val="tx1"/>
            </a:solidFill>
            <a:miter lim="800000"/>
            <a:headEnd/>
            <a:tailEnd/>
          </a:ln>
        </p:spPr>
        <p:txBody>
          <a:bodyPr wrap="square">
            <a:spAutoFit/>
          </a:bodyPr>
          <a:lstStyle/>
          <a:p>
            <a:pPr eaLnBrk="0" hangingPunct="0"/>
            <a:r>
              <a:rPr lang="en-US" sz="1200" dirty="0" smtClean="0">
                <a:solidFill>
                  <a:srgbClr val="000080"/>
                </a:solidFill>
              </a:rPr>
              <a:t>Metrics: Brian Bockelman</a:t>
            </a:r>
          </a:p>
          <a:p>
            <a:pPr eaLnBrk="0" hangingPunct="0"/>
            <a:r>
              <a:rPr lang="en-US" sz="1200" dirty="0" smtClean="0">
                <a:solidFill>
                  <a:srgbClr val="000080"/>
                </a:solidFill>
              </a:rPr>
              <a:t>Comm. &amp; iSGTW: David Ritchie</a:t>
            </a:r>
          </a:p>
          <a:p>
            <a:pPr eaLnBrk="0" hangingPunct="0"/>
            <a:r>
              <a:rPr lang="en-US" sz="1200" dirty="0" smtClean="0">
                <a:solidFill>
                  <a:srgbClr val="000080"/>
                </a:solidFill>
              </a:rPr>
              <a:t>Proj Mgmt: Chander Sehgal</a:t>
            </a:r>
            <a:endParaRPr lang="en-US" sz="1200" dirty="0">
              <a:solidFill>
                <a:srgbClr val="000080"/>
              </a:solidFill>
            </a:endParaRPr>
          </a:p>
        </p:txBody>
      </p:sp>
      <p:grpSp>
        <p:nvGrpSpPr>
          <p:cNvPr id="2" name="Group 47"/>
          <p:cNvGrpSpPr>
            <a:grpSpLocks/>
          </p:cNvGrpSpPr>
          <p:nvPr/>
        </p:nvGrpSpPr>
        <p:grpSpPr bwMode="auto">
          <a:xfrm>
            <a:off x="4095750" y="3908425"/>
            <a:ext cx="4495800" cy="276225"/>
            <a:chOff x="4191000" y="3908425"/>
            <a:chExt cx="4495800" cy="276225"/>
          </a:xfrm>
        </p:grpSpPr>
        <p:sp>
          <p:nvSpPr>
            <p:cNvPr id="31801" name="Text Box 29"/>
            <p:cNvSpPr txBox="1">
              <a:spLocks noChangeArrowheads="1"/>
            </p:cNvSpPr>
            <p:nvPr/>
          </p:nvSpPr>
          <p:spPr bwMode="auto">
            <a:xfrm>
              <a:off x="4419600" y="3908425"/>
              <a:ext cx="42672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Security Officer: Mine Altunay; Deputy: Doug Olson</a:t>
              </a:r>
            </a:p>
          </p:txBody>
        </p:sp>
        <p:cxnSp>
          <p:nvCxnSpPr>
            <p:cNvPr id="31802" name="Straight Connector 69"/>
            <p:cNvCxnSpPr>
              <a:cxnSpLocks noChangeShapeType="1"/>
            </p:cNvCxnSpPr>
            <p:nvPr/>
          </p:nvCxnSpPr>
          <p:spPr bwMode="auto">
            <a:xfrm rot="10800000" flipV="1">
              <a:off x="4191000" y="4030663"/>
              <a:ext cx="244475" cy="1587"/>
            </a:xfrm>
            <a:prstGeom prst="line">
              <a:avLst/>
            </a:prstGeom>
            <a:noFill/>
            <a:ln w="9525">
              <a:solidFill>
                <a:schemeClr val="tx1"/>
              </a:solidFill>
              <a:round/>
              <a:headEnd/>
              <a:tailEnd/>
            </a:ln>
          </p:spPr>
        </p:cxnSp>
      </p:grpSp>
      <p:grpSp>
        <p:nvGrpSpPr>
          <p:cNvPr id="3" name="Group 48"/>
          <p:cNvGrpSpPr>
            <a:grpSpLocks/>
          </p:cNvGrpSpPr>
          <p:nvPr/>
        </p:nvGrpSpPr>
        <p:grpSpPr bwMode="auto">
          <a:xfrm>
            <a:off x="4200526" y="4337050"/>
            <a:ext cx="4391024" cy="276999"/>
            <a:chOff x="4295776" y="4337050"/>
            <a:chExt cx="4391024" cy="276999"/>
          </a:xfrm>
        </p:grpSpPr>
        <p:sp>
          <p:nvSpPr>
            <p:cNvPr id="31799" name="Text Box 68"/>
            <p:cNvSpPr txBox="1">
              <a:spLocks noChangeArrowheads="1"/>
            </p:cNvSpPr>
            <p:nvPr/>
          </p:nvSpPr>
          <p:spPr bwMode="auto">
            <a:xfrm>
              <a:off x="4419600" y="4337050"/>
              <a:ext cx="4267200" cy="276999"/>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Integration </a:t>
              </a:r>
              <a:r>
                <a:rPr lang="en-US" sz="1200" dirty="0" smtClean="0">
                  <a:solidFill>
                    <a:srgbClr val="000080"/>
                  </a:solidFill>
                </a:rPr>
                <a:t>:            Rob Gardner           :  Site Coordination</a:t>
              </a:r>
              <a:endParaRPr lang="en-US" sz="1200" dirty="0">
                <a:solidFill>
                  <a:srgbClr val="000080"/>
                </a:solidFill>
              </a:endParaRPr>
            </a:p>
          </p:txBody>
        </p:sp>
        <p:cxnSp>
          <p:nvCxnSpPr>
            <p:cNvPr id="31800" name="Straight Connector 70"/>
            <p:cNvCxnSpPr>
              <a:cxnSpLocks noChangeShapeType="1"/>
            </p:cNvCxnSpPr>
            <p:nvPr/>
          </p:nvCxnSpPr>
          <p:spPr bwMode="auto">
            <a:xfrm rot="10800000">
              <a:off x="4295776" y="4486275"/>
              <a:ext cx="139701" cy="1588"/>
            </a:xfrm>
            <a:prstGeom prst="line">
              <a:avLst/>
            </a:prstGeom>
            <a:noFill/>
            <a:ln w="9525">
              <a:solidFill>
                <a:schemeClr val="tx1"/>
              </a:solidFill>
              <a:round/>
              <a:headEnd/>
              <a:tailEnd/>
            </a:ln>
          </p:spPr>
        </p:cxnSp>
      </p:grpSp>
      <p:sp>
        <p:nvSpPr>
          <p:cNvPr id="31797" name="Text Box 27"/>
          <p:cNvSpPr txBox="1">
            <a:spLocks noChangeArrowheads="1"/>
          </p:cNvSpPr>
          <p:nvPr/>
        </p:nvSpPr>
        <p:spPr bwMode="auto">
          <a:xfrm>
            <a:off x="4324350" y="4752975"/>
            <a:ext cx="42672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Operations:  Rob Quick</a:t>
            </a:r>
          </a:p>
        </p:txBody>
      </p:sp>
      <p:grpSp>
        <p:nvGrpSpPr>
          <p:cNvPr id="4" name="Group 50"/>
          <p:cNvGrpSpPr>
            <a:grpSpLocks/>
          </p:cNvGrpSpPr>
          <p:nvPr/>
        </p:nvGrpSpPr>
        <p:grpSpPr bwMode="auto">
          <a:xfrm>
            <a:off x="4324350" y="5210175"/>
            <a:ext cx="4516438" cy="276225"/>
            <a:chOff x="4419600" y="5354638"/>
            <a:chExt cx="4516438" cy="276225"/>
          </a:xfrm>
        </p:grpSpPr>
        <p:sp>
          <p:nvSpPr>
            <p:cNvPr id="31795" name="Text Box 67"/>
            <p:cNvSpPr txBox="1">
              <a:spLocks noChangeArrowheads="1"/>
            </p:cNvSpPr>
            <p:nvPr/>
          </p:nvSpPr>
          <p:spPr bwMode="auto">
            <a:xfrm>
              <a:off x="4419600" y="5354638"/>
              <a:ext cx="4275138"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VOs : Abhishek Rana, Britta Daudert</a:t>
              </a:r>
            </a:p>
          </p:txBody>
        </p:sp>
        <p:cxnSp>
          <p:nvCxnSpPr>
            <p:cNvPr id="31796" name="Straight Connector 73"/>
            <p:cNvCxnSpPr>
              <a:cxnSpLocks noChangeShapeType="1"/>
            </p:cNvCxnSpPr>
            <p:nvPr/>
          </p:nvCxnSpPr>
          <p:spPr bwMode="auto">
            <a:xfrm rot="10800000" flipV="1">
              <a:off x="8691563" y="5500687"/>
              <a:ext cx="244475" cy="1588"/>
            </a:xfrm>
            <a:prstGeom prst="line">
              <a:avLst/>
            </a:prstGeom>
            <a:noFill/>
            <a:ln w="9525">
              <a:solidFill>
                <a:schemeClr val="tx1"/>
              </a:solidFill>
              <a:round/>
              <a:headEnd/>
              <a:tailEnd/>
            </a:ln>
          </p:spPr>
        </p:cxnSp>
      </p:grpSp>
      <p:grpSp>
        <p:nvGrpSpPr>
          <p:cNvPr id="5" name="Group 51"/>
          <p:cNvGrpSpPr>
            <a:grpSpLocks/>
          </p:cNvGrpSpPr>
          <p:nvPr/>
        </p:nvGrpSpPr>
        <p:grpSpPr bwMode="auto">
          <a:xfrm>
            <a:off x="4324350" y="5638800"/>
            <a:ext cx="4502150" cy="276225"/>
            <a:chOff x="4419600" y="5819775"/>
            <a:chExt cx="4502150" cy="276225"/>
          </a:xfrm>
        </p:grpSpPr>
        <p:sp>
          <p:nvSpPr>
            <p:cNvPr id="31793" name="Rectangle 18"/>
            <p:cNvSpPr>
              <a:spLocks noChangeArrowheads="1"/>
            </p:cNvSpPr>
            <p:nvPr/>
          </p:nvSpPr>
          <p:spPr bwMode="auto">
            <a:xfrm>
              <a:off x="4419600" y="5819775"/>
              <a:ext cx="4264025"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Education, Training: Alina Bejan</a:t>
              </a:r>
            </a:p>
          </p:txBody>
        </p:sp>
        <p:cxnSp>
          <p:nvCxnSpPr>
            <p:cNvPr id="31794" name="Straight Connector 74"/>
            <p:cNvCxnSpPr>
              <a:cxnSpLocks noChangeShapeType="1"/>
            </p:cNvCxnSpPr>
            <p:nvPr/>
          </p:nvCxnSpPr>
          <p:spPr bwMode="auto">
            <a:xfrm rot="10800000" flipV="1">
              <a:off x="8677275" y="5913438"/>
              <a:ext cx="244475" cy="1587"/>
            </a:xfrm>
            <a:prstGeom prst="line">
              <a:avLst/>
            </a:prstGeom>
            <a:noFill/>
            <a:ln w="9525">
              <a:solidFill>
                <a:schemeClr val="tx1"/>
              </a:solidFill>
              <a:round/>
              <a:headEnd/>
              <a:tailEnd/>
            </a:ln>
          </p:spPr>
        </p:cxnSp>
      </p:grpSp>
      <p:cxnSp>
        <p:nvCxnSpPr>
          <p:cNvPr id="31764" name="Straight Connector 83"/>
          <p:cNvCxnSpPr>
            <a:cxnSpLocks noChangeShapeType="1"/>
            <a:stCxn id="31788" idx="0"/>
          </p:cNvCxnSpPr>
          <p:nvPr/>
        </p:nvCxnSpPr>
        <p:spPr bwMode="auto">
          <a:xfrm rot="16200000" flipV="1">
            <a:off x="6226179" y="1581154"/>
            <a:ext cx="452436" cy="1862132"/>
          </a:xfrm>
          <a:prstGeom prst="line">
            <a:avLst/>
          </a:prstGeom>
          <a:noFill/>
          <a:ln w="9525">
            <a:solidFill>
              <a:schemeClr val="tx1"/>
            </a:solidFill>
            <a:round/>
            <a:headEnd/>
            <a:tailEnd/>
          </a:ln>
        </p:spPr>
      </p:cxnSp>
      <p:sp>
        <p:nvSpPr>
          <p:cNvPr id="14369" name="Rounded Rectangle 112"/>
          <p:cNvSpPr>
            <a:spLocks noChangeArrowheads="1"/>
          </p:cNvSpPr>
          <p:nvPr/>
        </p:nvSpPr>
        <p:spPr bwMode="auto">
          <a:xfrm>
            <a:off x="76200" y="1600200"/>
            <a:ext cx="5543550" cy="977900"/>
          </a:xfrm>
          <a:prstGeom prst="roundRect">
            <a:avLst>
              <a:gd name="adj" fmla="val 16667"/>
            </a:avLst>
          </a:prstGeom>
          <a:noFill/>
          <a:ln w="12700" cap="flat" cmpd="sng" algn="ctr">
            <a:solidFill>
              <a:schemeClr val="accent6">
                <a:lumMod val="60000"/>
                <a:lumOff val="40000"/>
              </a:schemeClr>
            </a:solidFill>
            <a:prstDash val="solid"/>
            <a:round/>
            <a:headEnd type="none" w="med" len="med"/>
            <a:tailEnd type="none" w="med" len="med"/>
          </a:ln>
        </p:spPr>
        <p:txBody>
          <a:bodyPr/>
          <a:lstStyle/>
          <a:p>
            <a:pPr eaLnBrk="0" hangingPunct="0">
              <a:defRPr/>
            </a:pPr>
            <a:endParaRPr lang="en-US" sz="2400" dirty="0">
              <a:solidFill>
                <a:schemeClr val="tx1"/>
              </a:solidFill>
              <a:ea typeface="ＭＳ Ｐゴシック" pitchFamily="1" charset="-128"/>
              <a:cs typeface="+mn-cs"/>
            </a:endParaRPr>
          </a:p>
        </p:txBody>
      </p:sp>
      <p:sp>
        <p:nvSpPr>
          <p:cNvPr id="31767" name="Text Box 26"/>
          <p:cNvSpPr txBox="1">
            <a:spLocks noChangeArrowheads="1"/>
          </p:cNvSpPr>
          <p:nvPr/>
        </p:nvSpPr>
        <p:spPr bwMode="auto">
          <a:xfrm>
            <a:off x="514350" y="1687513"/>
            <a:ext cx="1676400" cy="185737"/>
          </a:xfrm>
          <a:prstGeom prst="rect">
            <a:avLst/>
          </a:prstGeom>
          <a:solidFill>
            <a:schemeClr val="bg1"/>
          </a:solidFill>
          <a:ln w="3175">
            <a:noFill/>
            <a:miter lim="800000"/>
            <a:headEnd/>
            <a:tailEnd/>
          </a:ln>
        </p:spPr>
        <p:txBody>
          <a:bodyPr tIns="0" bIns="0">
            <a:spAutoFit/>
          </a:bodyPr>
          <a:lstStyle/>
          <a:p>
            <a:pPr eaLnBrk="0" hangingPunct="0"/>
            <a:r>
              <a:rPr lang="en-US" sz="1200" b="1" dirty="0">
                <a:solidFill>
                  <a:srgbClr val="FF0000"/>
                </a:solidFill>
              </a:rPr>
              <a:t>Executive  Team</a:t>
            </a:r>
          </a:p>
        </p:txBody>
      </p:sp>
      <p:sp>
        <p:nvSpPr>
          <p:cNvPr id="31768" name="Text Box 26"/>
          <p:cNvSpPr txBox="1">
            <a:spLocks noChangeArrowheads="1"/>
          </p:cNvSpPr>
          <p:nvPr/>
        </p:nvSpPr>
        <p:spPr bwMode="auto">
          <a:xfrm>
            <a:off x="3098800" y="5999163"/>
            <a:ext cx="822325" cy="547687"/>
          </a:xfrm>
          <a:prstGeom prst="rect">
            <a:avLst/>
          </a:prstGeom>
          <a:solidFill>
            <a:schemeClr val="bg1"/>
          </a:solidFill>
          <a:ln w="3175">
            <a:noFill/>
            <a:prstDash val="lgDash"/>
            <a:miter lim="800000"/>
            <a:headEnd/>
            <a:tailEnd/>
          </a:ln>
        </p:spPr>
        <p:txBody>
          <a:bodyPr>
            <a:spAutoFit/>
          </a:bodyPr>
          <a:lstStyle/>
          <a:p>
            <a:pPr eaLnBrk="0" hangingPunct="0"/>
            <a:r>
              <a:rPr lang="en-US" sz="1200" dirty="0">
                <a:solidFill>
                  <a:srgbClr val="000080"/>
                </a:solidFill>
              </a:rPr>
              <a:t>E4CI</a:t>
            </a:r>
          </a:p>
          <a:p>
            <a:pPr eaLnBrk="0" hangingPunct="0"/>
            <a:r>
              <a:rPr lang="en-US" sz="1200" dirty="0">
                <a:solidFill>
                  <a:srgbClr val="000080"/>
                </a:solidFill>
              </a:rPr>
              <a:t>CI-Team </a:t>
            </a:r>
          </a:p>
          <a:p>
            <a:pPr eaLnBrk="0" hangingPunct="0"/>
            <a:r>
              <a:rPr lang="en-US" sz="1200" dirty="0">
                <a:solidFill>
                  <a:srgbClr val="000080"/>
                </a:solidFill>
              </a:rPr>
              <a:t>Project</a:t>
            </a:r>
          </a:p>
        </p:txBody>
      </p:sp>
      <p:sp>
        <p:nvSpPr>
          <p:cNvPr id="31769" name="Text Box 26"/>
          <p:cNvSpPr txBox="1">
            <a:spLocks noChangeArrowheads="1"/>
          </p:cNvSpPr>
          <p:nvPr/>
        </p:nvSpPr>
        <p:spPr bwMode="auto">
          <a:xfrm>
            <a:off x="4324350" y="6083300"/>
            <a:ext cx="45720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Engagement: John McGee; Campus Grids: Sebastien Goasguen</a:t>
            </a:r>
          </a:p>
        </p:txBody>
      </p:sp>
      <p:cxnSp>
        <p:nvCxnSpPr>
          <p:cNvPr id="31770" name="Straight Connector 75"/>
          <p:cNvCxnSpPr>
            <a:cxnSpLocks noChangeShapeType="1"/>
          </p:cNvCxnSpPr>
          <p:nvPr/>
        </p:nvCxnSpPr>
        <p:spPr bwMode="auto">
          <a:xfrm rot="10800000" flipV="1">
            <a:off x="4095750" y="6211888"/>
            <a:ext cx="244475" cy="1587"/>
          </a:xfrm>
          <a:prstGeom prst="line">
            <a:avLst/>
          </a:prstGeom>
          <a:noFill/>
          <a:ln w="9525">
            <a:solidFill>
              <a:schemeClr val="tx1"/>
            </a:solidFill>
            <a:round/>
            <a:headEnd/>
            <a:tailEnd/>
          </a:ln>
        </p:spPr>
      </p:cxnSp>
      <p:sp>
        <p:nvSpPr>
          <p:cNvPr id="41" name="Snip Same Side Corner Rectangle 40"/>
          <p:cNvSpPr/>
          <p:nvPr/>
        </p:nvSpPr>
        <p:spPr bwMode="auto">
          <a:xfrm rot="5400000">
            <a:off x="3053557" y="5820568"/>
            <a:ext cx="838200" cy="779463"/>
          </a:xfrm>
          <a:prstGeom prst="snip2SameRect">
            <a:avLst/>
          </a:prstGeom>
          <a:noFill/>
          <a:ln w="9525" cap="flat" cmpd="sng" algn="ctr">
            <a:solidFill>
              <a:schemeClr val="tx1"/>
            </a:solidFill>
            <a:prstDash val="lgDash"/>
            <a:round/>
            <a:headEnd type="none" w="med" len="med"/>
            <a:tailEnd type="none" w="med" len="med"/>
          </a:ln>
          <a:effectLst/>
        </p:spPr>
        <p:txBody>
          <a:bodyPr/>
          <a:lstStyle/>
          <a:p>
            <a:pPr eaLnBrk="0" hangingPunct="0">
              <a:defRPr/>
            </a:pPr>
            <a:endParaRPr lang="en-US" sz="2400" dirty="0">
              <a:solidFill>
                <a:schemeClr val="tx1"/>
              </a:solidFill>
              <a:ea typeface="ＭＳ Ｐゴシック" pitchFamily="1" charset="-128"/>
              <a:cs typeface="+mn-cs"/>
            </a:endParaRPr>
          </a:p>
        </p:txBody>
      </p:sp>
      <p:cxnSp>
        <p:nvCxnSpPr>
          <p:cNvPr id="31772" name="Straight Connector 75"/>
          <p:cNvCxnSpPr>
            <a:cxnSpLocks noChangeShapeType="1"/>
          </p:cNvCxnSpPr>
          <p:nvPr/>
        </p:nvCxnSpPr>
        <p:spPr bwMode="auto">
          <a:xfrm rot="10800000" flipV="1">
            <a:off x="3851275" y="6211888"/>
            <a:ext cx="244475" cy="1587"/>
          </a:xfrm>
          <a:prstGeom prst="line">
            <a:avLst/>
          </a:prstGeom>
          <a:noFill/>
          <a:ln w="9525">
            <a:solidFill>
              <a:schemeClr val="tx1"/>
            </a:solidFill>
            <a:round/>
            <a:headEnd/>
            <a:tailEnd/>
          </a:ln>
        </p:spPr>
      </p:cxnSp>
      <p:grpSp>
        <p:nvGrpSpPr>
          <p:cNvPr id="6" name="Group 48"/>
          <p:cNvGrpSpPr>
            <a:grpSpLocks/>
          </p:cNvGrpSpPr>
          <p:nvPr/>
        </p:nvGrpSpPr>
        <p:grpSpPr bwMode="auto">
          <a:xfrm>
            <a:off x="352424" y="5067300"/>
            <a:ext cx="1828800" cy="762000"/>
            <a:chOff x="533397" y="152400"/>
            <a:chExt cx="1828801" cy="762002"/>
          </a:xfrm>
        </p:grpSpPr>
        <p:sp>
          <p:nvSpPr>
            <p:cNvPr id="44" name="Snip Same Side Corner Rectangle 43"/>
            <p:cNvSpPr/>
            <p:nvPr/>
          </p:nvSpPr>
          <p:spPr bwMode="auto">
            <a:xfrm rot="5400000">
              <a:off x="1066797" y="-381000"/>
              <a:ext cx="762002" cy="1828801"/>
            </a:xfrm>
            <a:prstGeom prst="snip2SameRect">
              <a:avLst/>
            </a:prstGeom>
            <a:noFill/>
            <a:ln w="9525" cap="flat" cmpd="sng" algn="ctr">
              <a:solidFill>
                <a:schemeClr val="tx1"/>
              </a:solidFill>
              <a:prstDash val="lgDash"/>
              <a:round/>
              <a:headEnd type="none" w="med" len="med"/>
              <a:tailEnd type="none" w="med" len="med"/>
            </a:ln>
            <a:effectLst/>
          </p:spPr>
          <p:txBody>
            <a:bodyPr/>
            <a:lstStyle/>
            <a:p>
              <a:pPr eaLnBrk="0" hangingPunct="0">
                <a:defRPr/>
              </a:pPr>
              <a:endParaRPr lang="en-US" sz="2400" dirty="0">
                <a:solidFill>
                  <a:schemeClr val="tx1"/>
                </a:solidFill>
                <a:ea typeface="ＭＳ Ｐゴシック" pitchFamily="1" charset="-128"/>
                <a:cs typeface="+mn-cs"/>
              </a:endParaRPr>
            </a:p>
          </p:txBody>
        </p:sp>
        <p:sp>
          <p:nvSpPr>
            <p:cNvPr id="31792" name="Text Box 26"/>
            <p:cNvSpPr txBox="1">
              <a:spLocks noChangeArrowheads="1"/>
            </p:cNvSpPr>
            <p:nvPr/>
          </p:nvSpPr>
          <p:spPr bwMode="auto">
            <a:xfrm>
              <a:off x="609600" y="228600"/>
              <a:ext cx="1600200" cy="646331"/>
            </a:xfrm>
            <a:prstGeom prst="rect">
              <a:avLst/>
            </a:prstGeom>
            <a:solidFill>
              <a:schemeClr val="bg1"/>
            </a:solidFill>
            <a:ln w="3175">
              <a:noFill/>
              <a:miter lim="800000"/>
              <a:headEnd/>
              <a:tailEnd/>
            </a:ln>
          </p:spPr>
          <p:txBody>
            <a:bodyPr>
              <a:spAutoFit/>
            </a:bodyPr>
            <a:lstStyle/>
            <a:p>
              <a:pPr eaLnBrk="0" hangingPunct="0"/>
              <a:r>
                <a:rPr lang="en-US" sz="1200" dirty="0">
                  <a:solidFill>
                    <a:srgbClr val="000080"/>
                  </a:solidFill>
                </a:rPr>
                <a:t>User Communities: </a:t>
              </a:r>
            </a:p>
            <a:p>
              <a:pPr eaLnBrk="0" hangingPunct="0"/>
              <a:r>
                <a:rPr lang="en-US" sz="1200" dirty="0">
                  <a:solidFill>
                    <a:srgbClr val="000080"/>
                  </a:solidFill>
                </a:rPr>
                <a:t>VOs,</a:t>
              </a:r>
            </a:p>
            <a:p>
              <a:pPr eaLnBrk="0" hangingPunct="0"/>
              <a:r>
                <a:rPr lang="en-US" sz="1200" dirty="0">
                  <a:solidFill>
                    <a:srgbClr val="000080"/>
                  </a:solidFill>
                </a:rPr>
                <a:t>Site Administrators</a:t>
              </a:r>
            </a:p>
          </p:txBody>
        </p:sp>
      </p:grpSp>
      <p:cxnSp>
        <p:nvCxnSpPr>
          <p:cNvPr id="31774" name="Straight Connector 50"/>
          <p:cNvCxnSpPr>
            <a:cxnSpLocks noChangeShapeType="1"/>
          </p:cNvCxnSpPr>
          <p:nvPr/>
        </p:nvCxnSpPr>
        <p:spPr bwMode="auto">
          <a:xfrm>
            <a:off x="2238376" y="5392738"/>
            <a:ext cx="1828800" cy="1588"/>
          </a:xfrm>
          <a:prstGeom prst="line">
            <a:avLst/>
          </a:prstGeom>
          <a:noFill/>
          <a:ln w="9525">
            <a:solidFill>
              <a:schemeClr val="tx1"/>
            </a:solidFill>
            <a:prstDash val="lgDash"/>
            <a:round/>
            <a:headEnd/>
            <a:tailEnd/>
          </a:ln>
        </p:spPr>
      </p:cxnSp>
      <p:cxnSp>
        <p:nvCxnSpPr>
          <p:cNvPr id="31775" name="Straight Connector 55"/>
          <p:cNvCxnSpPr>
            <a:cxnSpLocks noChangeShapeType="1"/>
          </p:cNvCxnSpPr>
          <p:nvPr/>
        </p:nvCxnSpPr>
        <p:spPr bwMode="auto">
          <a:xfrm rot="16200000" flipV="1">
            <a:off x="-852486" y="3748088"/>
            <a:ext cx="2619372" cy="1"/>
          </a:xfrm>
          <a:prstGeom prst="line">
            <a:avLst/>
          </a:prstGeom>
          <a:noFill/>
          <a:ln w="9525">
            <a:solidFill>
              <a:schemeClr val="tx1"/>
            </a:solidFill>
            <a:prstDash val="lgDash"/>
            <a:round/>
            <a:headEnd/>
            <a:tailEnd/>
          </a:ln>
        </p:spPr>
      </p:cxnSp>
      <p:grpSp>
        <p:nvGrpSpPr>
          <p:cNvPr id="7" name="Group 46"/>
          <p:cNvGrpSpPr>
            <a:grpSpLocks/>
          </p:cNvGrpSpPr>
          <p:nvPr/>
        </p:nvGrpSpPr>
        <p:grpSpPr bwMode="auto">
          <a:xfrm>
            <a:off x="4095750" y="3498850"/>
            <a:ext cx="4495800" cy="276225"/>
            <a:chOff x="4191000" y="3498850"/>
            <a:chExt cx="4495800" cy="276225"/>
          </a:xfrm>
        </p:grpSpPr>
        <p:sp>
          <p:nvSpPr>
            <p:cNvPr id="31789" name="Text Box 28"/>
            <p:cNvSpPr txBox="1">
              <a:spLocks noChangeArrowheads="1"/>
            </p:cNvSpPr>
            <p:nvPr/>
          </p:nvSpPr>
          <p:spPr bwMode="auto">
            <a:xfrm>
              <a:off x="4419600" y="3498850"/>
              <a:ext cx="42672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Software + VDT : Alain Roy, (Storage: Tanya Levshina)</a:t>
              </a:r>
            </a:p>
          </p:txBody>
        </p:sp>
        <p:cxnSp>
          <p:nvCxnSpPr>
            <p:cNvPr id="31790" name="Straight Connector 69"/>
            <p:cNvCxnSpPr>
              <a:cxnSpLocks noChangeShapeType="1"/>
            </p:cNvCxnSpPr>
            <p:nvPr/>
          </p:nvCxnSpPr>
          <p:spPr bwMode="auto">
            <a:xfrm rot="10800000" flipV="1">
              <a:off x="4191000" y="3651250"/>
              <a:ext cx="244475" cy="1588"/>
            </a:xfrm>
            <a:prstGeom prst="line">
              <a:avLst/>
            </a:prstGeom>
            <a:noFill/>
            <a:ln w="9525">
              <a:solidFill>
                <a:schemeClr val="tx1"/>
              </a:solidFill>
              <a:round/>
              <a:headEnd/>
              <a:tailEnd/>
            </a:ln>
          </p:spPr>
        </p:cxnSp>
      </p:grpSp>
      <p:cxnSp>
        <p:nvCxnSpPr>
          <p:cNvPr id="31777" name="Straight Connector 84"/>
          <p:cNvCxnSpPr>
            <a:cxnSpLocks noChangeShapeType="1"/>
          </p:cNvCxnSpPr>
          <p:nvPr/>
        </p:nvCxnSpPr>
        <p:spPr bwMode="auto">
          <a:xfrm rot="16200000" flipH="1">
            <a:off x="106362" y="3121026"/>
            <a:ext cx="1465265" cy="7937"/>
          </a:xfrm>
          <a:prstGeom prst="line">
            <a:avLst/>
          </a:prstGeom>
          <a:noFill/>
          <a:ln w="3175">
            <a:solidFill>
              <a:schemeClr val="tx1"/>
            </a:solidFill>
            <a:round/>
            <a:headEnd/>
            <a:tailEnd/>
          </a:ln>
        </p:spPr>
      </p:cxnSp>
      <p:sp>
        <p:nvSpPr>
          <p:cNvPr id="31778" name="Text Box 28"/>
          <p:cNvSpPr txBox="1">
            <a:spLocks noChangeArrowheads="1"/>
          </p:cNvSpPr>
          <p:nvPr/>
        </p:nvSpPr>
        <p:spPr bwMode="auto">
          <a:xfrm>
            <a:off x="4191000" y="2743200"/>
            <a:ext cx="1981200" cy="461963"/>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Software Tools</a:t>
            </a:r>
          </a:p>
          <a:p>
            <a:pPr algn="ctr" eaLnBrk="0" hangingPunct="0"/>
            <a:r>
              <a:rPr lang="en-US" sz="1200" dirty="0">
                <a:solidFill>
                  <a:srgbClr val="000080"/>
                </a:solidFill>
              </a:rPr>
              <a:t>Alain Roy, Mine Altunay</a:t>
            </a:r>
          </a:p>
        </p:txBody>
      </p:sp>
      <p:cxnSp>
        <p:nvCxnSpPr>
          <p:cNvPr id="31779" name="Straight Connector 37"/>
          <p:cNvCxnSpPr>
            <a:cxnSpLocks noChangeShapeType="1"/>
            <a:stCxn id="60" idx="15"/>
          </p:cNvCxnSpPr>
          <p:nvPr/>
        </p:nvCxnSpPr>
        <p:spPr bwMode="auto">
          <a:xfrm flipH="1">
            <a:off x="4200524" y="3399140"/>
            <a:ext cx="16440" cy="1087135"/>
          </a:xfrm>
          <a:prstGeom prst="line">
            <a:avLst/>
          </a:prstGeom>
          <a:noFill/>
          <a:ln w="3175">
            <a:solidFill>
              <a:schemeClr val="tx1"/>
            </a:solidFill>
            <a:round/>
            <a:headEnd/>
            <a:tailEnd/>
          </a:ln>
        </p:spPr>
      </p:cxnSp>
      <p:cxnSp>
        <p:nvCxnSpPr>
          <p:cNvPr id="31780" name="Straight Connector 84"/>
          <p:cNvCxnSpPr>
            <a:cxnSpLocks noChangeShapeType="1"/>
          </p:cNvCxnSpPr>
          <p:nvPr/>
        </p:nvCxnSpPr>
        <p:spPr bwMode="auto">
          <a:xfrm rot="5400000">
            <a:off x="4834732" y="2596356"/>
            <a:ext cx="228600" cy="1587"/>
          </a:xfrm>
          <a:prstGeom prst="line">
            <a:avLst/>
          </a:prstGeom>
          <a:noFill/>
          <a:ln w="3175">
            <a:solidFill>
              <a:schemeClr val="tx1"/>
            </a:solidFill>
            <a:round/>
            <a:headEnd/>
            <a:tailEnd/>
          </a:ln>
        </p:spPr>
      </p:cxnSp>
      <p:cxnSp>
        <p:nvCxnSpPr>
          <p:cNvPr id="31782" name="Straight Connector 75"/>
          <p:cNvCxnSpPr>
            <a:cxnSpLocks noChangeShapeType="1"/>
          </p:cNvCxnSpPr>
          <p:nvPr/>
        </p:nvCxnSpPr>
        <p:spPr bwMode="auto">
          <a:xfrm rot="10800000">
            <a:off x="4191000" y="3375480"/>
            <a:ext cx="762000" cy="0"/>
          </a:xfrm>
          <a:prstGeom prst="line">
            <a:avLst/>
          </a:prstGeom>
          <a:noFill/>
          <a:ln w="9525">
            <a:solidFill>
              <a:schemeClr val="tx1"/>
            </a:solidFill>
            <a:round/>
            <a:headEnd/>
            <a:tailEnd/>
          </a:ln>
        </p:spPr>
      </p:cxnSp>
      <p:cxnSp>
        <p:nvCxnSpPr>
          <p:cNvPr id="31783" name="Straight Connector 84"/>
          <p:cNvCxnSpPr>
            <a:cxnSpLocks noChangeShapeType="1"/>
          </p:cNvCxnSpPr>
          <p:nvPr/>
        </p:nvCxnSpPr>
        <p:spPr bwMode="auto">
          <a:xfrm rot="5400000">
            <a:off x="4839494" y="3313906"/>
            <a:ext cx="228600" cy="1588"/>
          </a:xfrm>
          <a:prstGeom prst="line">
            <a:avLst/>
          </a:prstGeom>
          <a:noFill/>
          <a:ln w="3175">
            <a:solidFill>
              <a:schemeClr val="tx1"/>
            </a:solidFill>
            <a:round/>
            <a:headEnd/>
            <a:tailEnd/>
          </a:ln>
        </p:spPr>
      </p:cxnSp>
      <p:sp>
        <p:nvSpPr>
          <p:cNvPr id="31784" name="Rectangle 19"/>
          <p:cNvSpPr>
            <a:spLocks noChangeArrowheads="1"/>
          </p:cNvSpPr>
          <p:nvPr/>
        </p:nvSpPr>
        <p:spPr bwMode="auto">
          <a:xfrm>
            <a:off x="990600" y="877888"/>
            <a:ext cx="2209800" cy="64611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OSG PI: Miron Livny</a:t>
            </a:r>
          </a:p>
          <a:p>
            <a:pPr algn="ctr" eaLnBrk="0" hangingPunct="0"/>
            <a:r>
              <a:rPr lang="en-US" sz="1200" dirty="0">
                <a:solidFill>
                  <a:srgbClr val="000080"/>
                </a:solidFill>
              </a:rPr>
              <a:t>OSG Co-PIs: Paul Avery, Kent Blackburn, Ruth Pordes</a:t>
            </a:r>
          </a:p>
        </p:txBody>
      </p:sp>
      <p:sp>
        <p:nvSpPr>
          <p:cNvPr id="31785" name="Rectangle 12"/>
          <p:cNvSpPr>
            <a:spLocks noChangeArrowheads="1"/>
          </p:cNvSpPr>
          <p:nvPr/>
        </p:nvSpPr>
        <p:spPr bwMode="auto">
          <a:xfrm>
            <a:off x="5715000" y="1557338"/>
            <a:ext cx="2460625" cy="46037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Major Account Managers to </a:t>
            </a:r>
            <a:endParaRPr lang="en-US" sz="1200" dirty="0" smtClean="0">
              <a:solidFill>
                <a:srgbClr val="000080"/>
              </a:solidFill>
            </a:endParaRPr>
          </a:p>
          <a:p>
            <a:pPr eaLnBrk="0" hangingPunct="0"/>
            <a:r>
              <a:rPr lang="en-US" sz="1200" dirty="0" smtClean="0">
                <a:solidFill>
                  <a:srgbClr val="000080"/>
                </a:solidFill>
              </a:rPr>
              <a:t>US </a:t>
            </a:r>
            <a:r>
              <a:rPr lang="en-US" sz="1200" dirty="0">
                <a:solidFill>
                  <a:srgbClr val="000080"/>
                </a:solidFill>
              </a:rPr>
              <a:t>ATLAS, US CMS, LIGO</a:t>
            </a:r>
          </a:p>
        </p:txBody>
      </p:sp>
      <p:cxnSp>
        <p:nvCxnSpPr>
          <p:cNvPr id="31786" name="Straight Connector 83"/>
          <p:cNvCxnSpPr>
            <a:cxnSpLocks noChangeShapeType="1"/>
          </p:cNvCxnSpPr>
          <p:nvPr/>
        </p:nvCxnSpPr>
        <p:spPr bwMode="auto">
          <a:xfrm rot="10800000" flipV="1">
            <a:off x="5486400" y="1752600"/>
            <a:ext cx="242888" cy="1588"/>
          </a:xfrm>
          <a:prstGeom prst="line">
            <a:avLst/>
          </a:prstGeom>
          <a:noFill/>
          <a:ln w="9525">
            <a:solidFill>
              <a:schemeClr val="tx1"/>
            </a:solidFill>
            <a:round/>
            <a:headEnd/>
            <a:tailEnd/>
          </a:ln>
        </p:spPr>
      </p:cxnSp>
      <p:sp>
        <p:nvSpPr>
          <p:cNvPr id="31787" name="Text Box 26"/>
          <p:cNvSpPr txBox="1">
            <a:spLocks noChangeArrowheads="1"/>
          </p:cNvSpPr>
          <p:nvPr/>
        </p:nvSpPr>
        <p:spPr bwMode="auto">
          <a:xfrm>
            <a:off x="8001000" y="6553200"/>
            <a:ext cx="1143000" cy="276225"/>
          </a:xfrm>
          <a:prstGeom prst="rect">
            <a:avLst/>
          </a:prstGeom>
          <a:solidFill>
            <a:schemeClr val="bg1"/>
          </a:solidFill>
          <a:ln w="3175">
            <a:noFill/>
            <a:miter lim="800000"/>
            <a:headEnd/>
            <a:tailEnd/>
          </a:ln>
        </p:spPr>
        <p:txBody>
          <a:bodyPr>
            <a:spAutoFit/>
          </a:bodyPr>
          <a:lstStyle/>
          <a:p>
            <a:pPr eaLnBrk="0" hangingPunct="0"/>
            <a:r>
              <a:rPr lang="en-US" sz="1200" dirty="0" smtClean="0">
                <a:solidFill>
                  <a:srgbClr val="000080"/>
                </a:solidFill>
              </a:rPr>
              <a:t>Feb 2009</a:t>
            </a:r>
            <a:endParaRPr lang="en-US" sz="1200" dirty="0">
              <a:solidFill>
                <a:srgbClr val="000080"/>
              </a:solidFill>
            </a:endParaRPr>
          </a:p>
        </p:txBody>
      </p:sp>
      <p:sp>
        <p:nvSpPr>
          <p:cNvPr id="31788" name="Text Box 28"/>
          <p:cNvSpPr txBox="1">
            <a:spLocks noChangeArrowheads="1"/>
          </p:cNvSpPr>
          <p:nvPr/>
        </p:nvSpPr>
        <p:spPr bwMode="auto">
          <a:xfrm>
            <a:off x="6392863" y="2738438"/>
            <a:ext cx="1981200" cy="461665"/>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Production Coordinator </a:t>
            </a:r>
            <a:r>
              <a:rPr lang="en-US" sz="1200" dirty="0" smtClean="0">
                <a:solidFill>
                  <a:srgbClr val="000080"/>
                </a:solidFill>
              </a:rPr>
              <a:t> Dan Fraser, tbd?</a:t>
            </a:r>
            <a:endParaRPr lang="en-US" sz="1200" dirty="0">
              <a:solidFill>
                <a:srgbClr val="000080"/>
              </a:solidFill>
            </a:endParaRPr>
          </a:p>
        </p:txBody>
      </p:sp>
      <p:cxnSp>
        <p:nvCxnSpPr>
          <p:cNvPr id="81" name="Straight Connector 76"/>
          <p:cNvCxnSpPr>
            <a:cxnSpLocks noChangeShapeType="1"/>
            <a:stCxn id="31752" idx="3"/>
          </p:cNvCxnSpPr>
          <p:nvPr/>
        </p:nvCxnSpPr>
        <p:spPr bwMode="auto">
          <a:xfrm>
            <a:off x="3371850" y="4254073"/>
            <a:ext cx="728663" cy="3602"/>
          </a:xfrm>
          <a:prstGeom prst="line">
            <a:avLst/>
          </a:prstGeom>
          <a:noFill/>
          <a:ln w="3175">
            <a:solidFill>
              <a:schemeClr val="tx1"/>
            </a:solidFill>
            <a:round/>
            <a:headEnd/>
            <a:tailEnd/>
          </a:ln>
        </p:spPr>
      </p:cxnSp>
      <p:sp>
        <p:nvSpPr>
          <p:cNvPr id="62" name="Text Box 26"/>
          <p:cNvSpPr txBox="1">
            <a:spLocks noChangeArrowheads="1"/>
          </p:cNvSpPr>
          <p:nvPr/>
        </p:nvSpPr>
        <p:spPr bwMode="auto">
          <a:xfrm>
            <a:off x="5656189" y="6486608"/>
            <a:ext cx="1816631" cy="184666"/>
          </a:xfrm>
          <a:prstGeom prst="rect">
            <a:avLst/>
          </a:prstGeom>
          <a:solidFill>
            <a:srgbClr val="FFFEAB"/>
          </a:solidFill>
          <a:ln w="3175">
            <a:noFill/>
            <a:miter lim="800000"/>
            <a:headEnd/>
            <a:tailEnd/>
          </a:ln>
        </p:spPr>
        <p:txBody>
          <a:bodyPr wrap="square" tIns="0" bIns="0">
            <a:spAutoFit/>
          </a:bodyPr>
          <a:lstStyle/>
          <a:p>
            <a:pPr eaLnBrk="0" hangingPunct="0"/>
            <a:r>
              <a:rPr lang="en-US" sz="1200" b="1" dirty="0">
                <a:solidFill>
                  <a:srgbClr val="FF0000"/>
                </a:solidFill>
              </a:rPr>
              <a:t>Production Facility</a:t>
            </a:r>
          </a:p>
        </p:txBody>
      </p:sp>
      <p:sp>
        <p:nvSpPr>
          <p:cNvPr id="63" name="Rectangle 2"/>
          <p:cNvSpPr txBox="1">
            <a:spLocks noChangeArrowheads="1"/>
          </p:cNvSpPr>
          <p:nvPr/>
        </p:nvSpPr>
        <p:spPr bwMode="auto">
          <a:xfrm>
            <a:off x="6042361" y="0"/>
            <a:ext cx="3101639"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0" cap="none" spc="0" normalizeH="0" baseline="0" noProof="0" dirty="0" smtClean="0">
                <a:ln>
                  <a:noFill/>
                </a:ln>
                <a:solidFill>
                  <a:srgbClr val="000080"/>
                </a:solidFill>
                <a:effectLst/>
                <a:uLnTx/>
                <a:uFillTx/>
                <a:latin typeface="+mj-lt"/>
                <a:ea typeface="+mj-ea"/>
                <a:cs typeface="ＭＳ Ｐゴシック"/>
              </a:rPr>
              <a:t>New</a:t>
            </a:r>
            <a:r>
              <a:rPr kumimoji="1" lang="en-US" sz="2400" b="0" i="0" u="none" strike="noStrike" kern="0" cap="none" spc="0" normalizeH="0" noProof="0" dirty="0" smtClean="0">
                <a:ln>
                  <a:noFill/>
                </a:ln>
                <a:solidFill>
                  <a:srgbClr val="000080"/>
                </a:solidFill>
                <a:effectLst/>
                <a:uLnTx/>
                <a:uFillTx/>
                <a:latin typeface="+mj-lt"/>
                <a:ea typeface="+mj-ea"/>
                <a:cs typeface="ＭＳ Ｐゴシック"/>
              </a:rPr>
              <a:t> </a:t>
            </a:r>
            <a:r>
              <a:rPr kumimoji="1" lang="en-US" sz="2400" b="0" i="0" u="none" strike="noStrike" kern="0" cap="none" spc="0" normalizeH="0" baseline="0" noProof="0" dirty="0" smtClean="0">
                <a:ln>
                  <a:noFill/>
                </a:ln>
                <a:solidFill>
                  <a:srgbClr val="000080"/>
                </a:solidFill>
                <a:effectLst/>
                <a:uLnTx/>
                <a:uFillTx/>
                <a:latin typeface="+mj-lt"/>
                <a:ea typeface="+mj-ea"/>
                <a:cs typeface="ＭＳ Ｐゴシック"/>
              </a:rPr>
              <a:t>Project</a:t>
            </a:r>
            <a:r>
              <a:rPr kumimoji="1" lang="en-US" sz="2400" b="0" i="0" u="none" strike="noStrike" kern="0" cap="none" spc="0" normalizeH="0" noProof="0" dirty="0" smtClean="0">
                <a:ln>
                  <a:noFill/>
                </a:ln>
                <a:solidFill>
                  <a:srgbClr val="000080"/>
                </a:solidFill>
                <a:effectLst/>
                <a:uLnTx/>
                <a:uFillTx/>
                <a:latin typeface="+mj-lt"/>
                <a:ea typeface="+mj-ea"/>
                <a:cs typeface="ＭＳ Ｐゴシック"/>
              </a:rPr>
              <a:t> Structure</a:t>
            </a:r>
            <a:endParaRPr kumimoji="1" lang="en-US" sz="2400" b="0" i="0" u="none" strike="noStrike" kern="0" cap="none" spc="0" normalizeH="0" baseline="0" noProof="0" dirty="0" smtClean="0">
              <a:ln>
                <a:noFill/>
              </a:ln>
              <a:solidFill>
                <a:srgbClr val="000080"/>
              </a:solidFill>
              <a:effectLst/>
              <a:uLnTx/>
              <a:uFillTx/>
              <a:latin typeface="+mj-lt"/>
              <a:ea typeface="+mj-ea"/>
              <a:cs typeface="ＭＳ Ｐゴシック"/>
            </a:endParaRPr>
          </a:p>
        </p:txBody>
      </p:sp>
      <p:cxnSp>
        <p:nvCxnSpPr>
          <p:cNvPr id="65" name="Straight Connector 64"/>
          <p:cNvCxnSpPr/>
          <p:nvPr/>
        </p:nvCxnSpPr>
        <p:spPr bwMode="auto">
          <a:xfrm rot="16200000" flipH="1">
            <a:off x="7436647" y="4321972"/>
            <a:ext cx="2757484" cy="28572"/>
          </a:xfrm>
          <a:prstGeom prst="line">
            <a:avLst/>
          </a:prstGeom>
          <a:noFill/>
          <a:ln w="9525" cap="flat" cmpd="sng" algn="ctr">
            <a:solidFill>
              <a:schemeClr val="tx1"/>
            </a:solidFill>
            <a:prstDash val="solid"/>
            <a:round/>
            <a:headEnd type="none" w="med" len="med"/>
            <a:tailEnd type="none" w="med" len="med"/>
          </a:ln>
          <a:effectLst/>
        </p:spPr>
      </p:cxnSp>
      <p:cxnSp>
        <p:nvCxnSpPr>
          <p:cNvPr id="71" name="Straight Connector 71"/>
          <p:cNvCxnSpPr>
            <a:cxnSpLocks noChangeShapeType="1"/>
          </p:cNvCxnSpPr>
          <p:nvPr/>
        </p:nvCxnSpPr>
        <p:spPr bwMode="auto">
          <a:xfrm rot="10800000" flipV="1">
            <a:off x="8567737" y="4513262"/>
            <a:ext cx="244475" cy="1588"/>
          </a:xfrm>
          <a:prstGeom prst="line">
            <a:avLst/>
          </a:prstGeom>
          <a:noFill/>
          <a:ln w="9525">
            <a:solidFill>
              <a:schemeClr val="tx1"/>
            </a:solidFill>
            <a:round/>
            <a:headEnd/>
            <a:tailEnd/>
          </a:ln>
        </p:spPr>
      </p:cxnSp>
      <p:cxnSp>
        <p:nvCxnSpPr>
          <p:cNvPr id="67" name="Straight Connector 84"/>
          <p:cNvCxnSpPr>
            <a:cxnSpLocks noChangeShapeType="1"/>
          </p:cNvCxnSpPr>
          <p:nvPr/>
        </p:nvCxnSpPr>
        <p:spPr bwMode="auto">
          <a:xfrm rot="5400000">
            <a:off x="2965312" y="2591242"/>
            <a:ext cx="249482" cy="11343"/>
          </a:xfrm>
          <a:prstGeom prst="line">
            <a:avLst/>
          </a:prstGeom>
          <a:noFill/>
          <a:ln w="3175">
            <a:solidFill>
              <a:schemeClr val="tx1"/>
            </a:solidFill>
            <a:round/>
            <a:headEnd/>
            <a:tailEnd/>
          </a:ln>
        </p:spPr>
      </p:cxnSp>
      <p:cxnSp>
        <p:nvCxnSpPr>
          <p:cNvPr id="72" name="Straight Connector 71"/>
          <p:cNvCxnSpPr>
            <a:cxnSpLocks noChangeShapeType="1"/>
          </p:cNvCxnSpPr>
          <p:nvPr/>
        </p:nvCxnSpPr>
        <p:spPr bwMode="auto">
          <a:xfrm rot="10800000" flipV="1">
            <a:off x="8591550" y="4865687"/>
            <a:ext cx="244475" cy="1588"/>
          </a:xfrm>
          <a:prstGeom prst="line">
            <a:avLst/>
          </a:prstGeom>
          <a:noFill/>
          <a:ln w="9525">
            <a:solidFill>
              <a:schemeClr val="tx1"/>
            </a:solidFill>
            <a:round/>
            <a:headEnd/>
            <a:tailEnd/>
          </a:ln>
        </p:spPr>
      </p:cxnSp>
      <p:cxnSp>
        <p:nvCxnSpPr>
          <p:cNvPr id="76" name="Straight Connector 75"/>
          <p:cNvCxnSpPr>
            <a:endCxn id="31788" idx="3"/>
          </p:cNvCxnSpPr>
          <p:nvPr/>
        </p:nvCxnSpPr>
        <p:spPr bwMode="auto">
          <a:xfrm rot="10800000" flipV="1">
            <a:off x="8374064" y="2957515"/>
            <a:ext cx="441329" cy="11756"/>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a:xfrm>
            <a:off x="6392863" y="2392362"/>
            <a:ext cx="1981201" cy="983118"/>
          </a:xfrm>
          <a:prstGeom prst="rect">
            <a:avLst/>
          </a:prstGeom>
          <a:noFill/>
          <a:ln w="76200"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76224" y="5268694"/>
            <a:ext cx="3838576" cy="646331"/>
          </a:xfrm>
          <a:prstGeom prst="rect">
            <a:avLst/>
          </a:prstGeom>
          <a:solidFill>
            <a:schemeClr val="bg1"/>
          </a:solidFill>
          <a:ln w="28575" cap="flat" cmpd="sng" algn="ctr">
            <a:solidFill>
              <a:srgbClr val="800000"/>
            </a:solidFill>
            <a:prstDash val="solid"/>
            <a:round/>
            <a:headEnd type="none" w="med" len="med"/>
            <a:tailEnd type="none" w="med" len="med"/>
          </a:ln>
        </p:spPr>
        <p:txBody>
          <a:bodyPr wrap="square" rtlCol="0">
            <a:spAutoFit/>
          </a:bodyPr>
          <a:lstStyle/>
          <a:p>
            <a:r>
              <a:rPr lang="en-US"/>
              <a:t>Asking for Council Endorsement of these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a:t>Internal Review of Security Program</a:t>
            </a:r>
          </a:p>
        </p:txBody>
      </p:sp>
      <p:sp>
        <p:nvSpPr>
          <p:cNvPr id="3" name="Content Placeholder 2"/>
          <p:cNvSpPr>
            <a:spLocks noGrp="1"/>
          </p:cNvSpPr>
          <p:nvPr>
            <p:ph idx="1"/>
          </p:nvPr>
        </p:nvSpPr>
        <p:spPr/>
        <p:txBody>
          <a:bodyPr/>
          <a:lstStyle/>
          <a:p>
            <a:pPr>
              <a:buNone/>
            </a:pPr>
            <a:r>
              <a:rPr lang="en-US"/>
              <a:t>Security Plan (FY07) specifies “annual review of security called by the Executive Director.”</a:t>
            </a:r>
          </a:p>
          <a:p>
            <a:pPr>
              <a:buNone/>
            </a:pPr>
            <a:r>
              <a:rPr lang="en-US"/>
              <a:t>1</a:t>
            </a:r>
            <a:r>
              <a:rPr lang="en-US" baseline="30000"/>
              <a:t>st</a:t>
            </a:r>
            <a:r>
              <a:rPr lang="en-US"/>
              <a:t> security review held Feb 26/27</a:t>
            </a:r>
            <a:r>
              <a:rPr lang="en-US" baseline="30000"/>
              <a:t>th</a:t>
            </a:r>
            <a:r>
              <a:rPr lang="en-US"/>
              <a:t>. Jim Marsteller (TG), Todd Tannenbaum(Condor), Von Welch(NCSA), Romain Wartel(EGEE). Summary “Thank you and your team for the work you put into this review. I believe I speak for the whole review committee when I say we were very impressed with your teams accomplishments.”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Science Student Fellowship Program</a:t>
            </a:r>
          </a:p>
        </p:txBody>
      </p:sp>
      <p:sp>
        <p:nvSpPr>
          <p:cNvPr id="3" name="Content Placeholder 2"/>
          <p:cNvSpPr>
            <a:spLocks noGrp="1"/>
          </p:cNvSpPr>
          <p:nvPr>
            <p:ph idx="1"/>
          </p:nvPr>
        </p:nvSpPr>
        <p:spPr/>
        <p:txBody>
          <a:bodyPr/>
          <a:lstStyle/>
          <a:p>
            <a:r>
              <a:rPr lang="en-US"/>
              <a:t>Concern by Executive Board at lack of engagement by Computer Scientists in OSG as a wonderful laboratory for Computer Science.</a:t>
            </a:r>
          </a:p>
          <a:p>
            <a:r>
              <a:rPr lang="en-US"/>
              <a:t>Proposal by UofC for OSG funding (0.5 FTE, within scope of current budget) of a CS graduate student studying errors encountered by ATLAS and other jobs on OSG.</a:t>
            </a:r>
          </a:p>
          <a:p>
            <a:r>
              <a:rPr lang="en-US"/>
              <a:t>“Opportunistic” definition of CS Student Fellowship Project under which this work will be done.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477000"/>
          </a:xfrm>
        </p:spPr>
        <p:txBody>
          <a:bodyPr/>
          <a:lstStyle/>
          <a:p>
            <a:pPr>
              <a:buNone/>
            </a:pPr>
            <a:r>
              <a:rPr lang="en-US" sz="1400"/>
              <a:t>The Open Science Grid Computer Science Student Fellowship provides for one year of funding to a graduate or undergraduate student in Computer Science. The fellowship provides funding for up to 20 hours a week for computer science research of value both to the OSG and the broader community. The Fellowship is offered for the institutions that are funded as part of the OSG project at the time of application and delivery of the research. </a:t>
            </a:r>
          </a:p>
          <a:p>
            <a:pPr>
              <a:buNone/>
            </a:pPr>
            <a:r>
              <a:rPr lang="en-US" sz="1400"/>
              <a:t>The CS Fellowship program consists of:</a:t>
            </a:r>
          </a:p>
          <a:p>
            <a:pPr lvl="0">
              <a:buNone/>
            </a:pPr>
            <a:r>
              <a:rPr lang="en-US" sz="1400"/>
              <a:t>The Project Manager sends a solicitation for applications to the CS Fellowship to the OSG organizational PIs and Council members before May 1</a:t>
            </a:r>
            <a:r>
              <a:rPr lang="en-US" sz="1400" baseline="30000"/>
              <a:t>st</a:t>
            </a:r>
            <a:r>
              <a:rPr lang="en-US" sz="1400"/>
              <a:t> of each year. </a:t>
            </a:r>
          </a:p>
          <a:p>
            <a:pPr lvl="0">
              <a:buNone/>
            </a:pPr>
            <a:r>
              <a:rPr lang="en-US" sz="1400"/>
              <a:t>Application submission by June 1 of each year. </a:t>
            </a:r>
          </a:p>
          <a:p>
            <a:pPr>
              <a:buNone/>
            </a:pPr>
            <a:r>
              <a:rPr lang="en-US" sz="1400"/>
              <a:t>The application consists of a few page description of the research to be performed with the goals of the work; the research sponsor or mentor and student’s information; and the proposed budget and timeline. The mentor is expected to be familiar and committed enough to OSG to act as the liaison to the project, answer the student’s questions about OSG etc. </a:t>
            </a:r>
          </a:p>
          <a:p>
            <a:pPr lvl="0">
              <a:buNone/>
            </a:pPr>
            <a:r>
              <a:rPr lang="en-US" sz="1400"/>
              <a:t>A committee of 3 members of the OSG Consortium (of which at least one is from the OSG Council, and one from the OSG staff) will review the applications. The committee is appointed by the OSG Technical Director and makes a recommendation on the selected candidate to the Executive Team. The Executive Team makes the final selection by July 1.</a:t>
            </a:r>
          </a:p>
          <a:p>
            <a:pPr lvl="0">
              <a:buNone/>
            </a:pPr>
            <a:r>
              <a:rPr lang="en-US" sz="1400"/>
              <a:t>Once the candidate is selected the funding is included in the SOW for the institution for the following fiscal year. The funding period is expected to start at the beginning of the academic year and last 12 months. </a:t>
            </a:r>
          </a:p>
          <a:p>
            <a:pPr lvl="0">
              <a:buNone/>
            </a:pPr>
            <a:r>
              <a:rPr lang="en-US" sz="1400"/>
              <a:t>Guidance and ongoing help for the Fellow is the responsibility of the mentor in collaboration with identified OSG staff. </a:t>
            </a:r>
          </a:p>
          <a:p>
            <a:pPr lvl="0">
              <a:buNone/>
            </a:pPr>
            <a:r>
              <a:rPr lang="en-US" sz="1400"/>
              <a:t>During the Fellowship itself the fellow will submit quarterly reports to the OSG Executive Board on the progress of the research. The OSG project management will organize two meetings during the time of each fellowship where the student and sponsor will present details of the work for discussion and feedback. </a:t>
            </a:r>
          </a:p>
          <a:p>
            <a:pPr lvl="0">
              <a:buNone/>
            </a:pPr>
            <a:r>
              <a:rPr lang="en-US" sz="1400"/>
              <a:t>It is expected the student will write and publish a paper in a peer-reviewed journal during the time of the fellowship. Papers written will be available from the OSG document repository. </a:t>
            </a:r>
          </a:p>
          <a:p>
            <a:pPr lvl="0">
              <a:buNone/>
            </a:pPr>
            <a:r>
              <a:rPr lang="en-US" sz="1400"/>
              <a:t>There is no requirement for code development. However, any code developed as part of the research will be available for further use by the OSG. </a:t>
            </a:r>
          </a:p>
          <a:p>
            <a:pPr lvl="0">
              <a:buNone/>
            </a:pPr>
            <a:r>
              <a:rPr lang="en-US" sz="1400"/>
              <a:t>The OSG Executive Team will work with the mentor on any issues or concerns during the life of the fellowship. </a:t>
            </a:r>
          </a:p>
          <a:p>
            <a:pPr>
              <a:buNone/>
            </a:pPr>
            <a:r>
              <a:rPr lang="en-US" sz="1400"/>
              <a:t>At the end of each fellowship the committee that selected the Fellow will meet to review the success of the research and give input for future work of the student and for the future of the OSG CS Fellowship.</a:t>
            </a:r>
          </a:p>
          <a:p>
            <a:pPr>
              <a:buNone/>
            </a:pPr>
            <a:r>
              <a:rPr lang="en-US" sz="1200"/>
              <a:t> </a:t>
            </a:r>
          </a:p>
          <a:p>
            <a:endParaRPr lang="en-US"/>
          </a:p>
        </p:txBody>
      </p:sp>
      <p:sp>
        <p:nvSpPr>
          <p:cNvPr id="4" name="TextBox 3"/>
          <p:cNvSpPr txBox="1"/>
          <p:nvPr/>
        </p:nvSpPr>
        <p:spPr>
          <a:xfrm>
            <a:off x="1981200" y="2438400"/>
            <a:ext cx="5043488" cy="369332"/>
          </a:xfrm>
          <a:prstGeom prst="rect">
            <a:avLst/>
          </a:prstGeom>
          <a:solidFill>
            <a:schemeClr val="bg1"/>
          </a:solidFill>
          <a:ln w="28575" cap="flat" cmpd="sng" algn="ctr">
            <a:solidFill>
              <a:srgbClr val="800000"/>
            </a:solidFill>
            <a:prstDash val="solid"/>
            <a:round/>
            <a:headEnd type="none" w="med" len="med"/>
            <a:tailEnd type="none" w="med" len="med"/>
          </a:ln>
        </p:spPr>
        <p:txBody>
          <a:bodyPr wrap="square" rtlCol="0">
            <a:spAutoFit/>
          </a:bodyPr>
          <a:lstStyle/>
          <a:p>
            <a:r>
              <a:rPr lang="en-US"/>
              <a:t>Asking for Council Endorsement of this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International Summer School for Grid Computing</a:t>
            </a:r>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Collaboration_Round_Table_022709.jpg"/>
          <p:cNvPicPr>
            <a:picLocks noChangeAspect="1"/>
          </p:cNvPicPr>
          <p:nvPr/>
        </p:nvPicPr>
        <p:blipFill>
          <a:blip r:embed="rId2"/>
          <a:stretch>
            <a:fillRect/>
          </a:stretch>
        </p:blipFill>
        <p:spPr>
          <a:xfrm>
            <a:off x="8077200" y="-44450"/>
            <a:ext cx="1066800" cy="1066800"/>
          </a:xfrm>
          <a:prstGeom prst="rect">
            <a:avLst/>
          </a:prstGeom>
        </p:spPr>
      </p:pic>
      <p:sp>
        <p:nvSpPr>
          <p:cNvPr id="2" name="Title 1"/>
          <p:cNvSpPr>
            <a:spLocks noGrp="1"/>
          </p:cNvSpPr>
          <p:nvPr>
            <p:ph type="title"/>
          </p:nvPr>
        </p:nvSpPr>
        <p:spPr>
          <a:xfrm>
            <a:off x="0" y="0"/>
            <a:ext cx="8674100" cy="1143000"/>
          </a:xfrm>
        </p:spPr>
        <p:txBody>
          <a:bodyPr/>
          <a:lstStyle/>
          <a:p>
            <a:r>
              <a:rPr lang="en-US"/>
              <a:t>And in the current climate:</a:t>
            </a:r>
            <a:br>
              <a:rPr lang="en-US"/>
            </a:br>
            <a:r>
              <a:rPr lang="en-US"/>
              <a:t>OSG, Facility, &amp; the National Cyberinfrastructure ?</a:t>
            </a:r>
          </a:p>
        </p:txBody>
      </p:sp>
      <p:sp>
        <p:nvSpPr>
          <p:cNvPr id="3" name="Content Placeholder 2"/>
          <p:cNvSpPr>
            <a:spLocks noGrp="1"/>
          </p:cNvSpPr>
          <p:nvPr>
            <p:ph idx="1"/>
          </p:nvPr>
        </p:nvSpPr>
        <p:spPr>
          <a:xfrm>
            <a:off x="304800" y="1333499"/>
            <a:ext cx="8674100" cy="5387975"/>
          </a:xfrm>
        </p:spPr>
        <p:txBody>
          <a:bodyPr/>
          <a:lstStyle/>
          <a:p>
            <a:pPr>
              <a:buNone/>
            </a:pPr>
            <a:r>
              <a:rPr lang="en-US"/>
              <a:t>How can  OSG’s experience on the Campuses be of most value?</a:t>
            </a:r>
          </a:p>
          <a:p>
            <a:pPr>
              <a:buNone/>
            </a:pPr>
            <a:endParaRPr lang="en-US"/>
          </a:p>
          <a:p>
            <a:pPr>
              <a:buNone/>
            </a:pPr>
            <a:r>
              <a:rPr lang="en-US"/>
              <a:t>Is OSG a facility? a Software Facility?</a:t>
            </a:r>
          </a:p>
          <a:p>
            <a:pPr>
              <a:buNone/>
            </a:pPr>
            <a:endParaRPr lang="en-US"/>
          </a:p>
          <a:p>
            <a:pPr>
              <a:buNone/>
            </a:pPr>
            <a:r>
              <a:rPr lang="en-US"/>
              <a:t>What is OSG’s role and place in partnering with TeraGrid?</a:t>
            </a:r>
          </a:p>
          <a:p>
            <a:pPr>
              <a:buNone/>
            </a:pPr>
            <a:endParaRPr lang="en-US"/>
          </a:p>
          <a:p>
            <a:pPr>
              <a:buNone/>
            </a:pPr>
            <a:r>
              <a:rPr lang="en-US"/>
              <a:t>How can OSG contribute to the usability of the Leadership Class Facilities?</a:t>
            </a:r>
          </a:p>
          <a:p>
            <a:pPr>
              <a:buNone/>
            </a:pPr>
            <a:endParaRPr lang="en-US"/>
          </a:p>
          <a:p>
            <a:pPr>
              <a:buNone/>
            </a:pPr>
            <a:r>
              <a:rPr lang="en-US"/>
              <a:t>How does OSG contribute to software sustainability?</a:t>
            </a:r>
          </a:p>
          <a:p>
            <a:pPr>
              <a:buNone/>
            </a:pPr>
            <a:endParaRPr lang="en-US"/>
          </a:p>
          <a:p>
            <a:pPr>
              <a:buNone/>
            </a:pPr>
            <a:r>
              <a:rPr lang="en-US"/>
              <a:t>Is OSG an exemplar from which Europe in its next phase  of National Grids can benefit?</a:t>
            </a: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lstStyle/>
          <a:p>
            <a:r>
              <a:rPr lang="en-US"/>
              <a:t>End of FY08  - slides from Jan review</a:t>
            </a:r>
          </a:p>
          <a:p>
            <a:r>
              <a:rPr lang="en-US"/>
              <a:t>DOE SciDAC/NSF review closeout</a:t>
            </a:r>
          </a:p>
          <a:p>
            <a:r>
              <a:rPr lang="en-US"/>
              <a:t>FY09 Plans</a:t>
            </a:r>
          </a:p>
          <a:p>
            <a:pPr lvl="1"/>
            <a:r>
              <a:rPr lang="en-US"/>
              <a:t>Revised project organization </a:t>
            </a:r>
          </a:p>
          <a:p>
            <a:pPr lvl="1"/>
            <a:r>
              <a:rPr lang="en-US"/>
              <a:t>Internal Security Review</a:t>
            </a:r>
          </a:p>
          <a:p>
            <a:pPr lvl="1"/>
            <a:r>
              <a:rPr lang="en-US"/>
              <a:t>Computer Science Student Fellowship</a:t>
            </a:r>
          </a:p>
          <a:p>
            <a:pPr lvl="1"/>
            <a:r>
              <a:rPr lang="en-US"/>
              <a:t>International Summer School for Grid Computing</a:t>
            </a:r>
          </a:p>
          <a:p>
            <a:pPr lvl="1">
              <a:buNone/>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77200" cy="1143000"/>
          </a:xfrm>
        </p:spPr>
        <p:txBody>
          <a:bodyPr/>
          <a:lstStyle/>
          <a:p>
            <a:r>
              <a:rPr lang="en-US" b="1"/>
              <a:t>Project Phase II: Months 19-36</a:t>
            </a:r>
            <a:endParaRPr lang="en-US"/>
          </a:p>
        </p:txBody>
      </p:sp>
      <p:sp>
        <p:nvSpPr>
          <p:cNvPr id="3" name="Content Placeholder 2"/>
          <p:cNvSpPr>
            <a:spLocks noGrp="1"/>
          </p:cNvSpPr>
          <p:nvPr>
            <p:ph idx="1"/>
          </p:nvPr>
        </p:nvSpPr>
        <p:spPr>
          <a:xfrm>
            <a:off x="177801" y="1714500"/>
            <a:ext cx="8674099" cy="1333500"/>
          </a:xfrm>
          <a:solidFill>
            <a:schemeClr val="bg1"/>
          </a:solidFill>
          <a:ln w="28575" cap="flat" cmpd="sng" algn="ctr">
            <a:solidFill>
              <a:schemeClr val="accent1"/>
            </a:solidFill>
            <a:prstDash val="solid"/>
            <a:miter lim="800000"/>
            <a:headEnd type="none" w="med" len="med"/>
            <a:tailEnd type="none" w="med" len="med"/>
          </a:ln>
        </p:spPr>
        <p:txBody>
          <a:bodyPr/>
          <a:lstStyle/>
          <a:p>
            <a:pPr>
              <a:buNone/>
            </a:pPr>
            <a:r>
              <a:rPr lang="en-US" sz="2000"/>
              <a:t>From OSG Proposal: Overarching goals are to complete the extensions needed by the initial stakeholders, increase the capabilities and usability for new communities and establish operating procedures for effective use of the infrastructure. </a:t>
            </a:r>
            <a:endParaRPr lang="en-US" sz="2000">
              <a:solidFill>
                <a:srgbClr val="FF0000"/>
              </a:solidFill>
            </a:endParaRP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4</a:t>
            </a:fld>
            <a:endParaRPr lang="en-US"/>
          </a:p>
        </p:txBody>
      </p:sp>
      <p:sp>
        <p:nvSpPr>
          <p:cNvPr id="6" name="Content Placeholder 2"/>
          <p:cNvSpPr txBox="1">
            <a:spLocks/>
          </p:cNvSpPr>
          <p:nvPr/>
        </p:nvSpPr>
        <p:spPr bwMode="auto">
          <a:xfrm>
            <a:off x="304800" y="3441700"/>
            <a:ext cx="8296729" cy="288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i="0" u="none" strike="noStrike" kern="0" cap="none" spc="0" normalizeH="0" baseline="0" noProof="0">
                <a:ln>
                  <a:noFill/>
                </a:ln>
                <a:solidFill>
                  <a:schemeClr val="tx2"/>
                </a:solidFill>
                <a:effectLst/>
                <a:uLnTx/>
                <a:uFillTx/>
                <a:latin typeface="+mn-lt"/>
                <a:ea typeface="+mn-ea"/>
                <a:cs typeface="+mn-cs"/>
              </a:rPr>
              <a:t>We see progress (now at month 28)</a:t>
            </a:r>
            <a:r>
              <a:rPr kumimoji="1" lang="en-US" sz="2000" i="0" u="none" strike="noStrike" kern="0" cap="none" spc="0" normalizeH="0" noProof="0">
                <a:ln>
                  <a:noFill/>
                </a:ln>
                <a:solidFill>
                  <a:schemeClr val="tx2"/>
                </a:solidFill>
                <a:effectLst/>
                <a:uLnTx/>
                <a:uFillTx/>
                <a:latin typeface="+mn-lt"/>
                <a:ea typeface="+mn-ea"/>
                <a:cs typeface="+mn-cs"/>
              </a:rPr>
              <a:t> but completion in extensions for initial stakeholders not expected by end of FY09:</a:t>
            </a:r>
          </a:p>
          <a:p>
            <a:pPr marL="342900" indent="-342900" eaLnBrk="0" hangingPunct="0">
              <a:buClr>
                <a:srgbClr val="000080"/>
              </a:buClr>
            </a:pPr>
            <a:r>
              <a:rPr kumimoji="1" lang="en-US" sz="2000" i="0" u="none" strike="noStrike" kern="0" cap="none" spc="0" normalizeH="0" baseline="0" noProof="0">
                <a:ln>
                  <a:noFill/>
                </a:ln>
                <a:solidFill>
                  <a:schemeClr val="tx2"/>
                </a:solidFill>
                <a:effectLst/>
                <a:uLnTx/>
                <a:uFillTx/>
                <a:latin typeface="+mn-lt"/>
                <a:ea typeface="+mn-ea"/>
                <a:cs typeface="+mn-cs"/>
              </a:rPr>
              <a:t>LHC data taking</a:t>
            </a:r>
            <a:r>
              <a:rPr kumimoji="1" lang="en-US" sz="2000" i="0" u="none" strike="noStrike" kern="0" cap="none" spc="0" normalizeH="0" noProof="0">
                <a:ln>
                  <a:noFill/>
                </a:ln>
                <a:solidFill>
                  <a:schemeClr val="tx2"/>
                </a:solidFill>
                <a:effectLst/>
                <a:uLnTx/>
                <a:uFillTx/>
                <a:latin typeface="+mn-lt"/>
                <a:ea typeface="+mn-ea"/>
                <a:cs typeface="+mn-cs"/>
              </a:rPr>
              <a:t> not expectedto restart til ~FY10. </a:t>
            </a:r>
            <a:r>
              <a:rPr kumimoji="1" lang="en-US" sz="2000" i="0" u="none" strike="noStrike" kern="0" cap="none" spc="0" normalizeH="0" noProof="0">
                <a:ln>
                  <a:noFill/>
                </a:ln>
                <a:solidFill>
                  <a:srgbClr val="C70000"/>
                </a:solidFill>
                <a:effectLst/>
                <a:uLnTx/>
                <a:uFillTx/>
                <a:latin typeface="+mn-lt"/>
                <a:ea typeface="+mn-ea"/>
                <a:cs typeface="+mn-cs"/>
              </a:rPr>
              <a:t>Note that experiences from Run II, SDSS, other large projects dictate that significant evolution in capability, technologies and performance will be needed for at leat 3-5 years after the start of data taking.</a:t>
            </a:r>
          </a:p>
          <a:p>
            <a:pPr marL="342900" indent="-342900" eaLnBrk="0" hangingPunct="0">
              <a:buClr>
                <a:srgbClr val="000080"/>
              </a:buClr>
            </a:pPr>
            <a:r>
              <a:rPr kumimoji="1" lang="en-US" sz="2000" kern="0">
                <a:solidFill>
                  <a:schemeClr val="tx2"/>
                </a:solidFill>
                <a:latin typeface="+mn-lt"/>
              </a:rPr>
              <a:t>Advanced (FY11) LIGO involves significantly increased data rates.</a:t>
            </a:r>
          </a:p>
        </p:txBody>
      </p:sp>
      <p:grpSp>
        <p:nvGrpSpPr>
          <p:cNvPr id="5" name="Group 10"/>
          <p:cNvGrpSpPr>
            <a:grpSpLocks/>
          </p:cNvGrpSpPr>
          <p:nvPr/>
        </p:nvGrpSpPr>
        <p:grpSpPr bwMode="auto">
          <a:xfrm>
            <a:off x="7937500" y="342900"/>
            <a:ext cx="558800" cy="431800"/>
            <a:chOff x="160868" y="6028266"/>
            <a:chExt cx="558800" cy="431800"/>
          </a:xfrm>
        </p:grpSpPr>
        <p:sp>
          <p:nvSpPr>
            <p:cNvPr id="8" name="Rounded Rectangle 7"/>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9"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77200" cy="1143000"/>
          </a:xfrm>
        </p:spPr>
        <p:txBody>
          <a:bodyPr/>
          <a:lstStyle/>
          <a:p>
            <a:r>
              <a:rPr lang="en-US" b="1"/>
              <a:t>Project Phase II: Science Goals</a:t>
            </a:r>
            <a:endParaRPr lang="en-US"/>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5</a:t>
            </a:fld>
            <a:endParaRPr lang="en-US"/>
          </a:p>
        </p:txBody>
      </p:sp>
      <p:graphicFrame>
        <p:nvGraphicFramePr>
          <p:cNvPr id="5" name="Table 4"/>
          <p:cNvGraphicFramePr>
            <a:graphicFrameLocks noGrp="1"/>
          </p:cNvGraphicFramePr>
          <p:nvPr/>
        </p:nvGraphicFramePr>
        <p:xfrm>
          <a:off x="0" y="2619421"/>
          <a:ext cx="9144000" cy="4084916"/>
        </p:xfrm>
        <a:graphic>
          <a:graphicData uri="http://schemas.openxmlformats.org/drawingml/2006/table">
            <a:tbl>
              <a:tblPr firstRow="1" bandRow="1">
                <a:tableStyleId>{5C22544A-7EE6-4342-B048-85BDC9FD1C3A}</a:tableStyleId>
              </a:tblPr>
              <a:tblGrid>
                <a:gridCol w="812800"/>
                <a:gridCol w="3848100"/>
                <a:gridCol w="4483100"/>
              </a:tblGrid>
              <a:tr h="335877">
                <a:tc>
                  <a:txBody>
                    <a:bodyPr/>
                    <a:lstStyle/>
                    <a:p>
                      <a:endParaRPr lang="en-US" sz="1400" b="0">
                        <a:solidFill>
                          <a:schemeClr val="tx2"/>
                        </a:solidFill>
                      </a:endParaRPr>
                    </a:p>
                  </a:txBody>
                  <a:tcPr>
                    <a:solidFill>
                      <a:schemeClr val="accent5">
                        <a:lumMod val="40000"/>
                        <a:lumOff val="60000"/>
                      </a:schemeClr>
                    </a:solidFill>
                  </a:tcPr>
                </a:tc>
                <a:tc>
                  <a:txBody>
                    <a:bodyPr/>
                    <a:lstStyle/>
                    <a:p>
                      <a:r>
                        <a:rPr lang="en-US" sz="1400" b="0">
                          <a:solidFill>
                            <a:schemeClr val="tx1"/>
                          </a:solidFill>
                        </a:rPr>
                        <a:t>Proposal</a:t>
                      </a:r>
                    </a:p>
                  </a:txBody>
                  <a:tcPr>
                    <a:solidFill>
                      <a:schemeClr val="accent5">
                        <a:lumMod val="40000"/>
                        <a:lumOff val="60000"/>
                      </a:schemeClr>
                    </a:solidFill>
                  </a:tcPr>
                </a:tc>
                <a:tc>
                  <a:txBody>
                    <a:bodyPr/>
                    <a:lstStyle/>
                    <a:p>
                      <a:r>
                        <a:rPr lang="en-US" sz="1400" b="0">
                          <a:solidFill>
                            <a:schemeClr val="tx1"/>
                          </a:solidFill>
                        </a:rPr>
                        <a:t>Status</a:t>
                      </a:r>
                    </a:p>
                  </a:txBody>
                  <a:tcPr>
                    <a:solidFill>
                      <a:schemeClr val="accent5">
                        <a:lumMod val="40000"/>
                        <a:lumOff val="60000"/>
                      </a:schemeClr>
                    </a:solidFill>
                  </a:tcPr>
                </a:tc>
              </a:tr>
              <a:tr h="893985">
                <a:tc>
                  <a:txBody>
                    <a:bodyPr/>
                    <a:lstStyle/>
                    <a:p>
                      <a:r>
                        <a:rPr lang="en-US" sz="1400" b="0">
                          <a:solidFill>
                            <a:srgbClr val="000000"/>
                          </a:solidFill>
                        </a:rPr>
                        <a:t>LIGO</a:t>
                      </a:r>
                    </a:p>
                  </a:txBody>
                  <a:tcPr>
                    <a:solidFill>
                      <a:schemeClr val="accent5">
                        <a:lumMod val="40000"/>
                        <a:lumOff val="60000"/>
                      </a:schemeClr>
                    </a:solidFill>
                  </a:tcPr>
                </a:tc>
                <a:tc>
                  <a:txBody>
                    <a:bodyPr/>
                    <a:lstStyle/>
                    <a:p>
                      <a:r>
                        <a:rPr lang="en-US" sz="1400" b="0">
                          <a:solidFill>
                            <a:srgbClr val="000000"/>
                          </a:solidFill>
                        </a:rPr>
                        <a:t>Expand ..applications such that the entire LIGO Scientific Collaboration user base derives scientific benefit from transparent operations across LDG and OSG. </a:t>
                      </a:r>
                    </a:p>
                  </a:txBody>
                  <a:tcPr>
                    <a:solidFill>
                      <a:schemeClr val="accent5">
                        <a:lumMod val="40000"/>
                        <a:lumOff val="60000"/>
                      </a:schemeClr>
                    </a:solidFill>
                  </a:tcPr>
                </a:tc>
                <a:tc>
                  <a:txBody>
                    <a:bodyPr/>
                    <a:lstStyle/>
                    <a:p>
                      <a:r>
                        <a:rPr lang="en-US" sz="1400" b="0">
                          <a:solidFill>
                            <a:srgbClr val="000000"/>
                          </a:solidFill>
                        </a:rPr>
                        <a:t>Evolution of model to </a:t>
                      </a:r>
                      <a:r>
                        <a:rPr lang="en-US" sz="1400" b="0" baseline="0">
                          <a:solidFill>
                            <a:srgbClr val="000000"/>
                          </a:solidFill>
                        </a:rPr>
                        <a:t>use of OSG Services and Software on LIGO Community Grid, with specific analysis (Einstein@home) running on OSG. </a:t>
                      </a:r>
                      <a:endParaRPr lang="en-US" sz="1400" b="0">
                        <a:solidFill>
                          <a:srgbClr val="000000"/>
                        </a:solidFill>
                      </a:endParaRPr>
                    </a:p>
                  </a:txBody>
                  <a:tcPr>
                    <a:solidFill>
                      <a:schemeClr val="accent5">
                        <a:lumMod val="40000"/>
                        <a:lumOff val="60000"/>
                      </a:schemeClr>
                    </a:solidFill>
                  </a:tcPr>
                </a:tc>
              </a:tr>
              <a:tr h="490250">
                <a:tc>
                  <a:txBody>
                    <a:bodyPr/>
                    <a:lstStyle/>
                    <a:p>
                      <a:r>
                        <a:rPr lang="en-US" sz="1400">
                          <a:solidFill>
                            <a:srgbClr val="000000"/>
                          </a:solidFill>
                        </a:rPr>
                        <a:t>LHC</a:t>
                      </a:r>
                    </a:p>
                  </a:txBody>
                  <a:tcPr/>
                </a:tc>
                <a:tc>
                  <a:txBody>
                    <a:bodyPr/>
                    <a:lstStyle/>
                    <a:p>
                      <a:r>
                        <a:rPr lang="en-US" sz="1400">
                          <a:solidFill>
                            <a:srgbClr val="000000"/>
                          </a:solidFill>
                        </a:rPr>
                        <a:t>Support for low and then high luminosity LHC Physics analysis. ...</a:t>
                      </a:r>
                    </a:p>
                  </a:txBody>
                  <a:tcPr/>
                </a:tc>
                <a:tc>
                  <a:txBody>
                    <a:bodyPr/>
                    <a:lstStyle/>
                    <a:p>
                      <a:r>
                        <a:rPr lang="en-US" sz="1400">
                          <a:solidFill>
                            <a:srgbClr val="000000"/>
                          </a:solidFill>
                        </a:rPr>
                        <a:t>Delayed due to delay in accelerator schedule.</a:t>
                      </a:r>
                    </a:p>
                  </a:txBody>
                  <a:tcPr/>
                </a:tc>
              </a:tr>
              <a:tr h="692118">
                <a:tc>
                  <a:txBody>
                    <a:bodyPr/>
                    <a:lstStyle/>
                    <a:p>
                      <a:r>
                        <a:rPr lang="en-US" sz="1400">
                          <a:solidFill>
                            <a:srgbClr val="000000"/>
                          </a:solidFill>
                        </a:rPr>
                        <a:t>STAR</a:t>
                      </a:r>
                    </a:p>
                  </a:txBody>
                  <a:tcPr/>
                </a:tc>
                <a:tc>
                  <a:txBody>
                    <a:bodyPr/>
                    <a:lstStyle/>
                    <a:p>
                      <a:r>
                        <a:rPr lang="en-US" sz="1400">
                          <a:solidFill>
                            <a:srgbClr val="000000"/>
                          </a:solidFill>
                        </a:rPr>
                        <a:t>Support for user batch analysis on the distributed facility....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rgbClr val="000000"/>
                          </a:solidFill>
                        </a:rPr>
                        <a:t>Evolution of model to </a:t>
                      </a:r>
                      <a:r>
                        <a:rPr lang="en-US" sz="1400" baseline="0">
                          <a:solidFill>
                            <a:srgbClr val="000000"/>
                          </a:solidFill>
                        </a:rPr>
                        <a:t>use of OSG Services and Software on STAR Community Grid/Clouds, with data movement supported by OSG. </a:t>
                      </a:r>
                      <a:endParaRPr lang="en-US" sz="1400">
                        <a:solidFill>
                          <a:srgbClr val="000000"/>
                        </a:solidFill>
                      </a:endParaRPr>
                    </a:p>
                  </a:txBody>
                  <a:tcPr/>
                </a:tc>
              </a:tr>
              <a:tr h="490250">
                <a:tc>
                  <a:txBody>
                    <a:bodyPr/>
                    <a:lstStyle/>
                    <a:p>
                      <a:r>
                        <a:rPr lang="en-US" sz="1400">
                          <a:solidFill>
                            <a:srgbClr val="000000"/>
                          </a:solidFill>
                        </a:rPr>
                        <a:t>CDF</a:t>
                      </a:r>
                    </a:p>
                  </a:txBody>
                  <a:tcPr/>
                </a:tc>
                <a:tc>
                  <a:txBody>
                    <a:bodyPr/>
                    <a:lstStyle/>
                    <a:p>
                      <a:r>
                        <a:rPr lang="en-US" sz="1400">
                          <a:solidFill>
                            <a:srgbClr val="000000"/>
                          </a:solidFill>
                        </a:rPr>
                        <a:t>Analysis CAF infrastructure and data analysis applications on the OSG-CAF</a:t>
                      </a:r>
                    </a:p>
                  </a:txBody>
                  <a:tcPr/>
                </a:tc>
                <a:tc>
                  <a:txBody>
                    <a:bodyPr/>
                    <a:lstStyle/>
                    <a:p>
                      <a:r>
                        <a:rPr lang="en-US" sz="1400">
                          <a:solidFill>
                            <a:srgbClr val="000000"/>
                          </a:solidFill>
                        </a:rPr>
                        <a:t>Development</a:t>
                      </a:r>
                      <a:r>
                        <a:rPr lang="en-US" sz="1400" baseline="0">
                          <a:solidFill>
                            <a:srgbClr val="000000"/>
                          </a:solidFill>
                        </a:rPr>
                        <a:t> in progress. Significant throuhgput across FermiGrid.</a:t>
                      </a:r>
                      <a:endParaRPr lang="en-US" sz="1400">
                        <a:solidFill>
                          <a:srgbClr val="000000"/>
                        </a:solidFill>
                      </a:endParaRPr>
                    </a:p>
                  </a:txBody>
                  <a:tcPr/>
                </a:tc>
              </a:tr>
              <a:tr h="490250">
                <a:tc>
                  <a:txBody>
                    <a:bodyPr/>
                    <a:lstStyle/>
                    <a:p>
                      <a:r>
                        <a:rPr lang="en-US" sz="1400">
                          <a:solidFill>
                            <a:srgbClr val="000000"/>
                          </a:solidFill>
                        </a:rPr>
                        <a:t>D0</a:t>
                      </a:r>
                    </a:p>
                  </a:txBody>
                  <a:tcPr/>
                </a:tc>
                <a:tc>
                  <a:txBody>
                    <a:bodyPr/>
                    <a:lstStyle/>
                    <a:p>
                      <a:r>
                        <a:rPr lang="en-US" sz="1400">
                          <a:solidFill>
                            <a:srgbClr val="000000"/>
                          </a:solidFill>
                        </a:rPr>
                        <a:t>Initial support for user analysis on some OSG sites....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a:solidFill>
                            <a:srgbClr val="000000"/>
                          </a:solidFill>
                        </a:rPr>
                        <a:t>Good throughput for reprocessing and simulation; Analysis application testing in progress.</a:t>
                      </a:r>
                    </a:p>
                  </a:txBody>
                  <a:tcPr/>
                </a:tc>
              </a:tr>
              <a:tr h="490250">
                <a:tc>
                  <a:txBody>
                    <a:bodyPr/>
                    <a:lstStyle/>
                    <a:p>
                      <a:r>
                        <a:rPr lang="en-US" sz="1400">
                          <a:solidFill>
                            <a:srgbClr val="000000"/>
                          </a:solidFill>
                        </a:rPr>
                        <a:t>SDSS</a:t>
                      </a:r>
                    </a:p>
                  </a:txBody>
                  <a:tcPr/>
                </a:tc>
                <a:tc>
                  <a:txBody>
                    <a:bodyPr/>
                    <a:lstStyle/>
                    <a:p>
                      <a:r>
                        <a:rPr lang="en-US" sz="1400">
                          <a:solidFill>
                            <a:srgbClr val="000000"/>
                          </a:solidFill>
                        </a:rPr>
                        <a:t>Continued use with scaled resource needs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a:solidFill>
                            <a:srgbClr val="000000"/>
                          </a:solidFill>
                        </a:rPr>
                        <a:t>SDSS</a:t>
                      </a:r>
                      <a:r>
                        <a:rPr lang="en-US" sz="1400" baseline="0">
                          <a:solidFill>
                            <a:srgbClr val="000000"/>
                          </a:solidFill>
                        </a:rPr>
                        <a:t> analysis needs finished.</a:t>
                      </a:r>
                      <a:endParaRPr lang="en-US" sz="1400">
                        <a:solidFill>
                          <a:srgbClr val="000000"/>
                        </a:solidFill>
                      </a:endParaRPr>
                    </a:p>
                    <a:p>
                      <a:endParaRPr lang="en-US" sz="1400">
                        <a:solidFill>
                          <a:srgbClr val="000000"/>
                        </a:solidFill>
                      </a:endParaRPr>
                    </a:p>
                  </a:txBody>
                  <a:tcPr/>
                </a:tc>
              </a:tr>
            </a:tbl>
          </a:graphicData>
        </a:graphic>
      </p:graphicFrame>
      <p:sp>
        <p:nvSpPr>
          <p:cNvPr id="6" name="Content Placeholder 2"/>
          <p:cNvSpPr txBox="1">
            <a:spLocks/>
          </p:cNvSpPr>
          <p:nvPr/>
        </p:nvSpPr>
        <p:spPr bwMode="auto">
          <a:xfrm>
            <a:off x="457200" y="1231900"/>
            <a:ext cx="8296729"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chemeClr val="tx2"/>
                </a:solidFill>
                <a:latin typeface="+mn-lt"/>
              </a:rPr>
              <a:t>Status related to the plans in the </a:t>
            </a:r>
            <a:r>
              <a:rPr kumimoji="1" lang="en-US" sz="2000" b="0" i="0" u="none" strike="noStrike" kern="0" cap="none" spc="0" normalizeH="0" noProof="0">
                <a:ln>
                  <a:noFill/>
                </a:ln>
                <a:solidFill>
                  <a:schemeClr val="tx2"/>
                </a:solidFill>
                <a:effectLst/>
                <a:uLnTx/>
                <a:uFillTx/>
                <a:latin typeface="+mn-lt"/>
                <a:ea typeface="+mn-ea"/>
                <a:cs typeface="+mn-cs"/>
              </a:rPr>
              <a:t>proposal for 6 science stakeholders show mix of successful use and evolution towards Community Grid model (use of services &amp; software):</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grpSp>
        <p:nvGrpSpPr>
          <p:cNvPr id="3" name="Group 10"/>
          <p:cNvGrpSpPr>
            <a:grpSpLocks/>
          </p:cNvGrpSpPr>
          <p:nvPr/>
        </p:nvGrpSpPr>
        <p:grpSpPr bwMode="auto">
          <a:xfrm>
            <a:off x="7937500" y="342900"/>
            <a:ext cx="558800" cy="431800"/>
            <a:chOff x="160868" y="6028266"/>
            <a:chExt cx="558800" cy="431800"/>
          </a:xfrm>
        </p:grpSpPr>
        <p:sp>
          <p:nvSpPr>
            <p:cNvPr id="8" name="Rounded Rectangle 7"/>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9"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Project Phase II: Facility</a:t>
            </a:r>
            <a:endParaRPr lang="en-US"/>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6</a:t>
            </a:fld>
            <a:endParaRPr lang="en-US"/>
          </a:p>
        </p:txBody>
      </p:sp>
      <p:graphicFrame>
        <p:nvGraphicFramePr>
          <p:cNvPr id="6" name="Table 5"/>
          <p:cNvGraphicFramePr>
            <a:graphicFrameLocks noGrp="1"/>
          </p:cNvGraphicFramePr>
          <p:nvPr/>
        </p:nvGraphicFramePr>
        <p:xfrm>
          <a:off x="167385" y="2245362"/>
          <a:ext cx="8760715" cy="4249419"/>
        </p:xfrm>
        <a:graphic>
          <a:graphicData uri="http://schemas.openxmlformats.org/drawingml/2006/table">
            <a:tbl>
              <a:tblPr firstRow="1" bandRow="1">
                <a:tableStyleId>{5C22544A-7EE6-4342-B048-85BDC9FD1C3A}</a:tableStyleId>
              </a:tblPr>
              <a:tblGrid>
                <a:gridCol w="3655315"/>
                <a:gridCol w="5105400"/>
              </a:tblGrid>
              <a:tr h="378459">
                <a:tc>
                  <a:txBody>
                    <a:bodyPr/>
                    <a:lstStyle/>
                    <a:p>
                      <a:r>
                        <a:rPr lang="en-US" sz="1600" b="0">
                          <a:solidFill>
                            <a:srgbClr val="000000"/>
                          </a:solidFill>
                        </a:rPr>
                        <a:t>Proposal</a:t>
                      </a:r>
                    </a:p>
                  </a:txBody>
                  <a:tcPr>
                    <a:solidFill>
                      <a:schemeClr val="accent5">
                        <a:lumMod val="40000"/>
                        <a:lumOff val="60000"/>
                      </a:schemeClr>
                    </a:solidFill>
                  </a:tcPr>
                </a:tc>
                <a:tc>
                  <a:txBody>
                    <a:bodyPr/>
                    <a:lstStyle/>
                    <a:p>
                      <a:r>
                        <a:rPr lang="en-US" sz="1600" b="0">
                          <a:solidFill>
                            <a:srgbClr val="000000"/>
                          </a:solidFill>
                        </a:rPr>
                        <a:t>Status</a:t>
                      </a:r>
                    </a:p>
                  </a:txBody>
                  <a:tcPr>
                    <a:solidFill>
                      <a:schemeClr val="accent5">
                        <a:lumMod val="40000"/>
                        <a:lumOff val="60000"/>
                      </a:schemeClr>
                    </a:solidFill>
                  </a:tcPr>
                </a:tc>
              </a:tr>
              <a:tr h="576579">
                <a:tc>
                  <a:txBody>
                    <a:bodyPr/>
                    <a:lstStyle/>
                    <a:p>
                      <a:r>
                        <a:rPr lang="en-US" sz="1600" b="0">
                          <a:solidFill>
                            <a:srgbClr val="000000"/>
                          </a:solidFill>
                        </a:rPr>
                        <a:t>Reduce the “in-effectiveness” metrics of the Facility by 50%</a:t>
                      </a:r>
                    </a:p>
                  </a:txBody>
                  <a:tcPr>
                    <a:solidFill>
                      <a:schemeClr val="accent5">
                        <a:lumMod val="40000"/>
                        <a:lumOff val="60000"/>
                      </a:schemeClr>
                    </a:solidFill>
                  </a:tcPr>
                </a:tc>
                <a:tc>
                  <a:txBody>
                    <a:bodyPr/>
                    <a:lstStyle/>
                    <a:p>
                      <a:r>
                        <a:rPr lang="en-US" sz="1600" b="0" baseline="0">
                          <a:solidFill>
                            <a:srgbClr val="000000"/>
                          </a:solidFill>
                        </a:rPr>
                        <a:t>Operations working on measurements of uptime, effort, response times etc.  to make more quantitative assessment towards the goal.</a:t>
                      </a:r>
                      <a:endParaRPr lang="en-US" sz="1600" b="0">
                        <a:solidFill>
                          <a:srgbClr val="000000"/>
                        </a:solidFill>
                      </a:endParaRPr>
                    </a:p>
                  </a:txBody>
                  <a:tcPr>
                    <a:solidFill>
                      <a:schemeClr val="accent5">
                        <a:lumMod val="40000"/>
                        <a:lumOff val="60000"/>
                      </a:schemeClr>
                    </a:solidFill>
                  </a:tcPr>
                </a:tc>
              </a:tr>
              <a:tr h="817327">
                <a:tc>
                  <a:txBody>
                    <a:bodyPr/>
                    <a:lstStyle/>
                    <a:p>
                      <a:r>
                        <a:rPr lang="en-US" sz="1600">
                          <a:solidFill>
                            <a:srgbClr val="000000"/>
                          </a:solidFill>
                        </a:rPr>
                        <a:t>Deploy distributed logging infrastructure and establish periodic analyses of cyber security audit logs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Currently using logs from accounting information. (Some</a:t>
                      </a:r>
                      <a:r>
                        <a:rPr lang="en-US" sz="1600" baseline="0">
                          <a:solidFill>
                            <a:srgbClr val="000000"/>
                          </a:solidFill>
                        </a:rPr>
                        <a:t> discussion with </a:t>
                      </a:r>
                      <a:r>
                        <a:rPr lang="en-US" sz="1600">
                          <a:solidFill>
                            <a:srgbClr val="000000"/>
                          </a:solidFill>
                        </a:rPr>
                        <a:t>SCIDAC</a:t>
                      </a:r>
                      <a:r>
                        <a:rPr lang="en-US" sz="1600" baseline="0">
                          <a:solidFill>
                            <a:srgbClr val="000000"/>
                          </a:solidFill>
                        </a:rPr>
                        <a:t> CEDPS/Troubleshooting &amp; CDIGS/Auditing)</a:t>
                      </a:r>
                      <a:endParaRPr lang="en-US" sz="1600">
                        <a:solidFill>
                          <a:srgbClr val="000000"/>
                        </a:solidFill>
                      </a:endParaRPr>
                    </a:p>
                  </a:txBody>
                  <a:tcPr/>
                </a:tc>
              </a:tr>
              <a:tr h="568959">
                <a:tc>
                  <a:txBody>
                    <a:bodyPr/>
                    <a:lstStyle/>
                    <a:p>
                      <a:r>
                        <a:rPr lang="en-US" sz="1600">
                          <a:solidFill>
                            <a:srgbClr val="000000"/>
                          </a:solidFill>
                        </a:rPr>
                        <a:t>Support transparent data movement between OSG &amp; EGEE.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aseline="0">
                          <a:solidFill>
                            <a:srgbClr val="000000"/>
                          </a:solidFill>
                        </a:rPr>
                        <a:t>In ongoing production on WLCG</a:t>
                      </a:r>
                      <a:r>
                        <a:rPr lang="en-US" sz="1600">
                          <a:solidFill>
                            <a:srgbClr val="000000"/>
                          </a:solidFill>
                        </a:rPr>
                        <a:t>. Maybe</a:t>
                      </a:r>
                      <a:r>
                        <a:rPr lang="en-US" sz="1600" baseline="0">
                          <a:solidFill>
                            <a:srgbClr val="000000"/>
                          </a:solidFill>
                        </a:rPr>
                        <a:t> added needs for data taking. (Continued collaboation with Globus/CEDPS GridFTP efforts)</a:t>
                      </a:r>
                      <a:endParaRPr lang="en-US" sz="1600">
                        <a:solidFill>
                          <a:srgbClr val="000000"/>
                        </a:solidFill>
                      </a:endParaRPr>
                    </a:p>
                  </a:txBody>
                  <a:tcPr/>
                </a:tc>
              </a:tr>
              <a:tr h="800101">
                <a:tc>
                  <a:txBody>
                    <a:bodyPr/>
                    <a:lstStyle/>
                    <a:p>
                      <a:r>
                        <a:rPr lang="en-US" sz="1600">
                          <a:solidFill>
                            <a:srgbClr val="000000"/>
                          </a:solidFill>
                        </a:rPr>
                        <a:t>End to end monitoring and problem determination across the Grid infrastructures.</a:t>
                      </a:r>
                    </a:p>
                  </a:txBody>
                  <a:tcPr/>
                </a:tc>
                <a:tc>
                  <a:txBody>
                    <a:bodyPr/>
                    <a:lstStyle/>
                    <a:p>
                      <a:r>
                        <a:rPr lang="en-US" sz="1600" b="0">
                          <a:solidFill>
                            <a:srgbClr val="000000"/>
                          </a:solidFill>
                        </a:rPr>
                        <a:t>Currently remains responsibility of VOs themselves. Difficult problem, with insufficient</a:t>
                      </a:r>
                      <a:r>
                        <a:rPr lang="en-US" sz="1600" b="0" baseline="0">
                          <a:solidFill>
                            <a:srgbClr val="000000"/>
                          </a:solidFill>
                        </a:rPr>
                        <a:t> computational scientist effort available in OSG. </a:t>
                      </a:r>
                      <a:endParaRPr lang="en-US" sz="1600" b="0">
                        <a:solidFill>
                          <a:srgbClr val="000000"/>
                        </a:solidFill>
                      </a:endParaRPr>
                    </a:p>
                  </a:txBody>
                  <a:tcPr/>
                </a:tc>
              </a:tr>
              <a:tr h="557776">
                <a:tc>
                  <a:txBody>
                    <a:bodyPr/>
                    <a:lstStyle/>
                    <a:p>
                      <a:r>
                        <a:rPr lang="en-US" sz="1600">
                          <a:solidFill>
                            <a:srgbClr val="000000"/>
                          </a:solidFill>
                        </a:rPr>
                        <a:t>Support transparent movement of data and applications across OSG &amp; TeraGrid.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Initial tests of automated job</a:t>
                      </a:r>
                      <a:r>
                        <a:rPr lang="en-US" sz="1600" baseline="0">
                          <a:solidFill>
                            <a:srgbClr val="000000"/>
                          </a:solidFill>
                        </a:rPr>
                        <a:t> dispatch from OSG to TeraGrid NCSA site</a:t>
                      </a:r>
                      <a:r>
                        <a:rPr lang="en-US" sz="1600">
                          <a:solidFill>
                            <a:srgbClr val="000000"/>
                          </a:solidFill>
                        </a:rPr>
                        <a:t> in progress (Dark Energy Survey, D0).</a:t>
                      </a:r>
                    </a:p>
                  </a:txBody>
                  <a:tcPr/>
                </a:tc>
              </a:tr>
            </a:tbl>
          </a:graphicData>
        </a:graphic>
      </p:graphicFrame>
      <p:grpSp>
        <p:nvGrpSpPr>
          <p:cNvPr id="3" name="Group 10"/>
          <p:cNvGrpSpPr>
            <a:grpSpLocks/>
          </p:cNvGrpSpPr>
          <p:nvPr/>
        </p:nvGrpSpPr>
        <p:grpSpPr bwMode="auto">
          <a:xfrm>
            <a:off x="7937500" y="3429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355600" y="1231900"/>
            <a:ext cx="8296729" cy="95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chemeClr val="tx2"/>
                </a:solidFill>
                <a:latin typeface="+mn-lt"/>
              </a:rPr>
              <a:t>Work continues in all areas; Progress in some areas slowed due to realities of complexity and difficulty of some problems in the heterogeneous, distributed environment.</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13700" cy="1143000"/>
          </a:xfrm>
        </p:spPr>
        <p:txBody>
          <a:bodyPr/>
          <a:lstStyle/>
          <a:p>
            <a:r>
              <a:rPr lang="en-US" b="1"/>
              <a:t>Project Phase II: Education, Training</a:t>
            </a:r>
            <a:endParaRPr lang="en-US"/>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7</a:t>
            </a:fld>
            <a:endParaRPr lang="en-US"/>
          </a:p>
        </p:txBody>
      </p:sp>
      <p:graphicFrame>
        <p:nvGraphicFramePr>
          <p:cNvPr id="5" name="Table 4"/>
          <p:cNvGraphicFramePr>
            <a:graphicFrameLocks noGrp="1"/>
          </p:cNvGraphicFramePr>
          <p:nvPr/>
        </p:nvGraphicFramePr>
        <p:xfrm>
          <a:off x="406400" y="2809241"/>
          <a:ext cx="8343900" cy="4048759"/>
        </p:xfrm>
        <a:graphic>
          <a:graphicData uri="http://schemas.openxmlformats.org/drawingml/2006/table">
            <a:tbl>
              <a:tblPr firstRow="1" bandRow="1">
                <a:tableStyleId>{5C22544A-7EE6-4342-B048-85BDC9FD1C3A}</a:tableStyleId>
              </a:tblPr>
              <a:tblGrid>
                <a:gridCol w="4165600"/>
                <a:gridCol w="4178300"/>
              </a:tblGrid>
              <a:tr h="370840">
                <a:tc>
                  <a:txBody>
                    <a:bodyPr/>
                    <a:lstStyle/>
                    <a:p>
                      <a:r>
                        <a:rPr lang="en-US" sz="1600" b="0">
                          <a:solidFill>
                            <a:srgbClr val="000000"/>
                          </a:solidFill>
                        </a:rPr>
                        <a:t>Support of I2U2 VO(s)</a:t>
                      </a:r>
                    </a:p>
                  </a:txBody>
                  <a:tcPr>
                    <a:solidFill>
                      <a:schemeClr val="accent5">
                        <a:lumMod val="40000"/>
                        <a:lumOff val="60000"/>
                      </a:schemeClr>
                    </a:solidFill>
                  </a:tcPr>
                </a:tc>
                <a:tc>
                  <a:txBody>
                    <a:bodyPr/>
                    <a:lstStyle/>
                    <a:p>
                      <a:r>
                        <a:rPr lang="en-US" sz="1600" b="0">
                          <a:solidFill>
                            <a:srgbClr val="000000"/>
                          </a:solidFill>
                        </a:rPr>
                        <a:t>None</a:t>
                      </a:r>
                      <a:r>
                        <a:rPr lang="en-US" sz="1600" b="0" baseline="0">
                          <a:solidFill>
                            <a:srgbClr val="000000"/>
                          </a:solidFill>
                        </a:rPr>
                        <a:t> needed to date.</a:t>
                      </a:r>
                      <a:endParaRPr lang="en-US" sz="1600" b="0">
                        <a:solidFill>
                          <a:srgbClr val="000000"/>
                        </a:solidFill>
                      </a:endParaRPr>
                    </a:p>
                  </a:txBody>
                  <a:tcPr>
                    <a:solidFill>
                      <a:schemeClr val="accent5">
                        <a:lumMod val="40000"/>
                        <a:lumOff val="60000"/>
                      </a:schemeClr>
                    </a:solidFill>
                  </a:tcPr>
                </a:tc>
              </a:tr>
              <a:tr h="370840">
                <a:tc>
                  <a:txBody>
                    <a:bodyPr/>
                    <a:lstStyle/>
                    <a:p>
                      <a:r>
                        <a:rPr lang="en-US" sz="1600">
                          <a:solidFill>
                            <a:srgbClr val="000000"/>
                          </a:solidFill>
                        </a:rPr>
                        <a:t>Add new modules as needed e.g. SRM. </a:t>
                      </a:r>
                    </a:p>
                  </a:txBody>
                  <a:tcPr/>
                </a:tc>
                <a:tc>
                  <a:txBody>
                    <a:bodyPr/>
                    <a:lstStyle/>
                    <a:p>
                      <a:r>
                        <a:rPr lang="en-US" sz="1600">
                          <a:solidFill>
                            <a:srgbClr val="000000"/>
                          </a:solidFill>
                        </a:rPr>
                        <a:t>OSG training programs have added modules in storage</a:t>
                      </a:r>
                      <a:r>
                        <a:rPr lang="en-US" sz="1600" baseline="0">
                          <a:solidFill>
                            <a:srgbClr val="000000"/>
                          </a:solidFill>
                        </a:rPr>
                        <a:t> and workflow, will add resource selection in early  2009.</a:t>
                      </a:r>
                      <a:endParaRPr lang="en-US" sz="1600">
                        <a:solidFill>
                          <a:srgbClr val="000000"/>
                        </a:solidFill>
                      </a:endParaRPr>
                    </a:p>
                  </a:txBody>
                  <a:tcPr/>
                </a:tc>
              </a:tr>
              <a:tr h="629919">
                <a:tc>
                  <a:txBody>
                    <a:bodyPr/>
                    <a:lstStyle/>
                    <a:p>
                      <a:r>
                        <a:rPr lang="en-US" sz="1600">
                          <a:solidFill>
                            <a:srgbClr val="000000"/>
                          </a:solidFill>
                        </a:rPr>
                        <a:t>Create tutorial material to provide necessary prerequisites in LINUX and networking.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Training modules</a:t>
                      </a:r>
                      <a:r>
                        <a:rPr lang="en-US" sz="1600" baseline="0">
                          <a:solidFill>
                            <a:srgbClr val="000000"/>
                          </a:solidFill>
                        </a:rPr>
                        <a:t> from Nov ‘08 site admins workshop are being resused. </a:t>
                      </a:r>
                      <a:endParaRPr lang="en-US" sz="1600">
                        <a:solidFill>
                          <a:srgbClr val="000000"/>
                        </a:solidFill>
                      </a:endParaRPr>
                    </a:p>
                  </a:txBody>
                  <a:tcPr/>
                </a:tc>
              </a:tr>
              <a:tr h="370840">
                <a:tc>
                  <a:txBody>
                    <a:bodyPr/>
                    <a:lstStyle/>
                    <a:p>
                      <a:r>
                        <a:rPr lang="en-US" sz="1600">
                          <a:solidFill>
                            <a:srgbClr val="000000"/>
                          </a:solidFill>
                        </a:rPr>
                        <a:t>Setup of student VO for independent research projects</a:t>
                      </a:r>
                    </a:p>
                  </a:txBody>
                  <a:tcPr/>
                </a:tc>
                <a:tc>
                  <a:txBody>
                    <a:bodyPr/>
                    <a:lstStyle/>
                    <a:p>
                      <a:r>
                        <a:rPr lang="en-US" sz="1600">
                          <a:solidFill>
                            <a:srgbClr val="000000"/>
                          </a:solidFill>
                        </a:rPr>
                        <a:t>OSGEDU and OSG VOs in</a:t>
                      </a:r>
                      <a:r>
                        <a:rPr lang="en-US" sz="1600" baseline="0">
                          <a:solidFill>
                            <a:srgbClr val="000000"/>
                          </a:solidFill>
                        </a:rPr>
                        <a:t> use (ref Alain/Mine’ talk)</a:t>
                      </a:r>
                      <a:r>
                        <a:rPr lang="en-US" sz="1600">
                          <a:solidFill>
                            <a:srgbClr val="000000"/>
                          </a:solidFill>
                        </a:rPr>
                        <a:t>.</a:t>
                      </a:r>
                    </a:p>
                  </a:txBody>
                  <a:tcPr/>
                </a:tc>
              </a:tr>
              <a:tr h="370840">
                <a:tc>
                  <a:txBody>
                    <a:bodyPr/>
                    <a:lstStyle/>
                    <a:p>
                      <a:r>
                        <a:rPr lang="en-US" sz="1600">
                          <a:solidFill>
                            <a:srgbClr val="000000"/>
                          </a:solidFill>
                        </a:rPr>
                        <a:t>Modularize courseware for self-paced delivery. Test and extend existing material</a:t>
                      </a:r>
                    </a:p>
                  </a:txBody>
                  <a:tcPr/>
                </a:tc>
                <a:tc>
                  <a:txBody>
                    <a:bodyPr/>
                    <a:lstStyle/>
                    <a:p>
                      <a:r>
                        <a:rPr lang="en-US" sz="1600">
                          <a:solidFill>
                            <a:srgbClr val="000000"/>
                          </a:solidFill>
                        </a:rPr>
                        <a:t>First</a:t>
                      </a:r>
                      <a:r>
                        <a:rPr lang="en-US" sz="1600" baseline="0">
                          <a:solidFill>
                            <a:srgbClr val="000000"/>
                          </a:solidFill>
                        </a:rPr>
                        <a:t> self-paced course released. Little feedback to date. Course material used by CS faculty (RIT, UofMissouri)</a:t>
                      </a:r>
                      <a:endParaRPr lang="en-US" sz="1600">
                        <a:solidFill>
                          <a:srgbClr val="000000"/>
                        </a:solidFill>
                      </a:endParaRPr>
                    </a:p>
                  </a:txBody>
                  <a:tcPr/>
                </a:tc>
              </a:tr>
              <a:tr h="622300">
                <a:tc>
                  <a:txBody>
                    <a:bodyPr/>
                    <a:lstStyle/>
                    <a:p>
                      <a:r>
                        <a:rPr lang="en-US" sz="1600">
                          <a:solidFill>
                            <a:srgbClr val="000000"/>
                          </a:solidFill>
                        </a:rPr>
                        <a:t>South African Grid site launched for scientific analysis.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Organizational issues in the SA</a:t>
                      </a:r>
                      <a:r>
                        <a:rPr lang="en-US" sz="1600" baseline="0">
                          <a:solidFill>
                            <a:srgbClr val="000000"/>
                          </a:solidFill>
                        </a:rPr>
                        <a:t> group have caused delay.</a:t>
                      </a:r>
                      <a:endParaRPr lang="en-US" sz="1600">
                        <a:solidFill>
                          <a:srgbClr val="000000"/>
                        </a:solidFill>
                      </a:endParaRPr>
                    </a:p>
                    <a:p>
                      <a:endParaRPr lang="en-US" sz="1600">
                        <a:solidFill>
                          <a:srgbClr val="000000"/>
                        </a:solidFill>
                      </a:endParaRPr>
                    </a:p>
                  </a:txBody>
                  <a:tcPr/>
                </a:tc>
              </a:tr>
            </a:tbl>
          </a:graphicData>
        </a:graphic>
      </p:graphicFrame>
      <p:grpSp>
        <p:nvGrpSpPr>
          <p:cNvPr id="3"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469900" y="1422400"/>
            <a:ext cx="8296729" cy="95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chemeClr val="tx2"/>
                </a:solidFill>
                <a:latin typeface="+mn-lt"/>
              </a:rPr>
              <a:t>Deliverables are being met. Actual effectiveness of overall goals of “training new users/site administrators to enter OSG” give concern (see later in metrics section).</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r>
              <a:rPr lang="en-US" b="1"/>
              <a:t>Project Phase II: Extensions</a:t>
            </a:r>
            <a:endParaRPr lang="en-US"/>
          </a:p>
        </p:txBody>
      </p:sp>
      <p:sp>
        <p:nvSpPr>
          <p:cNvPr id="4" name="Slide Number Placeholder 3"/>
          <p:cNvSpPr>
            <a:spLocks noGrp="1"/>
          </p:cNvSpPr>
          <p:nvPr>
            <p:ph type="sldNum" sz="quarter" idx="10"/>
          </p:nvPr>
        </p:nvSpPr>
        <p:spPr>
          <a:xfrm>
            <a:off x="457200" y="5899150"/>
            <a:ext cx="2133600" cy="365125"/>
          </a:xfrm>
        </p:spPr>
        <p:txBody>
          <a:bodyPr/>
          <a:lstStyle/>
          <a:p>
            <a:pPr>
              <a:defRPr/>
            </a:pPr>
            <a:fld id="{C0C4A7A6-595F-FE47-AE10-398FE3A6E33C}" type="slidenum">
              <a:rPr lang="en-US">
                <a:solidFill>
                  <a:schemeClr val="tx1"/>
                </a:solidFill>
              </a:rPr>
              <a:pPr>
                <a:defRPr/>
              </a:pPr>
              <a:t>8</a:t>
            </a:fld>
            <a:endParaRPr lang="en-US">
              <a:solidFill>
                <a:schemeClr val="tx1"/>
              </a:solidFill>
            </a:endParaRPr>
          </a:p>
        </p:txBody>
      </p:sp>
      <p:graphicFrame>
        <p:nvGraphicFramePr>
          <p:cNvPr id="5" name="Table 4"/>
          <p:cNvGraphicFramePr>
            <a:graphicFrameLocks noGrp="1"/>
          </p:cNvGraphicFramePr>
          <p:nvPr/>
        </p:nvGraphicFramePr>
        <p:xfrm>
          <a:off x="165100" y="1750060"/>
          <a:ext cx="8763000" cy="4650740"/>
        </p:xfrm>
        <a:graphic>
          <a:graphicData uri="http://schemas.openxmlformats.org/drawingml/2006/table">
            <a:tbl>
              <a:tblPr firstRow="1" bandRow="1">
                <a:tableStyleId>{5C22544A-7EE6-4342-B048-85BDC9FD1C3A}</a:tableStyleId>
              </a:tblPr>
              <a:tblGrid>
                <a:gridCol w="4521200"/>
                <a:gridCol w="4241800"/>
              </a:tblGrid>
              <a:tr h="261620">
                <a:tc>
                  <a:txBody>
                    <a:bodyPr/>
                    <a:lstStyle/>
                    <a:p>
                      <a:pPr marL="0" marR="0">
                        <a:spcBef>
                          <a:spcPts val="0"/>
                        </a:spcBef>
                        <a:spcAft>
                          <a:spcPts val="0"/>
                        </a:spcAft>
                      </a:pPr>
                      <a:r>
                        <a:rPr lang="en-US" sz="1600" b="0">
                          <a:solidFill>
                            <a:srgbClr val="000000"/>
                          </a:solidFill>
                          <a:latin typeface="Times New Roman"/>
                          <a:ea typeface="Cambria"/>
                          <a:cs typeface="Times New Roman"/>
                        </a:rPr>
                        <a:t>Proposal</a:t>
                      </a:r>
                    </a:p>
                  </a:txBody>
                  <a:tcPr marL="68580" marR="68580" marT="0" marB="0">
                    <a:solidFill>
                      <a:schemeClr val="accent5">
                        <a:lumMod val="40000"/>
                        <a:lumOff val="60000"/>
                      </a:schemeClr>
                    </a:solidFill>
                  </a:tcPr>
                </a:tc>
                <a:tc>
                  <a:txBody>
                    <a:bodyPr/>
                    <a:lstStyle/>
                    <a:p>
                      <a:pPr marL="0" marR="0">
                        <a:spcBef>
                          <a:spcPts val="0"/>
                        </a:spcBef>
                        <a:spcAft>
                          <a:spcPts val="0"/>
                        </a:spcAft>
                      </a:pPr>
                      <a:r>
                        <a:rPr lang="en-US" sz="1600" b="0">
                          <a:solidFill>
                            <a:srgbClr val="000000"/>
                          </a:solidFill>
                          <a:latin typeface="Times New Roman"/>
                          <a:ea typeface="Cambria"/>
                          <a:cs typeface="Times New Roman"/>
                        </a:rPr>
                        <a:t>Status</a:t>
                      </a:r>
                    </a:p>
                  </a:txBody>
                  <a:tcPr marL="68580" marR="68580" marT="0" marB="0">
                    <a:solidFill>
                      <a:schemeClr val="accent5">
                        <a:lumMod val="40000"/>
                        <a:lumOff val="60000"/>
                      </a:schemeClr>
                    </a:solidFill>
                  </a:tcPr>
                </a:tc>
              </a:tr>
              <a:tr h="370840">
                <a:tc>
                  <a:txBody>
                    <a:bodyPr/>
                    <a:lstStyle/>
                    <a:p>
                      <a:pPr marL="0" marR="0">
                        <a:spcBef>
                          <a:spcPts val="0"/>
                        </a:spcBef>
                        <a:spcAft>
                          <a:spcPts val="0"/>
                        </a:spcAft>
                      </a:pPr>
                      <a:r>
                        <a:rPr lang="en-US" sz="1600" b="0">
                          <a:solidFill>
                            <a:srgbClr val="000000"/>
                          </a:solidFill>
                          <a:latin typeface="Times New Roman"/>
                          <a:ea typeface="Cambria"/>
                          <a:cs typeface="Times New Roman"/>
                        </a:rPr>
                        <a:t>Expand the use of new capabilities introduced in the previous phase towards additional application communities.</a:t>
                      </a:r>
                    </a:p>
                  </a:txBody>
                  <a:tcPr marL="68580" marR="68580" marT="0" marB="0"/>
                </a:tc>
                <a:tc>
                  <a:txBody>
                    <a:bodyPr/>
                    <a:lstStyle/>
                    <a:p>
                      <a:pPr marL="0" marR="0">
                        <a:spcBef>
                          <a:spcPts val="0"/>
                        </a:spcBef>
                        <a:spcAft>
                          <a:spcPts val="0"/>
                        </a:spcAft>
                      </a:pPr>
                      <a:r>
                        <a:rPr lang="en-US" sz="1600" b="0">
                          <a:solidFill>
                            <a:srgbClr val="000000"/>
                          </a:solidFill>
                          <a:latin typeface="Times New Roman"/>
                          <a:ea typeface="Cambria"/>
                          <a:cs typeface="Times New Roman"/>
                        </a:rPr>
                        <a:t>Late binding technology successfully used by Molecular Biology App,</a:t>
                      </a:r>
                      <a:r>
                        <a:rPr lang="en-US" sz="1600" b="0" baseline="0">
                          <a:solidFill>
                            <a:srgbClr val="000000"/>
                          </a:solidFill>
                          <a:latin typeface="Times New Roman"/>
                          <a:ea typeface="Cambria"/>
                          <a:cs typeface="Times New Roman"/>
                        </a:rPr>
                        <a:t> </a:t>
                      </a:r>
                      <a:r>
                        <a:rPr lang="en-US" sz="1600" b="0">
                          <a:solidFill>
                            <a:srgbClr val="000000"/>
                          </a:solidFill>
                          <a:latin typeface="Times New Roman"/>
                          <a:ea typeface="Cambria"/>
                          <a:cs typeface="Times New Roman"/>
                        </a:rPr>
                        <a:t>with publication of</a:t>
                      </a:r>
                      <a:r>
                        <a:rPr lang="en-US" sz="1600" b="0" baseline="0">
                          <a:solidFill>
                            <a:srgbClr val="000000"/>
                          </a:solidFill>
                          <a:latin typeface="Times New Roman"/>
                          <a:ea typeface="Cambria"/>
                          <a:cs typeface="Times New Roman"/>
                        </a:rPr>
                        <a:t> </a:t>
                      </a:r>
                      <a:r>
                        <a:rPr lang="en-US" sz="1600" b="0">
                          <a:solidFill>
                            <a:srgbClr val="000000"/>
                          </a:solidFill>
                          <a:latin typeface="Times New Roman"/>
                          <a:ea typeface="Cambria"/>
                          <a:cs typeface="Times New Roman"/>
                        </a:rPr>
                        <a:t>science result.Opportunistic storage roll-out more difficult than expected. Working with initial users.</a:t>
                      </a: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Expect to spend significant effort on understanding robustness, reliability, efficiency, and ease of operations issues...Work with computer science partners on new releases that address these issues.</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Scalability, WMS,</a:t>
                      </a:r>
                      <a:r>
                        <a:rPr lang="en-US" sz="1600" baseline="0">
                          <a:solidFill>
                            <a:srgbClr val="000000"/>
                          </a:solidFill>
                          <a:latin typeface="Times New Roman"/>
                          <a:ea typeface="Cambria"/>
                          <a:cs typeface="Times New Roman"/>
                        </a:rPr>
                        <a:t> metrics areas doing work here. New versions of condor, globus in response to findings.  </a:t>
                      </a:r>
                      <a:r>
                        <a:rPr lang="en-US" sz="1600">
                          <a:solidFill>
                            <a:srgbClr val="000000"/>
                          </a:solidFill>
                          <a:latin typeface="Times New Roman"/>
                          <a:ea typeface="Cambria"/>
                          <a:cs typeface="Times New Roman"/>
                        </a:rPr>
                        <a:t>Progress slowed due hiring</a:t>
                      </a:r>
                      <a:r>
                        <a:rPr lang="en-US" sz="1600" baseline="0">
                          <a:solidFill>
                            <a:srgbClr val="000000"/>
                          </a:solidFill>
                          <a:latin typeface="Times New Roman"/>
                          <a:ea typeface="Cambria"/>
                          <a:cs typeface="Times New Roman"/>
                        </a:rPr>
                        <a:t> delays</a:t>
                      </a:r>
                      <a:endParaRPr lang="en-US" sz="1600">
                        <a:solidFill>
                          <a:srgbClr val="000000"/>
                        </a:solidFill>
                        <a:latin typeface="Times New Roman"/>
                        <a:ea typeface="Cambria"/>
                        <a:cs typeface="Times New Roman"/>
                      </a:endParaRP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Deliver a first production system that incorporates new network management tools into the facility.</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Needs modified to monitoring tools,</a:t>
                      </a:r>
                      <a:r>
                        <a:rPr lang="en-US" sz="1600" baseline="0">
                          <a:solidFill>
                            <a:srgbClr val="000000"/>
                          </a:solidFill>
                          <a:latin typeface="Times New Roman"/>
                          <a:ea typeface="Cambria"/>
                          <a:cs typeface="Times New Roman"/>
                        </a:rPr>
                        <a:t> currently </a:t>
                      </a:r>
                      <a:r>
                        <a:rPr lang="en-US" sz="1600">
                          <a:solidFill>
                            <a:srgbClr val="000000"/>
                          </a:solidFill>
                          <a:latin typeface="Times New Roman"/>
                          <a:ea typeface="Cambria"/>
                          <a:cs typeface="Times New Roman"/>
                        </a:rPr>
                        <a:t>being added to VDT</a:t>
                      </a: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Deploy a high-level user language to consistently express user interactive analysis and batch-based workflow.</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Dropped</a:t>
                      </a:r>
                      <a:r>
                        <a:rPr lang="en-US" sz="1600" baseline="0">
                          <a:solidFill>
                            <a:srgbClr val="000000"/>
                          </a:solidFill>
                          <a:latin typeface="Times New Roman"/>
                          <a:ea typeface="Cambria"/>
                          <a:cs typeface="Times New Roman"/>
                        </a:rPr>
                        <a:t> due to lack of stakeholder request. </a:t>
                      </a:r>
                      <a:endParaRPr lang="en-US" sz="1600">
                        <a:solidFill>
                          <a:srgbClr val="000000"/>
                        </a:solidFill>
                        <a:latin typeface="Times New Roman"/>
                        <a:ea typeface="Cambria"/>
                        <a:cs typeface="Times New Roman"/>
                      </a:endParaRP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Expect to work on specifying requirements for new capabilities with new communities that started initial operations on the OSG during the previous phase.</a:t>
                      </a:r>
                    </a:p>
                  </a:txBody>
                  <a:tcPr marL="68580" marR="68580" marT="0" marB="0"/>
                </a:tc>
                <a:tc>
                  <a:txBody>
                    <a:bodyPr/>
                    <a:lstStyle/>
                    <a:p>
                      <a:pPr marL="0" marR="0">
                        <a:spcBef>
                          <a:spcPts val="0"/>
                        </a:spcBef>
                        <a:spcAft>
                          <a:spcPts val="0"/>
                        </a:spcAft>
                      </a:pPr>
                      <a:r>
                        <a:rPr lang="en-US" sz="1600" baseline="0">
                          <a:solidFill>
                            <a:srgbClr val="000000"/>
                          </a:solidFill>
                          <a:latin typeface="Times New Roman"/>
                          <a:ea typeface="Cambria"/>
                          <a:cs typeface="Times New Roman"/>
                        </a:rPr>
                        <a:t>Ongoing effort in VO Group.</a:t>
                      </a:r>
                      <a:endParaRPr lang="en-US" sz="1600">
                        <a:solidFill>
                          <a:srgbClr val="000000"/>
                        </a:solidFill>
                        <a:latin typeface="Times New Roman"/>
                        <a:ea typeface="Cambria"/>
                        <a:cs typeface="Times New Roman"/>
                      </a:endParaRP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Deliver the final auditing system to be used by OSG for the remainder of this 5-year funding period.</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Not started due</a:t>
                      </a:r>
                      <a:r>
                        <a:rPr lang="en-US" sz="1600" baseline="0">
                          <a:solidFill>
                            <a:srgbClr val="000000"/>
                          </a:solidFill>
                          <a:latin typeface="Times New Roman"/>
                          <a:ea typeface="Cambria"/>
                          <a:cs typeface="Times New Roman"/>
                        </a:rPr>
                        <a:t> to lack of appropriate effort.</a:t>
                      </a:r>
                      <a:endParaRPr lang="en-US" sz="1600">
                        <a:solidFill>
                          <a:srgbClr val="000000"/>
                        </a:solidFill>
                        <a:latin typeface="Times New Roman"/>
                        <a:ea typeface="Cambria"/>
                        <a:cs typeface="Times New Roman"/>
                      </a:endParaRPr>
                    </a:p>
                  </a:txBody>
                  <a:tcPr marL="68580" marR="68580" marT="0" marB="0"/>
                </a:tc>
              </a:tr>
            </a:tbl>
          </a:graphicData>
        </a:graphic>
      </p:graphicFrame>
      <p:grpSp>
        <p:nvGrpSpPr>
          <p:cNvPr id="3" name="Group 10"/>
          <p:cNvGrpSpPr>
            <a:grpSpLocks/>
          </p:cNvGrpSpPr>
          <p:nvPr/>
        </p:nvGrpSpPr>
        <p:grpSpPr bwMode="auto">
          <a:xfrm>
            <a:off x="8343900" y="-2032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444500" y="647700"/>
            <a:ext cx="8296729" cy="95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b="0" i="0" u="none" strike="noStrike" kern="0" cap="none" spc="0" normalizeH="0" noProof="0">
                <a:ln>
                  <a:noFill/>
                </a:ln>
                <a:solidFill>
                  <a:schemeClr val="tx2"/>
                </a:solidFill>
                <a:effectLst/>
                <a:uLnTx/>
                <a:uFillTx/>
                <a:latin typeface="+mn-lt"/>
                <a:ea typeface="+mn-ea"/>
                <a:cs typeface="+mn-cs"/>
              </a:rPr>
              <a:t>Priority remains with robustness, reliability, ease of use and (as anticipated) meeting the direct needs of new users (effort moved from Extensions to VO &amp; Engage support over past year). </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and Measuring Goals</a:t>
            </a:r>
          </a:p>
        </p:txBody>
      </p:sp>
      <p:sp>
        <p:nvSpPr>
          <p:cNvPr id="3" name="Content Placeholder 2"/>
          <p:cNvSpPr>
            <a:spLocks noGrp="1"/>
          </p:cNvSpPr>
          <p:nvPr>
            <p:ph idx="1"/>
          </p:nvPr>
        </p:nvSpPr>
        <p:spPr>
          <a:xfrm>
            <a:off x="774700" y="1257300"/>
            <a:ext cx="7772400" cy="5422900"/>
          </a:xfrm>
        </p:spPr>
        <p:txBody>
          <a:bodyPr/>
          <a:lstStyle/>
          <a:p>
            <a:pPr>
              <a:buNone/>
            </a:pPr>
            <a:r>
              <a:rPr lang="en-US" sz="2000"/>
              <a:t>The </a:t>
            </a:r>
            <a:r>
              <a:rPr lang="en-US" sz="2000" b="1"/>
              <a:t>baselined WBS </a:t>
            </a:r>
            <a:r>
              <a:rPr lang="en-US" sz="2000"/>
              <a:t>defines science and project deliverables and milestones. The % completion gives a measure of matching deliverables to goals. </a:t>
            </a:r>
          </a:p>
          <a:p>
            <a:pPr lvl="1"/>
            <a:r>
              <a:rPr lang="en-US" sz="1800"/>
              <a:t>For FY08 65% completion of 264 tasks.</a:t>
            </a:r>
          </a:p>
          <a:p>
            <a:pPr lvl="1"/>
            <a:r>
              <a:rPr lang="en-US" sz="1800"/>
              <a:t>Carry-forward or  cancelled tasks mainly due to delay of (abitrary) OSG Software Release 1.2 software release from 10/08 to Q2  ’09 to allow change from full install to incremental upgrade (see Alain/Mines talk).</a:t>
            </a:r>
          </a:p>
          <a:p>
            <a:pPr lvl="1"/>
            <a:r>
              <a:rPr lang="en-US" sz="1800"/>
              <a:t>Some  science goals carried forward or cancelled due to change in experiment needs.</a:t>
            </a:r>
          </a:p>
          <a:p>
            <a:pPr lvl="1"/>
            <a:endParaRPr lang="en-US" sz="1800"/>
          </a:p>
          <a:p>
            <a:pPr>
              <a:buNone/>
            </a:pPr>
            <a:r>
              <a:rPr lang="en-US" sz="2000"/>
              <a:t>We define a set of </a:t>
            </a:r>
            <a:r>
              <a:rPr lang="en-US" sz="2000" b="1"/>
              <a:t>measurable goals</a:t>
            </a:r>
            <a:r>
              <a:rPr lang="en-US" sz="2000"/>
              <a:t> annually. For FY08 17 were defined of which 11 were fully met. Illustrative examples follow.</a:t>
            </a:r>
          </a:p>
          <a:p>
            <a:endParaRPr lang="en-US" sz="2000"/>
          </a:p>
          <a:p>
            <a:pPr>
              <a:buNone/>
            </a:pPr>
            <a:r>
              <a:rPr lang="en-US" sz="2000"/>
              <a:t>We have documented a </a:t>
            </a:r>
            <a:r>
              <a:rPr lang="en-US" sz="2000" b="1"/>
              <a:t>model for the Value and Benefit </a:t>
            </a:r>
            <a:r>
              <a:rPr lang="en-US" sz="2000"/>
              <a:t>of</a:t>
            </a:r>
            <a:r>
              <a:rPr lang="en-US" sz="2000" b="1"/>
              <a:t> </a:t>
            </a:r>
            <a:r>
              <a:rPr lang="en-US" sz="2000"/>
              <a:t>OSG. (The initial exercise was useful for us, and we will be interested in whether there is continued utility).</a:t>
            </a: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9</a:t>
            </a:fld>
            <a:endParaRPr lang="en-US"/>
          </a:p>
        </p:txBody>
      </p:sp>
      <p:grpSp>
        <p:nvGrpSpPr>
          <p:cNvPr id="5" name="Group 10"/>
          <p:cNvGrpSpPr>
            <a:grpSpLocks/>
          </p:cNvGrpSpPr>
          <p:nvPr/>
        </p:nvGrpSpPr>
        <p:grpSpPr bwMode="auto">
          <a:xfrm>
            <a:off x="8343900" y="254000"/>
            <a:ext cx="558800" cy="431800"/>
            <a:chOff x="160868" y="6028266"/>
            <a:chExt cx="558800" cy="431800"/>
          </a:xfrm>
        </p:grpSpPr>
        <p:sp>
          <p:nvSpPr>
            <p:cNvPr id="6" name="Rounded Rectangle 5"/>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7"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556</TotalTime>
  <Words>3589</Words>
  <Application>Microsoft Macintosh PowerPoint</Application>
  <PresentationFormat>On-screen Show (4:3)</PresentationFormat>
  <Paragraphs>329</Paragraphs>
  <Slides>28</Slides>
  <Notes>2</Notes>
  <HiddenSlides>0</HiddenSlides>
  <MMClips>0</MMClips>
  <ScaleCrop>false</ScaleCrop>
  <HeadingPairs>
    <vt:vector size="4" baseType="variant">
      <vt:variant>
        <vt:lpstr>Design Template</vt:lpstr>
      </vt:variant>
      <vt:variant>
        <vt:i4>1</vt:i4>
      </vt:variant>
      <vt:variant>
        <vt:lpstr>Slide Titles</vt:lpstr>
      </vt:variant>
      <vt:variant>
        <vt:i4>28</vt:i4>
      </vt:variant>
    </vt:vector>
  </HeadingPairs>
  <TitlesOfParts>
    <vt:vector size="29" baseType="lpstr">
      <vt:lpstr>Office Theme</vt:lpstr>
      <vt:lpstr>Report to the OSG Council</vt:lpstr>
      <vt:lpstr>Summary of the Collaboratory</vt:lpstr>
      <vt:lpstr>Slide 3</vt:lpstr>
      <vt:lpstr>Project Phase II: Months 19-36</vt:lpstr>
      <vt:lpstr>Project Phase II: Science Goals</vt:lpstr>
      <vt:lpstr>Project Phase II: Facility</vt:lpstr>
      <vt:lpstr>Project Phase II: Education, Training</vt:lpstr>
      <vt:lpstr>Project Phase II: Extensions</vt:lpstr>
      <vt:lpstr>Defining and Measuring Goals</vt:lpstr>
      <vt:lpstr>Some of the FY08 Metrics Goals</vt:lpstr>
      <vt:lpstr>Example: Response to need for Security Patches</vt:lpstr>
      <vt:lpstr>Example: Do we successfully Educate &amp; Train new entrants ?</vt:lpstr>
      <vt:lpstr>The January Review (1)</vt:lpstr>
      <vt:lpstr>Encouragement to Proceed</vt:lpstr>
      <vt:lpstr>FY09 to date</vt:lpstr>
      <vt:lpstr>All Hands Meeting </vt:lpstr>
      <vt:lpstr>Summary of the Operations</vt:lpstr>
      <vt:lpstr>Improvements in Technologies in 2008  Integrated into the Software Stack  the Virtual Data Toolkit (now at ~70 components) </vt:lpstr>
      <vt:lpstr>VO throughput over past year  &gt;40 sites contributing</vt:lpstr>
      <vt:lpstr>Science output</vt:lpstr>
      <vt:lpstr>Non-Physics VOs &amp; Usage – 2008</vt:lpstr>
      <vt:lpstr>Search for a Production Manager</vt:lpstr>
      <vt:lpstr>Slide 23</vt:lpstr>
      <vt:lpstr>Internal Review of Security Program</vt:lpstr>
      <vt:lpstr>Computer Science Student Fellowship Program</vt:lpstr>
      <vt:lpstr>Slide 26</vt:lpstr>
      <vt:lpstr>International Summer School for Grid Computing</vt:lpstr>
      <vt:lpstr>And in the current climate: OSG, Facility, &amp; the National Cyberinfrastructure ?</vt:lpstr>
    </vt:vector>
  </TitlesOfParts>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Ruth Pordes</dc:creator>
  <cp:lastModifiedBy>Ruth Pordes</cp:lastModifiedBy>
  <cp:revision>10</cp:revision>
  <dcterms:created xsi:type="dcterms:W3CDTF">2009-03-05T05:50:35Z</dcterms:created>
  <dcterms:modified xsi:type="dcterms:W3CDTF">2009-03-05T05:55:08Z</dcterms:modified>
</cp:coreProperties>
</file>