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12" d="100"/>
          <a:sy n="112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18EA4-3D88-BB47-BDF0-278B51571FA4}" type="datetimeFigureOut">
              <a:rPr lang="en-US" smtClean="0"/>
              <a:t>1/20/12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E224-7851-364D-8698-D8B623A718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72393-820C-7040-A465-AAC936CC3303}" type="datetimeFigureOut">
              <a:rPr lang="en-US" smtClean="0"/>
              <a:t>1/20/12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D788D-6B09-454B-A67A-7DB7D3736E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F502-D5FE-A940-B7F0-CAC4AF42B43C}" type="datetime1">
              <a:rPr lang="en-US" smtClean="0"/>
              <a:t>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458F-0468-EE44-A19E-9A19DCDE7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016C-FF20-244D-867B-29BFBC5694AF}" type="datetime1">
              <a:rPr lang="en-US" smtClean="0"/>
              <a:t>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458F-0468-EE44-A19E-9A19DCDE7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E2E9-5B3B-AC42-9006-FCC7AB673D8D}" type="datetime1">
              <a:rPr lang="en-US" smtClean="0"/>
              <a:t>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458F-0468-EE44-A19E-9A19DCDE7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44E7-9E0C-B646-A4FD-807BE7D75EA3}" type="datetime1">
              <a:rPr lang="en-US" smtClean="0"/>
              <a:t>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458F-0468-EE44-A19E-9A19DCDE7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1C7D-6B6D-6D44-BDE1-7B648B496076}" type="datetime1">
              <a:rPr lang="en-US" smtClean="0"/>
              <a:t>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458F-0468-EE44-A19E-9A19DCDE7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F03E-D630-0E42-BA1A-D52837630982}" type="datetime1">
              <a:rPr lang="en-US" smtClean="0"/>
              <a:t>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458F-0468-EE44-A19E-9A19DCDE7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75EF-C707-4F4C-8EEA-A2BEA61C23D5}" type="datetime1">
              <a:rPr lang="en-US" smtClean="0"/>
              <a:t>1/20/12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458F-0468-EE44-A19E-9A19DCDE7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7FCC-F9A9-3748-A9DC-C0DA0AB2D2E5}" type="datetime1">
              <a:rPr lang="en-US" smtClean="0"/>
              <a:t>1/20/12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458F-0468-EE44-A19E-9A19DCDE7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EDC-99AD-EC4B-8409-D2F3FBE04F71}" type="datetime1">
              <a:rPr lang="en-US" smtClean="0"/>
              <a:t>1/20/12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458F-0468-EE44-A19E-9A19DCDE7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9BA2-C21D-174E-B8EA-87723BB4CA97}" type="datetime1">
              <a:rPr lang="en-US" smtClean="0"/>
              <a:t>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458F-0468-EE44-A19E-9A19DCDE7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AC44-7028-BB48-8ED7-B8E5EDE1DAFC}" type="datetime1">
              <a:rPr lang="en-US" smtClean="0"/>
              <a:t>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458F-0468-EE44-A19E-9A19DCDE7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BE66F-AFDF-994A-8CD9-53FAD2DD3923}" type="datetime1">
              <a:rPr lang="en-US" smtClean="0"/>
              <a:t>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458F-0468-EE44-A19E-9A19DCDE7B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dt.cs.wisc.edu/releases/2.0.0/requirement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grid.iu.edu/bin/view/ReleaseDocumentation/InstallConfigureAndManageGUM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grid.iu.edu/bin/view/Documentation/Release3/FirewallInformation" TargetMode="External"/><Relationship Id="rId3" Type="http://schemas.openxmlformats.org/officeDocument/2006/relationships/hyperlink" Target="https://twiki.grid.iu.edu/bin/view/Documentation/Release3/InstallRSV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satlas.bnl.gov/twiki/bin/view/Admins/AccessOSG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satlas.bnl.gov/twiki/bin/view/Admins/AccessOS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Provide one or more of the following capabilities:</a:t>
            </a:r>
          </a:p>
          <a:p>
            <a:pPr lvl="1"/>
            <a:r>
              <a:rPr lang="en-US" dirty="0" smtClean="0"/>
              <a:t>access to local computational resources using a batch queue</a:t>
            </a:r>
          </a:p>
          <a:p>
            <a:pPr lvl="1"/>
            <a:r>
              <a:rPr lang="en-US" dirty="0" smtClean="0"/>
              <a:t>interactive access to local computational resources</a:t>
            </a:r>
          </a:p>
          <a:p>
            <a:pPr lvl="1"/>
            <a:r>
              <a:rPr lang="en-US" dirty="0" smtClean="0"/>
              <a:t>storage of large amounts of data using a distributed file system</a:t>
            </a:r>
          </a:p>
          <a:p>
            <a:pPr lvl="1"/>
            <a:r>
              <a:rPr lang="en-US" dirty="0" smtClean="0"/>
              <a:t>access to external computing resources on the Grid</a:t>
            </a:r>
          </a:p>
          <a:p>
            <a:pPr lvl="1"/>
            <a:r>
              <a:rPr lang="en-US" dirty="0" smtClean="0"/>
              <a:t>the ability to transfer large datasets to and from the Grid</a:t>
            </a:r>
          </a:p>
          <a:p>
            <a:r>
              <a:rPr lang="en-US" dirty="0" smtClean="0"/>
              <a:t>Offer computing resources and data to fellow grid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458F-0468-EE44-A19E-9A19DCDE7B8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Agreements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Offer </a:t>
            </a:r>
            <a:r>
              <a:rPr lang="en-US" dirty="0"/>
              <a:t>services to at least one organization within OSG.  You agree to</a:t>
            </a:r>
            <a:r>
              <a:rPr lang="en-US" dirty="0" smtClean="0"/>
              <a:t> </a:t>
            </a:r>
          </a:p>
          <a:p>
            <a:r>
              <a:rPr lang="en-US" dirty="0"/>
              <a:t>A</a:t>
            </a:r>
            <a:r>
              <a:rPr lang="en-US" dirty="0" smtClean="0"/>
              <a:t>dvertise </a:t>
            </a:r>
            <a:r>
              <a:rPr lang="en-US" dirty="0"/>
              <a:t>your services accurately, represent your capabilities fairly, and make your requirements and limitations known via OSG standard </a:t>
            </a:r>
            <a:r>
              <a:rPr lang="en-US" dirty="0" smtClean="0"/>
              <a:t>mechanisms</a:t>
            </a:r>
          </a:p>
          <a:p>
            <a:r>
              <a:rPr lang="en-US" dirty="0" smtClean="0"/>
              <a:t>Not attempt </a:t>
            </a:r>
            <a:r>
              <a:rPr lang="en-US" dirty="0"/>
              <a:t>to circumvent OSG process or controls by falsely representing your status or capabilities</a:t>
            </a:r>
            <a:r>
              <a:rPr lang="en-US" dirty="0" smtClean="0"/>
              <a:t>.</a:t>
            </a:r>
          </a:p>
          <a:p>
            <a:r>
              <a:rPr lang="en-US" dirty="0"/>
              <a:t>While fair access is encouraged, you need not offer services to all organizations within OSG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 not knowingly interfere with the operation of other resources</a:t>
            </a:r>
          </a:p>
          <a:p>
            <a:r>
              <a:rPr lang="en-US" dirty="0" smtClean="0"/>
              <a:t>Do not breach trust chains, be responsible and responsive on security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458F-0468-EE44-A19E-9A19DCDE7B8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System/SW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 </a:t>
            </a:r>
            <a:r>
              <a:rPr lang="en-US" smtClean="0"/>
              <a:t>hardware requirement</a:t>
            </a:r>
          </a:p>
          <a:p>
            <a:r>
              <a:rPr lang="en-US" smtClean="0"/>
              <a:t>Supported </a:t>
            </a:r>
            <a:r>
              <a:rPr lang="en-US" dirty="0" smtClean="0"/>
              <a:t>OS for services:</a:t>
            </a:r>
          </a:p>
          <a:p>
            <a:pPr lvl="1"/>
            <a:r>
              <a:rPr lang="en-US" dirty="0" smtClean="0"/>
              <a:t>SL5 is the main testing platform</a:t>
            </a:r>
          </a:p>
          <a:p>
            <a:pPr lvl="1"/>
            <a:r>
              <a:rPr lang="en-US" dirty="0" smtClean="0"/>
              <a:t>OSG 3.0 (RPM): RHEL 5 based OS (including SL and </a:t>
            </a:r>
            <a:r>
              <a:rPr lang="en-US" dirty="0" err="1" smtClean="0"/>
              <a:t>CentOS</a:t>
            </a:r>
            <a:r>
              <a:rPr lang="en-US" dirty="0" smtClean="0"/>
              <a:t>). </a:t>
            </a:r>
          </a:p>
          <a:p>
            <a:pPr lvl="1"/>
            <a:r>
              <a:rPr lang="en-US" dirty="0" smtClean="0"/>
              <a:t>OSG 1.2 (</a:t>
            </a:r>
            <a:r>
              <a:rPr lang="en-US" dirty="0" err="1" smtClean="0"/>
              <a:t>Pacman</a:t>
            </a:r>
            <a:r>
              <a:rPr lang="en-US" dirty="0" smtClean="0"/>
              <a:t>): VDT 2.0 supported platform </a:t>
            </a:r>
            <a:r>
              <a:rPr lang="en-US" dirty="0" smtClean="0">
                <a:hlinkClick r:id="rId2"/>
              </a:rPr>
              <a:t>http://vdt.cs.wisc.edu/releases/2.0.0/requirements.html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Worker Nodes</a:t>
            </a:r>
          </a:p>
          <a:p>
            <a:pPr lvl="1"/>
            <a:r>
              <a:rPr lang="en-US" dirty="0" smtClean="0"/>
              <a:t>No specific requirement</a:t>
            </a:r>
          </a:p>
          <a:p>
            <a:pPr lvl="1"/>
            <a:r>
              <a:rPr lang="en-US" dirty="0" smtClean="0"/>
              <a:t>Possibly compatible with the OSG WN client (same as supported OS for services). Needed for most </a:t>
            </a:r>
            <a:r>
              <a:rPr lang="en-US" dirty="0" err="1" smtClean="0"/>
              <a:t>VOs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458F-0468-EE44-A19E-9A19DCDE7B8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Root access to install and update OSG software (not required for most of OSG 1.2)</a:t>
            </a:r>
          </a:p>
          <a:p>
            <a:r>
              <a:rPr lang="en-US" dirty="0" smtClean="0"/>
              <a:t>Users to run services specified in installation documents</a:t>
            </a:r>
          </a:p>
          <a:p>
            <a:r>
              <a:rPr lang="en-US" dirty="0" smtClean="0"/>
              <a:t>Some VO prefer VO users, some require pool accounts</a:t>
            </a:r>
          </a:p>
          <a:p>
            <a:pPr lvl="1"/>
            <a:r>
              <a:rPr lang="en-US" dirty="0" smtClean="0"/>
              <a:t>All are not privileged</a:t>
            </a:r>
          </a:p>
          <a:p>
            <a:pPr lvl="1"/>
            <a:r>
              <a:rPr lang="en-US" dirty="0" err="1" smtClean="0"/>
              <a:t>Glexec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2"/>
              </a:rPr>
              <a:t>https://twiki.grid.iu.edu/bin/view/ReleaseDocumentation/InstallConfigureAndManageGUMS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User or groups should allow consistent file access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458F-0468-EE44-A19E-9A19DCDE7B8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Requirements agreed periodically by </a:t>
            </a:r>
            <a:r>
              <a:rPr lang="en-US" dirty="0" err="1" smtClean="0"/>
              <a:t>Vos</a:t>
            </a:r>
            <a:endParaRPr lang="en-US" dirty="0" smtClean="0"/>
          </a:p>
          <a:p>
            <a:r>
              <a:rPr lang="en-US" dirty="0" smtClean="0"/>
              <a:t>Space for VO applications, $OSG_APP</a:t>
            </a:r>
          </a:p>
          <a:p>
            <a:r>
              <a:rPr lang="en-US" dirty="0"/>
              <a:t>S</a:t>
            </a:r>
            <a:r>
              <a:rPr lang="en-US" dirty="0" smtClean="0"/>
              <a:t>pace for VO data</a:t>
            </a:r>
          </a:p>
          <a:p>
            <a:pPr lvl="1"/>
            <a:r>
              <a:rPr lang="en-US" dirty="0" smtClean="0"/>
              <a:t>At least 10 GB per Worker Node</a:t>
            </a:r>
          </a:p>
          <a:p>
            <a:pPr lvl="1"/>
            <a:r>
              <a:rPr lang="en-US" dirty="0" smtClean="0"/>
              <a:t>Different options: shared file system ($OSG_DATA), special file systems ($OSG_READ, $OSG_WRITE), convenient Storage Element (</a:t>
            </a:r>
            <a:r>
              <a:rPr lang="en-US" dirty="0" smtClean="0"/>
              <a:t>$OSG_DEFAULT_SE)</a:t>
            </a:r>
          </a:p>
          <a:p>
            <a:pPr lvl="1"/>
            <a:r>
              <a:rPr lang="en-US" dirty="0" smtClean="0"/>
              <a:t>Consistent access across the resource (gatekeeper and all nodes)</a:t>
            </a:r>
          </a:p>
          <a:p>
            <a:pPr lvl="1"/>
            <a:r>
              <a:rPr lang="en-US" dirty="0" smtClean="0"/>
              <a:t>A CE can provide $OSG_DATA, both $OSG_SITE_READ and $OSG_SITE_WRITE, or none of them if it has a local SE specified in $OSG_DEFAULT_SE</a:t>
            </a:r>
          </a:p>
          <a:p>
            <a:r>
              <a:rPr lang="en-US" dirty="0" smtClean="0"/>
              <a:t>Scratch space, $OSG_WN_TMP</a:t>
            </a:r>
          </a:p>
          <a:p>
            <a:r>
              <a:rPr lang="en-US" dirty="0" smtClean="0"/>
              <a:t>https://twiki.grid.iu.edu/bin/view/Documentation/Release3/LocalStorageConfiguration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458F-0468-EE44-A19E-9A19DCDE7B8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$OSG_APP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can be read-only mounted on the worker nodes in the cluster</a:t>
            </a:r>
          </a:p>
          <a:p>
            <a:r>
              <a:rPr lang="en-US" dirty="0" smtClean="0"/>
              <a:t>Clusters can allow installation jobs on all nodes, only on the gatekeeper, in a special queue, or not at all</a:t>
            </a:r>
          </a:p>
          <a:p>
            <a:r>
              <a:rPr lang="en-US" dirty="0" smtClean="0"/>
              <a:t>Some clusters allow installation jobs on all nodes, some only on the gatekeeper, </a:t>
            </a:r>
          </a:p>
          <a:p>
            <a:r>
              <a:rPr lang="en-US" dirty="0" smtClean="0"/>
              <a:t>Only users with software installation privileges in their VO should have write privileges to these directories. </a:t>
            </a:r>
          </a:p>
          <a:p>
            <a:r>
              <a:rPr lang="en-US" dirty="0" smtClean="0"/>
              <a:t>At least 10 GB of space should be allocated per VO.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458F-0468-EE44-A19E-9A19DCDE7B8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Public IP, name in DNS</a:t>
            </a:r>
          </a:p>
          <a:p>
            <a:pPr lvl="1"/>
            <a:r>
              <a:rPr lang="en-US" dirty="0" smtClean="0"/>
              <a:t>Variable connection requirements specified in the installation and firewall documents</a:t>
            </a:r>
          </a:p>
          <a:p>
            <a:pPr lvl="2"/>
            <a:r>
              <a:rPr lang="en-US" dirty="0" smtClean="0">
                <a:hlinkClick r:id="rId2"/>
              </a:rPr>
              <a:t>https://twiki.grid.iu.edu/bin/view/Documentation/Release3/FirewallInformation</a:t>
            </a:r>
            <a:endParaRPr lang="en-US" dirty="0" smtClean="0"/>
          </a:p>
          <a:p>
            <a:pPr lvl="2"/>
            <a:r>
              <a:rPr lang="en-US" dirty="0" smtClean="0">
                <a:hlinkClick r:id="rId3"/>
              </a:rPr>
              <a:t>https://twiki.grid.iu.edu/bin/view/Documentation/Release3/InstallRSV</a:t>
            </a:r>
            <a:r>
              <a:rPr lang="en-US" dirty="0" smtClean="0"/>
              <a:t> </a:t>
            </a:r>
          </a:p>
          <a:p>
            <a:r>
              <a:rPr lang="en-US" dirty="0" smtClean="0"/>
              <a:t>Worker nodes</a:t>
            </a:r>
          </a:p>
          <a:p>
            <a:pPr lvl="1"/>
            <a:r>
              <a:rPr lang="en-US" dirty="0" smtClean="0"/>
              <a:t>No specific requirement (updated </a:t>
            </a:r>
            <a:r>
              <a:rPr lang="en-US" dirty="0" err="1" smtClean="0"/>
              <a:t>CRLs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VO are encouraged not to require persistent services on WN</a:t>
            </a:r>
          </a:p>
          <a:p>
            <a:pPr lvl="1"/>
            <a:r>
              <a:rPr lang="en-US" dirty="0" smtClean="0"/>
              <a:t>Most VO use some outbound connectivity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458F-0468-EE44-A19E-9A19DCDE7B8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Typical VO requirements for OSG Sites</a:t>
            </a:r>
            <a:r>
              <a:rPr lang="en-US" baseline="30000" dirty="0" smtClean="0"/>
              <a:t>*</a:t>
            </a:r>
            <a:endParaRPr lang="en-US" baseline="30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Requirements are common for OSG VO from multiple disciplines (HEP, NP, </a:t>
            </a:r>
            <a:r>
              <a:rPr lang="en-US" dirty="0" err="1" smtClean="0"/>
              <a:t>Astro</a:t>
            </a:r>
            <a:r>
              <a:rPr lang="en-US" dirty="0" smtClean="0"/>
              <a:t>, Bio, Civil Engineer , etc.)</a:t>
            </a:r>
          </a:p>
          <a:p>
            <a:endParaRPr lang="en-US" dirty="0" smtClean="0"/>
          </a:p>
          <a:p>
            <a:r>
              <a:rPr lang="en-US" dirty="0" smtClean="0"/>
              <a:t>Worker nodes require </a:t>
            </a:r>
            <a:r>
              <a:rPr lang="en-US" dirty="0"/>
              <a:t>outbound internet access (nodes can be behind NAT)</a:t>
            </a:r>
          </a:p>
          <a:p>
            <a:r>
              <a:rPr lang="en-US" dirty="0"/>
              <a:t>Preferred worker node OS: RHEL 5, CentOS5 or SL5</a:t>
            </a:r>
          </a:p>
          <a:p>
            <a:r>
              <a:rPr lang="en-US" dirty="0" smtClean="0"/>
              <a:t>Worker </a:t>
            </a:r>
            <a:r>
              <a:rPr lang="en-US" dirty="0"/>
              <a:t>node memory: 1GB / slot minimum, assume 1.5-2 GB</a:t>
            </a:r>
          </a:p>
          <a:p>
            <a:r>
              <a:rPr lang="en-US" dirty="0" smtClean="0"/>
              <a:t>Worker </a:t>
            </a:r>
            <a:r>
              <a:rPr lang="en-US" dirty="0"/>
              <a:t>node scratch: assume 10G per job slot </a:t>
            </a:r>
            <a:r>
              <a:rPr lang="en-US" dirty="0" smtClean="0"/>
              <a:t>(not stringent)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worker nodes require the OSG CA certs that are installed as part of the OSG Worker Node Client. Host certs on the worker nodes are not required.</a:t>
            </a:r>
          </a:p>
          <a:p>
            <a:r>
              <a:rPr lang="en-US" dirty="0" smtClean="0"/>
              <a:t>OSG </a:t>
            </a:r>
            <a:r>
              <a:rPr lang="en-US" dirty="0" err="1"/>
              <a:t>wn</a:t>
            </a:r>
            <a:r>
              <a:rPr lang="en-US" dirty="0"/>
              <a:t>-client </a:t>
            </a:r>
            <a:r>
              <a:rPr lang="en-US" dirty="0" smtClean="0"/>
              <a:t>package is </a:t>
            </a:r>
            <a:r>
              <a:rPr lang="en-US" dirty="0"/>
              <a:t>required; </a:t>
            </a:r>
            <a:r>
              <a:rPr lang="en-US" dirty="0" err="1" smtClean="0"/>
              <a:t>lcg-utils</a:t>
            </a:r>
            <a:r>
              <a:rPr lang="en-US" dirty="0" smtClean="0"/>
              <a:t> heavily </a:t>
            </a:r>
            <a:r>
              <a:rPr lang="en-US" dirty="0"/>
              <a:t>used for SRM</a:t>
            </a:r>
          </a:p>
          <a:p>
            <a:r>
              <a:rPr lang="en-US" dirty="0" smtClean="0"/>
              <a:t>Prefer availability of site </a:t>
            </a:r>
            <a:r>
              <a:rPr lang="en-US" dirty="0"/>
              <a:t>squid </a:t>
            </a:r>
            <a:r>
              <a:rPr lang="en-US" dirty="0" smtClean="0"/>
              <a:t>(for </a:t>
            </a:r>
            <a:r>
              <a:rPr lang="en-US" dirty="0"/>
              <a:t>data 10 MB to </a:t>
            </a:r>
            <a:r>
              <a:rPr lang="en-US" dirty="0" smtClean="0"/>
              <a:t>200 MB)</a:t>
            </a:r>
            <a:endParaRPr lang="en-US" dirty="0"/>
          </a:p>
          <a:p>
            <a:r>
              <a:rPr lang="en-US" dirty="0" smtClean="0"/>
              <a:t>Jobs can generally deal well with preemption</a:t>
            </a:r>
            <a:endParaRPr lang="en-US" dirty="0"/>
          </a:p>
          <a:p>
            <a:r>
              <a:rPr lang="en-US" dirty="0" smtClean="0"/>
              <a:t>Jobs can generally interact with </a:t>
            </a:r>
            <a:r>
              <a:rPr lang="en-US" dirty="0" err="1" smtClean="0"/>
              <a:t>glexec</a:t>
            </a:r>
            <a:r>
              <a:rPr lang="en-US" dirty="0" smtClean="0"/>
              <a:t>, if present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6206067"/>
            <a:ext cx="474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alibri" pitchFamily="34" charset="0"/>
              <a:buChar char="*"/>
            </a:pPr>
            <a:r>
              <a:rPr lang="en-US" sz="1200" dirty="0" smtClean="0"/>
              <a:t>Source: VO requirements for ATLAS sites</a:t>
            </a:r>
            <a:br>
              <a:rPr lang="en-US" sz="1200" dirty="0" smtClean="0"/>
            </a:br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www.usatlas.bnl.gov/twiki/bin/view/Admins/AccessOSG.html</a:t>
            </a:r>
            <a:endParaRPr lang="en-US" sz="12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458F-0468-EE44-A19E-9A19DCDE7B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60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Typical </a:t>
            </a:r>
            <a:r>
              <a:rPr lang="en-US" sz="3600" dirty="0" err="1" smtClean="0"/>
              <a:t>GlideinWMS</a:t>
            </a:r>
            <a:r>
              <a:rPr lang="en-US" sz="3600" dirty="0" smtClean="0"/>
              <a:t> network requirements</a:t>
            </a:r>
            <a:r>
              <a:rPr lang="en-US" sz="3600" baseline="30000" dirty="0" smtClean="0"/>
              <a:t>*</a:t>
            </a:r>
            <a:endParaRPr lang="en-US" sz="3600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every </a:t>
            </a:r>
            <a:r>
              <a:rPr lang="en-US" dirty="0" smtClean="0"/>
              <a:t>user job </a:t>
            </a:r>
            <a:r>
              <a:rPr lang="en-US" dirty="0"/>
              <a:t>slot, a pilot job process starts up.</a:t>
            </a:r>
          </a:p>
          <a:p>
            <a:r>
              <a:rPr lang="en-US" dirty="0" smtClean="0"/>
              <a:t>The </a:t>
            </a:r>
            <a:r>
              <a:rPr lang="en-US" dirty="0"/>
              <a:t>pilot job sends outbound TCP traffic over HTTP to a host at UCSD </a:t>
            </a:r>
            <a:r>
              <a:rPr lang="en-US" dirty="0" smtClean="0"/>
              <a:t>or IU ("</a:t>
            </a:r>
            <a:r>
              <a:rPr lang="en-US" dirty="0"/>
              <a:t>factory") and via HTTP to a host at </a:t>
            </a:r>
            <a:r>
              <a:rPr lang="en-US" dirty="0" smtClean="0"/>
              <a:t>the VO submit site ("</a:t>
            </a:r>
            <a:r>
              <a:rPr lang="en-US" dirty="0"/>
              <a:t>frontend").</a:t>
            </a:r>
          </a:p>
          <a:p>
            <a:r>
              <a:rPr lang="en-US" dirty="0" smtClean="0"/>
              <a:t>The </a:t>
            </a:r>
            <a:r>
              <a:rPr lang="en-US" dirty="0"/>
              <a:t>pilot job spawns a condor </a:t>
            </a:r>
            <a:r>
              <a:rPr lang="en-US" dirty="0" err="1"/>
              <a:t>startd</a:t>
            </a:r>
            <a:r>
              <a:rPr lang="en-US" dirty="0"/>
              <a:t>, which spawns a condor starter.</a:t>
            </a:r>
          </a:p>
          <a:p>
            <a:r>
              <a:rPr lang="en-US" dirty="0" smtClean="0"/>
              <a:t>The </a:t>
            </a:r>
            <a:r>
              <a:rPr lang="en-US" dirty="0" err="1"/>
              <a:t>startd</a:t>
            </a:r>
            <a:r>
              <a:rPr lang="en-US" dirty="0"/>
              <a:t> sends outbound UDP traffic to a single port on the frontend. This is randomly chosen (per pilot) from a range of 200 </a:t>
            </a:r>
            <a:r>
              <a:rPr lang="en-US" dirty="0" smtClean="0"/>
              <a:t>ports. </a:t>
            </a:r>
            <a:r>
              <a:rPr lang="en-US" dirty="0"/>
              <a:t>This can be changed to TCP if necessary.</a:t>
            </a:r>
          </a:p>
          <a:p>
            <a:r>
              <a:rPr lang="en-US" dirty="0" smtClean="0"/>
              <a:t>The </a:t>
            </a:r>
            <a:r>
              <a:rPr lang="en-US" dirty="0"/>
              <a:t>starter sends outbound TCP traffic to a port on the </a:t>
            </a:r>
            <a:r>
              <a:rPr lang="en-US" dirty="0" smtClean="0"/>
              <a:t>frontend</a:t>
            </a:r>
            <a:r>
              <a:rPr lang="en-US" dirty="0"/>
              <a:t>. This is chosen randomly (per pilot) from the frontend's ephemeral ports. </a:t>
            </a:r>
          </a:p>
          <a:p>
            <a:endParaRPr lang="en-US" dirty="0"/>
          </a:p>
          <a:p>
            <a:r>
              <a:rPr lang="en-US" dirty="0" smtClean="0"/>
              <a:t>Example Hosts </a:t>
            </a:r>
            <a:r>
              <a:rPr lang="en-US" dirty="0"/>
              <a:t>and ports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The HCC frontend </a:t>
            </a:r>
            <a:r>
              <a:rPr lang="en-US" dirty="0"/>
              <a:t>is glidein.unl.edu (</a:t>
            </a:r>
            <a:r>
              <a:rPr lang="en-US" dirty="0" smtClean="0"/>
              <a:t>129.93.239.145). Ports</a:t>
            </a:r>
            <a:r>
              <a:rPr lang="en-US" dirty="0"/>
              <a:t>: 80, 9618-9820 </a:t>
            </a:r>
          </a:p>
          <a:p>
            <a:pPr lvl="1"/>
            <a:r>
              <a:rPr lang="en-US" dirty="0" smtClean="0"/>
              <a:t>The UCSD factory </a:t>
            </a:r>
            <a:r>
              <a:rPr lang="en-US" dirty="0"/>
              <a:t>is </a:t>
            </a:r>
            <a:r>
              <a:rPr lang="en-US" dirty="0" smtClean="0"/>
              <a:t>glidein-1.t2.ucsd.edu. Port </a:t>
            </a:r>
            <a:r>
              <a:rPr lang="en-US" dirty="0"/>
              <a:t>8319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8600" y="6206067"/>
            <a:ext cx="5041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alibri" pitchFamily="34" charset="0"/>
              <a:buChar char="*"/>
            </a:pPr>
            <a:r>
              <a:rPr lang="en-US" sz="1200" dirty="0" smtClean="0"/>
              <a:t>Source: Derek </a:t>
            </a:r>
            <a:r>
              <a:rPr lang="en-US" sz="1200" dirty="0" err="1" smtClean="0"/>
              <a:t>Weitzel</a:t>
            </a:r>
            <a:r>
              <a:rPr lang="en-US" sz="1200" dirty="0" smtClean="0"/>
              <a:t> et al. HCC VO requirements for ATLAS sites</a:t>
            </a:r>
            <a:br>
              <a:rPr lang="en-US" sz="1200" dirty="0" smtClean="0"/>
            </a:br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://www.usatlas.bnl.gov/twiki/bin/view/Admins/SupportingHCC.htmll</a:t>
            </a:r>
            <a:endParaRPr lang="en-US" sz="1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458F-0468-EE44-A19E-9A19DCDE7B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8821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960</Words>
  <Application>Microsoft Macintosh PowerPoint</Application>
  <PresentationFormat>On-screen Show (4:3)</PresentationFormat>
  <Paragraphs>91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OSG Site</vt:lpstr>
      <vt:lpstr>Agreements</vt:lpstr>
      <vt:lpstr>Requirements: System/SW</vt:lpstr>
      <vt:lpstr>Requirements: Users</vt:lpstr>
      <vt:lpstr>Requirements: Storage</vt:lpstr>
      <vt:lpstr>$OSG_APP</vt:lpstr>
      <vt:lpstr>Requirements: Networking</vt:lpstr>
      <vt:lpstr>Typical VO requirements for OSG Sites*</vt:lpstr>
      <vt:lpstr>Typical GlideinWMS network requirements*</vt:lpstr>
    </vt:vector>
  </TitlesOfParts>
  <Company>uc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Site</dc:title>
  <dc:creator>marco mambelli</dc:creator>
  <cp:lastModifiedBy>marco mambelli</cp:lastModifiedBy>
  <cp:revision>3</cp:revision>
  <dcterms:created xsi:type="dcterms:W3CDTF">2012-01-20T18:00:04Z</dcterms:created>
  <dcterms:modified xsi:type="dcterms:W3CDTF">2012-01-20T19:08:13Z</dcterms:modified>
</cp:coreProperties>
</file>