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7" r:id="rId4"/>
    <p:sldId id="258" r:id="rId5"/>
    <p:sldId id="264" r:id="rId6"/>
    <p:sldId id="267" r:id="rId7"/>
    <p:sldId id="265" r:id="rId8"/>
    <p:sldId id="268" r:id="rId9"/>
    <p:sldId id="270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0000"/>
    <a:srgbClr val="0066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>
        <p:scale>
          <a:sx n="70" d="100"/>
          <a:sy n="70" d="100"/>
        </p:scale>
        <p:origin x="-2802" y="-1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8F024F-52C7-4147-8F41-AFCC8CA9FF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9EFF-C101-45C2-A510-CB269D6EAC26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5CF57-542B-4501-B155-9566515968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6E88-957A-4823-8EB7-DAD9A0297EE4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2DAC5-3A39-4C1B-A4C8-2FD59AAE66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4650" y="566738"/>
            <a:ext cx="2114550" cy="56054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566738"/>
            <a:ext cx="6191250" cy="56054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C679D-E6F8-445D-B703-198A75CE7FA9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EE7D8-CC43-453A-B05E-D5189DAF42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E36C1-2888-476D-BF20-69A81791739B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00AB1-F138-4DC2-A4AE-205A0F8005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94CC0-FA5C-48F4-80D9-007B0FC1431D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6A10F-3CAB-4DD3-B698-E0BC2E1264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6024-660A-4619-BA2B-596A0E8DEEF2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2CC7-30CF-434C-A960-018B906FFF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EAA52-F939-45C1-854E-CD156BFD726F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DDA3-B3F1-475B-89FA-75A09B409E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BBB5B-25BB-4DC6-AD63-8F53772ED41B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B95BB-1676-4F54-925E-F08554910D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22D6-1ADB-4CD2-905E-3E38A7A1C584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F8F3-174F-421B-9C4E-C5FECA118A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CEEE-6455-49CA-A65E-E3A60AB7DD37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8A643-C774-48E1-9C07-5C8977F295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03C4E-2D90-4950-96A7-201AC776F8DB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8E7B4-0226-48B1-AB41-98BA43A4D3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go-design-grid-colombia-b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03350" y="1196975"/>
            <a:ext cx="63246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66738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500438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1">
                <a:latin typeface="+mn-lt"/>
              </a:defRPr>
            </a:lvl1pPr>
          </a:lstStyle>
          <a:p>
            <a:pPr>
              <a:defRPr/>
            </a:pPr>
            <a:fld id="{1D6952D7-138C-498C-B33F-6F4AF95F2C0D}" type="datetime1">
              <a:rPr lang="es-ES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Cesar Diaz, Universidad Católica de Colombia, codiaz@ucatolica.edu.co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+mn-lt"/>
              </a:defRPr>
            </a:lvl1pPr>
          </a:lstStyle>
          <a:p>
            <a:pPr>
              <a:defRPr/>
            </a:pPr>
            <a:fld id="{2BC64F95-3342-4681-A531-1752A5001A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2" name="Line 10"/>
          <p:cNvSpPr>
            <a:spLocks noChangeShapeType="1"/>
          </p:cNvSpPr>
          <p:nvPr userDrawn="1"/>
        </p:nvSpPr>
        <p:spPr bwMode="auto">
          <a:xfrm>
            <a:off x="381000" y="6248400"/>
            <a:ext cx="8458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3708400" y="188913"/>
            <a:ext cx="5111750" cy="287337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pic>
        <p:nvPicPr>
          <p:cNvPr id="1034" name="Picture 12" descr="RENATA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750" y="0"/>
            <a:ext cx="3024188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743076"/>
            <a:ext cx="5327997" cy="30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2 Subtítulo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7992888" cy="987425"/>
          </a:xfrm>
        </p:spPr>
        <p:txBody>
          <a:bodyPr/>
          <a:lstStyle/>
          <a:p>
            <a:r>
              <a:rPr lang="en-US" smtClean="0"/>
              <a:t>Harold </a:t>
            </a:r>
            <a:r>
              <a:rPr lang="en-US" smtClean="0"/>
              <a:t>Castro</a:t>
            </a:r>
            <a:endParaRPr lang="en-US" smtClean="0"/>
          </a:p>
          <a:p>
            <a:r>
              <a:rPr lang="en-US" smtClean="0"/>
              <a:t>Associate </a:t>
            </a:r>
            <a:r>
              <a:rPr lang="en-US" smtClean="0"/>
              <a:t>professor</a:t>
            </a:r>
            <a:r>
              <a:rPr lang="en-US" smtClean="0"/>
              <a:t>, </a:t>
            </a:r>
            <a:endParaRPr lang="en-US" smtClean="0"/>
          </a:p>
          <a:p>
            <a:r>
              <a:rPr lang="en-US" smtClean="0"/>
              <a:t>Systems and Computing Engineering </a:t>
            </a:r>
            <a:r>
              <a:rPr lang="en-US" smtClean="0"/>
              <a:t>Department</a:t>
            </a:r>
            <a:endParaRPr lang="en-US" smtClean="0"/>
          </a:p>
          <a:p>
            <a:r>
              <a:rPr lang="en-US" smtClean="0"/>
              <a:t>Universidad de los </a:t>
            </a:r>
            <a:r>
              <a:rPr lang="en-US" smtClean="0"/>
              <a:t>Andes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CC402-2ECF-411C-8BC0-FD1C2A48B69F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pic>
        <p:nvPicPr>
          <p:cNvPr id="9219" name="Picture 2" descr="D:\Mis Documentos\Imágenes\mapas\Grid Colombia Final  2 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904875"/>
            <a:ext cx="5113337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>
          <a:xfrm>
            <a:off x="3275856" y="39330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Elipse"/>
          <p:cNvSpPr/>
          <p:nvPr/>
        </p:nvSpPr>
        <p:spPr>
          <a:xfrm>
            <a:off x="3563888" y="35010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Elipse"/>
          <p:cNvSpPr/>
          <p:nvPr/>
        </p:nvSpPr>
        <p:spPr>
          <a:xfrm>
            <a:off x="3995936" y="35010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3563888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3851920" y="17728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4355976" y="278092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0838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s-CO" dirty="0" err="1" smtClean="0"/>
              <a:t>Members</a:t>
            </a:r>
            <a:endParaRPr lang="es-CO" dirty="0"/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755650" y="1196975"/>
            <a:ext cx="7773988" cy="86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CO" dirty="0" err="1" smtClean="0"/>
              <a:t>Grid</a:t>
            </a:r>
            <a:r>
              <a:rPr lang="es-CO" dirty="0" smtClean="0"/>
              <a:t> </a:t>
            </a:r>
            <a:r>
              <a:rPr lang="es-CO" dirty="0" err="1" smtClean="0"/>
              <a:t>Colombia’s</a:t>
            </a:r>
            <a:r>
              <a:rPr lang="es-CO" dirty="0" smtClean="0"/>
              <a:t> </a:t>
            </a:r>
            <a:r>
              <a:rPr lang="es-CO" dirty="0" err="1" smtClean="0"/>
              <a:t>community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composed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15 </a:t>
            </a:r>
            <a:r>
              <a:rPr lang="es-CO" dirty="0" err="1" smtClean="0"/>
              <a:t>universities</a:t>
            </a:r>
            <a:r>
              <a:rPr lang="es-CO" dirty="0" smtClean="0"/>
              <a:t>:</a:t>
            </a:r>
            <a:endParaRPr lang="es-CO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66B40-CAF8-44D9-8491-6B7D57050AC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133600"/>
            <a:ext cx="55594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Work</a:t>
            </a:r>
            <a:r>
              <a:rPr lang="en-US" smtClean="0"/>
              <a:t> </a:t>
            </a:r>
            <a:r>
              <a:rPr lang="en-US" smtClean="0"/>
              <a:t>Methodology</a:t>
            </a:r>
            <a:endParaRPr lang="en-US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361950" y="1700213"/>
            <a:ext cx="8782050" cy="4576762"/>
          </a:xfrm>
        </p:spPr>
        <p:txBody>
          <a:bodyPr/>
          <a:lstStyle/>
          <a:p>
            <a:r>
              <a:rPr lang="en-US" sz="2000" smtClean="0"/>
              <a:t>Universidad de los Andes                  and Universidad Javeriana             </a:t>
            </a:r>
          </a:p>
          <a:p>
            <a:pPr>
              <a:buFontTx/>
              <a:buNone/>
            </a:pPr>
            <a:r>
              <a:rPr lang="en-US" sz="800" smtClean="0"/>
              <a:t>     </a:t>
            </a:r>
          </a:p>
          <a:p>
            <a:pPr>
              <a:buFontTx/>
              <a:buNone/>
            </a:pPr>
            <a:r>
              <a:rPr lang="en-US" sz="2000" smtClean="0"/>
              <a:t>                        are the universities in charge of coordinating the Grid   </a:t>
            </a:r>
          </a:p>
          <a:p>
            <a:pPr>
              <a:buFontTx/>
              <a:buNone/>
            </a:pPr>
            <a:r>
              <a:rPr lang="en-US" sz="800" smtClean="0"/>
              <a:t> </a:t>
            </a:r>
          </a:p>
          <a:p>
            <a:pPr>
              <a:buFontTx/>
              <a:buNone/>
            </a:pPr>
            <a:r>
              <a:rPr lang="en-US" sz="2000" smtClean="0"/>
              <a:t>     Colombia </a:t>
            </a:r>
            <a:r>
              <a:rPr lang="en-US" sz="2000" smtClean="0"/>
              <a:t>project</a:t>
            </a:r>
            <a:endParaRPr lang="en-US" sz="2000" u="sng" smtClean="0"/>
          </a:p>
          <a:p>
            <a:pPr>
              <a:buFontTx/>
              <a:buNone/>
            </a:pPr>
            <a:r>
              <a:rPr lang="en-US" sz="2000" smtClean="0"/>
              <a:t>	</a:t>
            </a:r>
            <a:r>
              <a:rPr lang="en-US" sz="2000" smtClean="0"/>
              <a:t>	Support from Renata (National Research and Education Network)</a:t>
            </a:r>
            <a:endParaRPr lang="en-US" sz="2000" smtClean="0"/>
          </a:p>
          <a:p>
            <a:pPr algn="just"/>
            <a:r>
              <a:rPr lang="en-US" sz="2000" smtClean="0"/>
              <a:t>Task</a:t>
            </a:r>
            <a:r>
              <a:rPr lang="en-US" sz="2000" smtClean="0"/>
              <a:t> </a:t>
            </a:r>
            <a:r>
              <a:rPr lang="en-US" sz="2000" smtClean="0"/>
              <a:t>forces:</a:t>
            </a:r>
            <a:endParaRPr lang="en-US" sz="1600" smtClean="0"/>
          </a:p>
          <a:p>
            <a:pPr lvl="1" algn="just"/>
            <a:r>
              <a:rPr lang="en-US" sz="1800" smtClean="0"/>
              <a:t>Infrastructure</a:t>
            </a:r>
            <a:endParaRPr lang="en-US" sz="1800" smtClean="0"/>
          </a:p>
          <a:p>
            <a:pPr lvl="1" algn="just"/>
            <a:r>
              <a:rPr lang="en-US" sz="1800" smtClean="0"/>
              <a:t>Communications</a:t>
            </a:r>
            <a:endParaRPr lang="en-US" sz="1800" smtClean="0"/>
          </a:p>
          <a:p>
            <a:pPr lvl="1" algn="just"/>
            <a:r>
              <a:rPr lang="en-US" sz="1800" smtClean="0"/>
              <a:t>Organizational </a:t>
            </a:r>
            <a:r>
              <a:rPr lang="en-US" sz="1800" smtClean="0"/>
              <a:t>Model</a:t>
            </a:r>
            <a:endParaRPr lang="en-US" sz="1800" smtClean="0"/>
          </a:p>
          <a:p>
            <a:pPr lvl="1" algn="just"/>
            <a:r>
              <a:rPr lang="en-US" sz="1800" smtClean="0"/>
              <a:t>Applications</a:t>
            </a:r>
            <a:endParaRPr lang="en-US" sz="1800" smtClean="0"/>
          </a:p>
          <a:p>
            <a:pPr lvl="2" algn="just"/>
            <a:r>
              <a:rPr lang="en-US" sz="1800" smtClean="0"/>
              <a:t>Bioinformatics</a:t>
            </a:r>
            <a:endParaRPr lang="en-US" smtClean="0"/>
          </a:p>
          <a:p>
            <a:pPr algn="just"/>
            <a:r>
              <a:rPr lang="en-US" sz="2000" smtClean="0"/>
              <a:t>Weekly f2f regional </a:t>
            </a:r>
            <a:r>
              <a:rPr lang="en-US" sz="2000" smtClean="0"/>
              <a:t>conferences</a:t>
            </a:r>
            <a:endParaRPr lang="en-US" sz="2000" smtClean="0"/>
          </a:p>
          <a:p>
            <a:pPr algn="just"/>
            <a:r>
              <a:rPr lang="en-US" sz="2000" smtClean="0"/>
              <a:t>Monthly national skype </a:t>
            </a:r>
            <a:r>
              <a:rPr lang="en-US" sz="2000" smtClean="0"/>
              <a:t>conference</a:t>
            </a: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A2695-CC2B-42E7-B7A7-A0112AF7B6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l="42929" b="16280"/>
          <a:stretch>
            <a:fillRect/>
          </a:stretch>
        </p:blipFill>
        <p:spPr bwMode="auto">
          <a:xfrm>
            <a:off x="684213" y="1989138"/>
            <a:ext cx="13906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2" cstate="print"/>
          <a:srcRect t="22832" r="59740" b="16283"/>
          <a:stretch>
            <a:fillRect/>
          </a:stretch>
        </p:blipFill>
        <p:spPr bwMode="auto">
          <a:xfrm>
            <a:off x="3752850" y="1614488"/>
            <a:ext cx="10795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</a:t>
            </a:r>
            <a:r>
              <a:rPr lang="en-US" smtClean="0"/>
              <a:t> has been </a:t>
            </a:r>
            <a:r>
              <a:rPr lang="en-US" smtClean="0"/>
              <a:t>done?</a:t>
            </a:r>
            <a:endParaRPr lang="en-US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251520" y="2348880"/>
            <a:ext cx="8458200" cy="1728192"/>
          </a:xfrm>
        </p:spPr>
        <p:txBody>
          <a:bodyPr/>
          <a:lstStyle/>
          <a:p>
            <a:r>
              <a:rPr lang="en-US" dirty="0" smtClean="0"/>
              <a:t>Training Process:</a:t>
            </a:r>
          </a:p>
          <a:p>
            <a:pPr lvl="1"/>
            <a:r>
              <a:rPr lang="en-US" dirty="0" smtClean="0"/>
              <a:t>A process of knowledge replication was developed, advancing in cluster and grid training around the country in order to strengthen the group and encourage cooperation among </a:t>
            </a:r>
            <a:r>
              <a:rPr lang="en-US" dirty="0" smtClean="0"/>
              <a:t>universities</a:t>
            </a:r>
            <a:endParaRPr lang="en-U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34D4-0A1B-4189-A525-3AEAC622BC6D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827584" y="3789040"/>
          <a:ext cx="7632849" cy="226514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44283"/>
                <a:gridCol w="2544283"/>
                <a:gridCol w="2544283"/>
              </a:tblGrid>
              <a:tr h="314421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Region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Host University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Participants</a:t>
                      </a:r>
                      <a:endParaRPr lang="en-US" sz="1400" noProof="0" dirty="0"/>
                    </a:p>
                  </a:txBody>
                  <a:tcPr/>
                </a:tc>
              </a:tr>
              <a:tr h="117627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Eje Cafetero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Universidad</a:t>
                      </a:r>
                      <a:r>
                        <a:rPr lang="es-CO" sz="1400" baseline="0" dirty="0" smtClean="0"/>
                        <a:t> Autónoma de Manizales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25</a:t>
                      </a:r>
                      <a:endParaRPr lang="es-CO" sz="1400" dirty="0"/>
                    </a:p>
                  </a:txBody>
                  <a:tcPr/>
                </a:tc>
              </a:tr>
              <a:tr h="231184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Valle del Cauca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Universidad del Valle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17</a:t>
                      </a:r>
                      <a:endParaRPr lang="es-CO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Atlántico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Universidad del Norte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14</a:t>
                      </a:r>
                      <a:endParaRPr lang="es-CO" sz="1400" dirty="0"/>
                    </a:p>
                  </a:txBody>
                  <a:tcPr/>
                </a:tc>
              </a:tr>
              <a:tr h="141995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Santander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Universidad Industrial del Santander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18</a:t>
                      </a:r>
                      <a:endParaRPr lang="es-CO" sz="1400" dirty="0"/>
                    </a:p>
                  </a:txBody>
                  <a:tcPr/>
                </a:tc>
              </a:tr>
              <a:tr h="141995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Centro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Universidad Católica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16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691680" y="1556792"/>
            <a:ext cx="5427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2 OSG and 2 EELA </a:t>
            </a:r>
            <a:r>
              <a:rPr lang="en-US" sz="3200" dirty="0" smtClean="0">
                <a:solidFill>
                  <a:srgbClr val="FF0000"/>
                </a:solidFill>
              </a:rPr>
              <a:t>workshops</a:t>
            </a:r>
            <a:r>
              <a:rPr lang="es-CO" sz="3200" dirty="0" smtClean="0">
                <a:solidFill>
                  <a:srgbClr val="FF0000"/>
                </a:solidFill>
              </a:rPr>
              <a:t> 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has been done?</a:t>
            </a:r>
            <a:endParaRPr lang="en-US"/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458200" cy="4000500"/>
          </a:xfrm>
        </p:spPr>
        <p:txBody>
          <a:bodyPr/>
          <a:lstStyle/>
          <a:p>
            <a:r>
              <a:rPr lang="en-US" dirty="0" smtClean="0"/>
              <a:t>Courses content:</a:t>
            </a:r>
          </a:p>
          <a:p>
            <a:pPr lvl="1"/>
            <a:r>
              <a:rPr lang="en-US" dirty="0" smtClean="0"/>
              <a:t>Condor </a:t>
            </a:r>
            <a:r>
              <a:rPr lang="en-US" dirty="0" smtClean="0"/>
              <a:t>Cluster</a:t>
            </a:r>
          </a:p>
          <a:p>
            <a:pPr lvl="2"/>
            <a:r>
              <a:rPr lang="en-US" sz="1800" dirty="0" smtClean="0"/>
              <a:t>Installation</a:t>
            </a:r>
            <a:endParaRPr lang="en-US" sz="1800" dirty="0" smtClean="0"/>
          </a:p>
          <a:p>
            <a:pPr lvl="2"/>
            <a:r>
              <a:rPr lang="en-US" sz="1800" dirty="0" smtClean="0"/>
              <a:t>Configuration</a:t>
            </a:r>
          </a:p>
          <a:p>
            <a:pPr lvl="2"/>
            <a:r>
              <a:rPr lang="en-US" sz="1800" dirty="0" smtClean="0"/>
              <a:t>Running applications</a:t>
            </a:r>
          </a:p>
          <a:p>
            <a:pPr lvl="3"/>
            <a:r>
              <a:rPr lang="en-US" dirty="0" err="1" smtClean="0"/>
              <a:t>BoT</a:t>
            </a:r>
            <a:endParaRPr lang="en-US" dirty="0" smtClean="0"/>
          </a:p>
          <a:p>
            <a:pPr lvl="3"/>
            <a:r>
              <a:rPr lang="en-US" dirty="0" smtClean="0"/>
              <a:t>MPI</a:t>
            </a:r>
            <a:endParaRPr lang="en-US" dirty="0" smtClean="0"/>
          </a:p>
          <a:p>
            <a:pPr lvl="1"/>
            <a:r>
              <a:rPr lang="en-US" dirty="0" smtClean="0"/>
              <a:t>CE Installation</a:t>
            </a:r>
          </a:p>
          <a:p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59C95-D20A-4091-A01F-71E7217DB32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has been done?</a:t>
            </a:r>
            <a:endParaRPr lang="en-US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458200" cy="4648200"/>
          </a:xfrm>
        </p:spPr>
        <p:txBody>
          <a:bodyPr/>
          <a:lstStyle/>
          <a:p>
            <a:r>
              <a:rPr lang="en-US" smtClean="0"/>
              <a:t>Installed Clusters</a:t>
            </a:r>
          </a:p>
          <a:p>
            <a:pPr lvl="1"/>
            <a:endParaRPr lang="es-CO" smtClean="0"/>
          </a:p>
          <a:p>
            <a:pPr lvl="1">
              <a:buFontTx/>
              <a:buNone/>
            </a:pPr>
            <a:endParaRPr lang="es-CO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0DB6F-F938-4D61-9FDF-083D7113569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547813" y="2060575"/>
          <a:ext cx="6096000" cy="4145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University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Number of Clusters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de los Andes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Javeriana Bogotá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Autónoma de Manizales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Industrial del</a:t>
                      </a:r>
                      <a:r>
                        <a:rPr lang="es-CO" baseline="0" dirty="0" smtClean="0"/>
                        <a:t> Santander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del Valle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Javeriana</a:t>
                      </a:r>
                      <a:r>
                        <a:rPr lang="es-CO" baseline="0" dirty="0" smtClean="0"/>
                        <a:t> Cali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del Norte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Universidad Católica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Current</a:t>
            </a:r>
            <a:r>
              <a:rPr lang="en-US" smtClean="0"/>
              <a:t> </a:t>
            </a:r>
            <a:r>
              <a:rPr lang="en-US" smtClean="0"/>
              <a:t>steps</a:t>
            </a:r>
            <a:endParaRPr lang="en-US"/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395536" y="1916832"/>
            <a:ext cx="8458200" cy="4032448"/>
          </a:xfrm>
        </p:spPr>
        <p:txBody>
          <a:bodyPr/>
          <a:lstStyle/>
          <a:p>
            <a:r>
              <a:rPr lang="en-US" dirty="0" smtClean="0"/>
              <a:t>National CA deployment at Universidad de los Andes</a:t>
            </a:r>
          </a:p>
          <a:p>
            <a:pPr lvl="1"/>
            <a:r>
              <a:rPr lang="en-US" dirty="0" smtClean="0"/>
              <a:t>Waiting for green light</a:t>
            </a:r>
          </a:p>
          <a:p>
            <a:r>
              <a:rPr lang="en-US" dirty="0" smtClean="0"/>
              <a:t>Negotiating government support</a:t>
            </a:r>
          </a:p>
          <a:p>
            <a:r>
              <a:rPr lang="en-US" dirty="0" smtClean="0"/>
              <a:t>Identifying applications to be supported</a:t>
            </a:r>
          </a:p>
          <a:p>
            <a:pPr lvl="1"/>
            <a:r>
              <a:rPr lang="en-US" dirty="0" err="1" smtClean="0"/>
              <a:t>MoU</a:t>
            </a:r>
            <a:r>
              <a:rPr lang="en-US" dirty="0" smtClean="0"/>
              <a:t> with National Research Institutes</a:t>
            </a:r>
          </a:p>
          <a:p>
            <a:r>
              <a:rPr lang="en-US" dirty="0" smtClean="0"/>
              <a:t>Testing a National Infrastructure</a:t>
            </a:r>
          </a:p>
          <a:p>
            <a:pPr lvl="1"/>
            <a:r>
              <a:rPr lang="en-US" dirty="0" smtClean="0"/>
              <a:t>Administrative process for opening TCP ports in each university</a:t>
            </a:r>
            <a:endParaRPr lang="en-US" dirty="0" smtClean="0"/>
          </a:p>
          <a:p>
            <a:pPr lvl="1"/>
            <a:r>
              <a:rPr lang="en-US" dirty="0" smtClean="0"/>
              <a:t>Grid Colombia VO</a:t>
            </a:r>
            <a:endParaRPr lang="en-US" dirty="0" smtClean="0"/>
          </a:p>
          <a:p>
            <a:pPr lvl="1"/>
            <a:r>
              <a:rPr lang="en-US" dirty="0" smtClean="0"/>
              <a:t>Installing Clusters </a:t>
            </a:r>
            <a:r>
              <a:rPr lang="en-US" dirty="0" smtClean="0"/>
              <a:t>in the remaining universities 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Organizational model development</a:t>
            </a:r>
          </a:p>
          <a:p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9C4A5A-EE6E-4E13-9219-E61C656DF3FF}" type="datetime1">
              <a:rPr lang="es-ES" smtClean="0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D06C7-87A1-410A-BFE6-ADEAD5BF1E81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</a:t>
            </a:r>
            <a:r>
              <a:rPr lang="en-US" smtClean="0"/>
              <a:t> </a:t>
            </a:r>
            <a:r>
              <a:rPr lang="en-US" smtClean="0"/>
              <a:t>steps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89112"/>
            <a:ext cx="8458200" cy="4648200"/>
          </a:xfrm>
        </p:spPr>
        <p:txBody>
          <a:bodyPr/>
          <a:lstStyle/>
          <a:p>
            <a:r>
              <a:rPr lang="en-US" dirty="0" smtClean="0"/>
              <a:t>Go for a production quality infrastructure</a:t>
            </a:r>
          </a:p>
          <a:p>
            <a:pPr lvl="1"/>
            <a:r>
              <a:rPr lang="en-US" dirty="0" smtClean="0"/>
              <a:t>Real clusters</a:t>
            </a:r>
          </a:p>
          <a:p>
            <a:r>
              <a:rPr lang="en-US" dirty="0" smtClean="0"/>
              <a:t>Integration with regional/global initiatives</a:t>
            </a:r>
          </a:p>
          <a:p>
            <a:pPr lvl="1"/>
            <a:r>
              <a:rPr lang="en-US" dirty="0" smtClean="0"/>
              <a:t>GISELA</a:t>
            </a:r>
          </a:p>
          <a:p>
            <a:pPr lvl="1"/>
            <a:r>
              <a:rPr lang="en-US" dirty="0" smtClean="0"/>
              <a:t>OSG</a:t>
            </a:r>
          </a:p>
          <a:p>
            <a:pPr lvl="1"/>
            <a:r>
              <a:rPr lang="en-US" dirty="0" smtClean="0"/>
              <a:t>EGI</a:t>
            </a:r>
          </a:p>
          <a:p>
            <a:r>
              <a:rPr lang="en-US" dirty="0" smtClean="0"/>
              <a:t>Developing/Porting applications to impact national researchers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DE36C1-2888-476D-BF20-69A81791739B}" type="datetime1">
              <a:rPr lang="es-ES" smtClean="0"/>
              <a:pPr>
                <a:defRPr/>
              </a:pPr>
              <a:t>14/10/2010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00AB1-F138-4DC2-A4AE-205A0F80054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271</Words>
  <Application>Microsoft Office PowerPoint</Application>
  <PresentationFormat>Presentación en pantalla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Diseño predeterminado</vt:lpstr>
      <vt:lpstr>Diapositiva 1</vt:lpstr>
      <vt:lpstr>Diapositiva 2</vt:lpstr>
      <vt:lpstr>Members</vt:lpstr>
      <vt:lpstr>Work Methodology</vt:lpstr>
      <vt:lpstr>What has been done?</vt:lpstr>
      <vt:lpstr>What has been done?</vt:lpstr>
      <vt:lpstr>What has been done?</vt:lpstr>
      <vt:lpstr>Current steps</vt:lpstr>
      <vt:lpstr>Next steps</vt:lpstr>
    </vt:vector>
  </TitlesOfParts>
  <Company>CASITA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CASITA</dc:creator>
  <cp:lastModifiedBy>hcastro</cp:lastModifiedBy>
  <cp:revision>182</cp:revision>
  <dcterms:created xsi:type="dcterms:W3CDTF">2006-08-14T11:49:22Z</dcterms:created>
  <dcterms:modified xsi:type="dcterms:W3CDTF">2010-10-14T15:43:14Z</dcterms:modified>
</cp:coreProperties>
</file>