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3" r:id="rId5"/>
    <p:sldId id="258" r:id="rId6"/>
    <p:sldId id="264" r:id="rId7"/>
    <p:sldId id="265" r:id="rId8"/>
    <p:sldId id="266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>
        <p:scale>
          <a:sx n="50" d="100"/>
          <a:sy n="50" d="100"/>
        </p:scale>
        <p:origin x="-816" y="-4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AD37C-ADC0-461F-B1F7-81EC5592E7B8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C3DA2-6809-4768-AC93-CD3D92E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9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24BB2C-0C71-4EDA-9B45-3F1F96034E8A}" type="datetime1">
              <a:rPr lang="en-US" smtClean="0"/>
              <a:t>6/24/2015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B06644-9C41-464C-81D3-B45C9F6DC71B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395378-C775-41F3-8D73-D42653EDA022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7A6B82-F697-433B-84B8-2818E9017B5F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D5AF7D-536F-4A6B-8D4D-977D43C741F4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6334125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F403CB-0C35-4BC7-96F5-96382357B850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5D7ECC-08ED-4E2F-B5A1-F6B600EF0296}" type="datetime1">
              <a:rPr lang="en-US" smtClean="0"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2BEB7A-98EB-4913-8FD0-3EA9006CCEDE}" type="datetime1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098D39-FDF7-486D-B6B7-67CDCE006246}" type="datetime1">
              <a:rPr lang="en-US" smtClean="0"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A3007F-E9B3-47DC-9960-500C17459175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CBFDD-ECDC-47DC-894F-676522FC3D73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C17BBE8A-9E58-43FC-8DCE-ADBEBBD38DC5}" type="datetime1">
              <a:rPr lang="en-US" smtClean="0"/>
              <a:t>6/24/2015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Shawn McKee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twiki.grid.iu.edu/bin/view/Networking/WhyPerfSNOAR" TargetMode="External"/><Relationship Id="rId3" Type="http://schemas.openxmlformats.org/officeDocument/2006/relationships/hyperlink" Target="https://twiki.grid.iu.edu/bin/view/Documentation/Release3/NetworkPerformanceToolkit" TargetMode="External"/><Relationship Id="rId7" Type="http://schemas.openxmlformats.org/officeDocument/2006/relationships/hyperlink" Target="https://maddash.aglt2.org/WLCGperfSONAR/check_mk" TargetMode="External"/><Relationship Id="rId2" Type="http://schemas.openxmlformats.org/officeDocument/2006/relationships/hyperlink" Target="https://www.opensciencegrid.org/bin/view/Documentation/NetworkingInOS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ddash.aglt2.org/maddash-webui" TargetMode="External"/><Relationship Id="rId11" Type="http://schemas.openxmlformats.org/officeDocument/2006/relationships/hyperlink" Target="http://www.perfsonar.net/" TargetMode="External"/><Relationship Id="rId5" Type="http://schemas.openxmlformats.org/officeDocument/2006/relationships/hyperlink" Target="https://code.google.com/p/perfsonar-ps/wiki/MeasurementArchiveClientGuide" TargetMode="External"/><Relationship Id="rId10" Type="http://schemas.openxmlformats.org/officeDocument/2006/relationships/hyperlink" Target="https://oim-itb.grid.iu.edu/oim/meshconfig" TargetMode="External"/><Relationship Id="rId4" Type="http://schemas.openxmlformats.org/officeDocument/2006/relationships/hyperlink" Target="https://twiki.opensciencegrid.org/bin/view/Documentation/DeployperfSONAR" TargetMode="External"/><Relationship Id="rId9" Type="http://schemas.openxmlformats.org/officeDocument/2006/relationships/hyperlink" Target="http://antg-dev.es.net/esmond-docs/rpm_install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rid-monitoring.cern.ch/perfsonar_coverage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addash.aglt2.org/rr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Network Monitoring Update: </a:t>
            </a:r>
            <a:r>
              <a:rPr lang="en-US" b="1" dirty="0" smtClean="0"/>
              <a:t>June</a:t>
            </a:r>
            <a:r>
              <a:rPr lang="en-US" b="1" dirty="0" smtClean="0"/>
              <a:t> 24, </a:t>
            </a:r>
            <a:r>
              <a:rPr lang="en-US" b="1" dirty="0" smtClean="0"/>
              <a:t>2015</a:t>
            </a:r>
          </a:p>
          <a:p>
            <a:r>
              <a:rPr lang="en-US" dirty="0" smtClean="0"/>
              <a:t>Shawn McKee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BC97-6752-4FFA-B22B-0DE0B958B22E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709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/>
          <a:lstStyle/>
          <a:p>
            <a:r>
              <a:rPr lang="en-US" dirty="0" smtClean="0"/>
              <a:t>URLs of 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80010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Network Documentation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www.opensciencegrid.org/bin/view/Documentation/NetworkingInOSG</a:t>
            </a:r>
            <a:r>
              <a:rPr lang="en-US" dirty="0" smtClean="0"/>
              <a:t> </a:t>
            </a:r>
          </a:p>
          <a:p>
            <a:r>
              <a:rPr lang="en-US" dirty="0"/>
              <a:t>Networking CLI tools: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twiki.grid.iu.edu/bin/view/Documentation/Release3/NetworkPerformanceToolkit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Deployment </a:t>
            </a:r>
            <a:r>
              <a:rPr lang="en-US" dirty="0" smtClean="0"/>
              <a:t>documentation for both OSG and WLCG hosted in OSG (migrated from CERN)</a:t>
            </a:r>
          </a:p>
          <a:p>
            <a:pPr marL="402336" lvl="1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twiki.opensciencegrid.org/bin/view/Documentation/DeployperfSONAR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New 3.4 MA guide </a:t>
            </a:r>
            <a:r>
              <a:rPr lang="en-US" dirty="0" smtClean="0">
                <a:hlinkClick r:id="rId5"/>
              </a:rPr>
              <a:t>https://code.google.com/p/perfsonar-ps/wiki/MeasurementArchiveClientGuide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Modular Dashboard Replacement Prototypes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maddash.aglt2.org/maddash-webui</a:t>
            </a:r>
            <a:r>
              <a:rPr lang="en-US" dirty="0" smtClean="0"/>
              <a:t> </a:t>
            </a:r>
            <a:r>
              <a:rPr lang="en-US" dirty="0">
                <a:hlinkClick r:id="rId7"/>
              </a:rPr>
              <a:t>https://maddash.aglt2.org/WLCGperfSONAR/check_mk</a:t>
            </a:r>
            <a:endParaRPr lang="en-US" dirty="0" smtClean="0"/>
          </a:p>
          <a:p>
            <a:r>
              <a:rPr lang="en-US" dirty="0" err="1" smtClean="0"/>
              <a:t>perfSONAR</a:t>
            </a:r>
            <a:r>
              <a:rPr lang="en-US" dirty="0" smtClean="0"/>
              <a:t>-PS Installation Motivation:</a:t>
            </a:r>
          </a:p>
          <a:p>
            <a:pPr marL="356616" lvl="1" indent="0">
              <a:buNone/>
            </a:pPr>
            <a:r>
              <a:rPr lang="en-US" sz="2700" dirty="0">
                <a:hlinkClick r:id="rId8"/>
              </a:rPr>
              <a:t>https://twiki.grid.iu.edu/bin/view/Networking/WhyPerfSNOAR</a:t>
            </a:r>
            <a:endParaRPr lang="en-US" sz="2700" dirty="0"/>
          </a:p>
          <a:p>
            <a:r>
              <a:rPr lang="en-US" dirty="0" err="1" smtClean="0"/>
              <a:t>Esmond</a:t>
            </a:r>
            <a:r>
              <a:rPr lang="en-US" dirty="0" smtClean="0"/>
              <a:t> install info </a:t>
            </a:r>
            <a:r>
              <a:rPr lang="en-US" dirty="0" smtClean="0">
                <a:hlinkClick r:id="rId9"/>
              </a:rPr>
              <a:t>http</a:t>
            </a:r>
            <a:r>
              <a:rPr lang="en-US" dirty="0">
                <a:hlinkClick r:id="rId9"/>
              </a:rPr>
              <a:t>://</a:t>
            </a:r>
            <a:r>
              <a:rPr lang="en-US" dirty="0" smtClean="0">
                <a:hlinkClick r:id="rId9"/>
              </a:rPr>
              <a:t>antg-dev.es.net/esmond-docs/rpm_install.html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Mesh-</a:t>
            </a:r>
            <a:r>
              <a:rPr lang="en-US" dirty="0" err="1" smtClean="0"/>
              <a:t>config</a:t>
            </a:r>
            <a:r>
              <a:rPr lang="en-US" dirty="0"/>
              <a:t> </a:t>
            </a:r>
            <a:r>
              <a:rPr lang="en-US" dirty="0" smtClean="0"/>
              <a:t>in OSG </a:t>
            </a:r>
            <a:r>
              <a:rPr lang="en-US" dirty="0" smtClean="0">
                <a:hlinkClick r:id="rId10"/>
              </a:rPr>
              <a:t>https</a:t>
            </a:r>
            <a:r>
              <a:rPr lang="en-US" dirty="0">
                <a:hlinkClick r:id="rId10"/>
              </a:rPr>
              <a:t>://</a:t>
            </a:r>
            <a:r>
              <a:rPr lang="en-US" dirty="0" smtClean="0">
                <a:hlinkClick r:id="rId10"/>
              </a:rPr>
              <a:t>oim.grid.iu.edu/oim/meshconfig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perfSONAR</a:t>
            </a:r>
            <a:r>
              <a:rPr lang="en-US" dirty="0"/>
              <a:t> homepage:  </a:t>
            </a:r>
            <a:r>
              <a:rPr lang="en-US" dirty="0">
                <a:hlinkClick r:id="rId11"/>
              </a:rPr>
              <a:t>http://www.perfsonar.net</a:t>
            </a:r>
            <a:r>
              <a:rPr lang="en-US" dirty="0" smtClean="0">
                <a:hlinkClick r:id="rId11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7052-33DD-4055-8949-22E1B939515C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31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Key Initiatives in Network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3058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Improving perfSONAR-PS toolkit for OSG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perfSONAR</a:t>
            </a:r>
            <a:r>
              <a:rPr lang="en-US" dirty="0" smtClean="0">
                <a:solidFill>
                  <a:srgbClr val="0070C0"/>
                </a:solidFill>
              </a:rPr>
              <a:t> 3.4.2 widely deployed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202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out of </a:t>
            </a:r>
            <a:r>
              <a:rPr lang="en-US" dirty="0" smtClean="0">
                <a:solidFill>
                  <a:srgbClr val="0070C0"/>
                </a:solidFill>
              </a:rPr>
              <a:t>241 </a:t>
            </a:r>
            <a:r>
              <a:rPr lang="en-US" dirty="0" smtClean="0">
                <a:solidFill>
                  <a:srgbClr val="0070C0"/>
                </a:solidFill>
              </a:rPr>
              <a:t>on 3.4.2)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Track details at </a:t>
            </a:r>
            <a:r>
              <a:rPr lang="en-US" dirty="0">
                <a:solidFill>
                  <a:srgbClr val="0070C0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grid-monitoring.cern.ch/perfsonar_coverage.txt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Version 3.5RC1 out in two weeks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OSG modular dashboard service / OSG network service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Datastore</a:t>
            </a:r>
            <a:r>
              <a:rPr lang="en-US" dirty="0" smtClean="0"/>
              <a:t>” </a:t>
            </a:r>
            <a:r>
              <a:rPr lang="en-US" dirty="0"/>
              <a:t> </a:t>
            </a:r>
            <a:r>
              <a:rPr lang="en-US" dirty="0" smtClean="0"/>
              <a:t>should be production by end of July.</a:t>
            </a:r>
          </a:p>
          <a:p>
            <a:pPr lvl="1"/>
            <a:r>
              <a:rPr lang="en-US" dirty="0" smtClean="0"/>
              <a:t>Lots of work involved in getting this production ready</a:t>
            </a:r>
          </a:p>
          <a:p>
            <a:pPr lvl="1"/>
            <a:r>
              <a:rPr lang="en-US" dirty="0" smtClean="0"/>
              <a:t>RSV probes are also publishing to </a:t>
            </a:r>
            <a:r>
              <a:rPr lang="en-US" dirty="0" err="1" smtClean="0"/>
              <a:t>ActiveMQ</a:t>
            </a:r>
            <a:r>
              <a:rPr lang="en-US" dirty="0" smtClean="0"/>
              <a:t> hosted at CERN</a:t>
            </a: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Outreach </a:t>
            </a:r>
            <a:r>
              <a:rPr lang="en-US" dirty="0" smtClean="0">
                <a:solidFill>
                  <a:srgbClr val="00B050"/>
                </a:solidFill>
              </a:rPr>
              <a:t>and community interaction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Participated </a:t>
            </a:r>
            <a:r>
              <a:rPr lang="en-US" dirty="0" smtClean="0">
                <a:solidFill>
                  <a:srgbClr val="C00000"/>
                </a:solidFill>
              </a:rPr>
              <a:t>in LHCOPN/LHCONE meeting.  Presented on </a:t>
            </a:r>
            <a:r>
              <a:rPr lang="en-US" dirty="0" err="1" smtClean="0">
                <a:solidFill>
                  <a:srgbClr val="C00000"/>
                </a:solidFill>
              </a:rPr>
              <a:t>perfSONAR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Co-chairing </a:t>
            </a:r>
            <a:r>
              <a:rPr lang="en-US" dirty="0" smtClean="0">
                <a:solidFill>
                  <a:srgbClr val="C00000"/>
                </a:solidFill>
              </a:rPr>
              <a:t>WLCG Network and Transfer Metrics WG 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Last meeting </a:t>
            </a:r>
            <a:r>
              <a:rPr lang="en-US" dirty="0" smtClean="0">
                <a:solidFill>
                  <a:srgbClr val="C00000"/>
                </a:solidFill>
              </a:rPr>
              <a:t>June 8;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next meeting </a:t>
            </a:r>
            <a:r>
              <a:rPr lang="en-US" dirty="0" smtClean="0">
                <a:solidFill>
                  <a:srgbClr val="C00000"/>
                </a:solidFill>
              </a:rPr>
              <a:t>July 8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Ongoing meetings/interactions with perfSONAR developers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PuNDIT (OSG satellite</a:t>
            </a:r>
            <a:r>
              <a:rPr lang="en-US" dirty="0" smtClean="0">
                <a:solidFill>
                  <a:srgbClr val="C00000"/>
                </a:solidFill>
              </a:rPr>
              <a:t>) testing on </a:t>
            </a:r>
            <a:r>
              <a:rPr lang="en-US" dirty="0" smtClean="0">
                <a:solidFill>
                  <a:srgbClr val="C00000"/>
                </a:solidFill>
              </a:rPr>
              <a:t>perfSONAR testbed in OSG</a:t>
            </a:r>
            <a:r>
              <a:rPr lang="en-US" dirty="0" smtClean="0">
                <a:solidFill>
                  <a:srgbClr val="C00000"/>
                </a:solidFill>
              </a:rPr>
              <a:t>..</a:t>
            </a:r>
            <a:endParaRPr lang="en-US" dirty="0" smtClean="0">
              <a:solidFill>
                <a:srgbClr val="C00000"/>
              </a:solidFill>
            </a:endParaRPr>
          </a:p>
          <a:p>
            <a:pPr marL="402336" lvl="1" indent="0" algn="ctr">
              <a:buNone/>
            </a:pPr>
            <a:endParaRPr lang="en-US" dirty="0" smtClean="0"/>
          </a:p>
          <a:p>
            <a:pPr marL="402336" lvl="1" indent="0" algn="ctr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58C5-9533-4BBC-8772-F411ECA512F7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529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228600"/>
            <a:ext cx="7498080" cy="1143000"/>
          </a:xfrm>
        </p:spPr>
        <p:txBody>
          <a:bodyPr/>
          <a:lstStyle/>
          <a:p>
            <a:r>
              <a:rPr lang="en-US" dirty="0" smtClean="0"/>
              <a:t>Recent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09600"/>
            <a:ext cx="8077200" cy="5943600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70C0"/>
                </a:solidFill>
              </a:rPr>
              <a:t>Version 3.4.2 of </a:t>
            </a:r>
            <a:r>
              <a:rPr lang="en-US" sz="1800" dirty="0" err="1" smtClean="0">
                <a:solidFill>
                  <a:srgbClr val="0070C0"/>
                </a:solidFill>
              </a:rPr>
              <a:t>perfSONAR</a:t>
            </a:r>
            <a:r>
              <a:rPr lang="en-US" sz="1800" dirty="0" smtClean="0">
                <a:solidFill>
                  <a:srgbClr val="0070C0"/>
                </a:solidFill>
              </a:rPr>
              <a:t> out and auto-updated at most sites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C00000"/>
                </a:solidFill>
              </a:rPr>
              <a:t>Tracking an issue with the nightly service restarts “hanging” specific OWAMP tests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>
                <a:solidFill>
                  <a:srgbClr val="C00000"/>
                </a:solidFill>
              </a:rPr>
              <a:t>See </a:t>
            </a:r>
            <a:r>
              <a:rPr lang="en-US" sz="1600" dirty="0">
                <a:solidFill>
                  <a:srgbClr val="C00000"/>
                </a:solidFill>
                <a:hlinkClick r:id="rId2"/>
              </a:rPr>
              <a:t>http://maddash.aglt2.org/rrd</a:t>
            </a:r>
            <a:r>
              <a:rPr lang="en-US" sz="1600" dirty="0" smtClean="0">
                <a:solidFill>
                  <a:srgbClr val="C00000"/>
                </a:solidFill>
                <a:hlinkClick r:id="rId2"/>
              </a:rPr>
              <a:t>/</a:t>
            </a:r>
            <a:r>
              <a:rPr lang="en-US" sz="1600" dirty="0" smtClean="0">
                <a:solidFill>
                  <a:srgbClr val="C00000"/>
                </a:solidFill>
              </a:rPr>
              <a:t> (note the daily cycle of working/missing changes)</a:t>
            </a:r>
            <a:endParaRPr lang="en-US" sz="1600" dirty="0" smtClean="0">
              <a:solidFill>
                <a:srgbClr val="C00000"/>
              </a:solidFill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B050"/>
                </a:solidFill>
              </a:rPr>
              <a:t>Progress on </a:t>
            </a:r>
            <a:r>
              <a:rPr lang="en-US" sz="1800" dirty="0" err="1" smtClean="0">
                <a:solidFill>
                  <a:srgbClr val="00B050"/>
                </a:solidFill>
              </a:rPr>
              <a:t>datastore</a:t>
            </a:r>
            <a:r>
              <a:rPr lang="en-US" sz="1800" dirty="0" smtClean="0">
                <a:solidFill>
                  <a:srgbClr val="00B050"/>
                </a:solidFill>
              </a:rPr>
              <a:t>; production </a:t>
            </a:r>
            <a:r>
              <a:rPr lang="en-US" sz="1800" dirty="0" err="1" smtClean="0">
                <a:solidFill>
                  <a:srgbClr val="00B050"/>
                </a:solidFill>
              </a:rPr>
              <a:t>datastore</a:t>
            </a:r>
            <a:r>
              <a:rPr lang="en-US" sz="1800" dirty="0" smtClean="0">
                <a:solidFill>
                  <a:srgbClr val="00B050"/>
                </a:solidFill>
              </a:rPr>
              <a:t> hardware 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smtClean="0">
                <a:solidFill>
                  <a:srgbClr val="00B050"/>
                </a:solidFill>
              </a:rPr>
              <a:t>arrived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smtClean="0">
                <a:solidFill>
                  <a:srgbClr val="00B050"/>
                </a:solidFill>
              </a:rPr>
              <a:t>and online.</a:t>
            </a:r>
            <a:endParaRPr lang="en-US" sz="1800" dirty="0" smtClean="0">
              <a:solidFill>
                <a:srgbClr val="00B050"/>
              </a:solidFill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1800" dirty="0" smtClean="0"/>
              <a:t>Code to publish network metrics to a message bus </a:t>
            </a:r>
            <a:r>
              <a:rPr lang="en-US" sz="1800" dirty="0" smtClean="0"/>
              <a:t>tested and working.</a:t>
            </a:r>
            <a:endParaRPr lang="en-US" sz="1800" dirty="0" smtClean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70C0"/>
                </a:solidFill>
              </a:rPr>
              <a:t>Proposed as a quick way to help debugging and allow easy </a:t>
            </a:r>
            <a:r>
              <a:rPr lang="en-US" sz="1600" dirty="0" smtClean="0">
                <a:solidFill>
                  <a:srgbClr val="0070C0"/>
                </a:solidFill>
              </a:rPr>
              <a:t>access (more later)</a:t>
            </a:r>
            <a:endParaRPr lang="en-US" sz="1600" dirty="0" smtClean="0">
              <a:solidFill>
                <a:srgbClr val="0070C0"/>
              </a:solidFill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C00000"/>
                </a:solidFill>
              </a:rPr>
              <a:t>Numerous issues fixed/addressed for specific instances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err="1" smtClean="0">
                <a:solidFill>
                  <a:srgbClr val="FF0000"/>
                </a:solidFill>
              </a:rPr>
              <a:t>Mis</a:t>
            </a:r>
            <a:r>
              <a:rPr lang="en-US" sz="1600" dirty="0" smtClean="0">
                <a:solidFill>
                  <a:srgbClr val="FF0000"/>
                </a:solidFill>
              </a:rPr>
              <a:t>-configurations;  some hosts &lt;4GB ram;  </a:t>
            </a:r>
            <a:r>
              <a:rPr lang="en-US" sz="1600" dirty="0" smtClean="0">
                <a:solidFill>
                  <a:srgbClr val="FF0000"/>
                </a:solidFill>
              </a:rPr>
              <a:t>residual problems from 3.4.1; </a:t>
            </a:r>
            <a:r>
              <a:rPr lang="en-US" sz="1600" dirty="0" smtClean="0">
                <a:solidFill>
                  <a:srgbClr val="FF0000"/>
                </a:solidFill>
              </a:rPr>
              <a:t>firewalls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New effort “</a:t>
            </a:r>
            <a:r>
              <a:rPr lang="en-US" sz="2000" dirty="0" err="1" smtClean="0">
                <a:solidFill>
                  <a:srgbClr val="FF0000"/>
                </a:solidFill>
              </a:rPr>
              <a:t>MadAlert</a:t>
            </a:r>
            <a:r>
              <a:rPr lang="en-US" sz="2000" dirty="0" smtClean="0">
                <a:solidFill>
                  <a:srgbClr val="FF0000"/>
                </a:solidFill>
              </a:rPr>
              <a:t>” started (see later slide)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B050"/>
                </a:solidFill>
              </a:rPr>
              <a:t>Effort from </a:t>
            </a:r>
            <a:r>
              <a:rPr lang="en-US" sz="1800" dirty="0" smtClean="0">
                <a:solidFill>
                  <a:srgbClr val="00B050"/>
                </a:solidFill>
              </a:rPr>
              <a:t>WLCG to follow-up with problematic </a:t>
            </a:r>
            <a:r>
              <a:rPr lang="en-US" sz="1800" dirty="0" err="1" smtClean="0">
                <a:solidFill>
                  <a:srgbClr val="00B050"/>
                </a:solidFill>
              </a:rPr>
              <a:t>perfSONAR</a:t>
            </a:r>
            <a:r>
              <a:rPr lang="en-US" sz="1800" dirty="0" smtClean="0">
                <a:solidFill>
                  <a:srgbClr val="00B050"/>
                </a:solidFill>
              </a:rPr>
              <a:t> instances </a:t>
            </a:r>
            <a:r>
              <a:rPr lang="en-US" sz="1800" dirty="0" smtClean="0">
                <a:solidFill>
                  <a:srgbClr val="00B050"/>
                </a:solidFill>
              </a:rPr>
              <a:t>ongoing (12 </a:t>
            </a:r>
            <a:r>
              <a:rPr lang="en-US" sz="1800" dirty="0" smtClean="0">
                <a:solidFill>
                  <a:srgbClr val="00B050"/>
                </a:solidFill>
              </a:rPr>
              <a:t>month qualification task for ATLAS at 0.5 FTE</a:t>
            </a:r>
            <a:r>
              <a:rPr lang="en-US" sz="1800" dirty="0" smtClean="0">
                <a:solidFill>
                  <a:srgbClr val="00B050"/>
                </a:solidFill>
              </a:rPr>
              <a:t>). Sites being contacted</a:t>
            </a:r>
            <a:endParaRPr lang="en-US" sz="1800" dirty="0" smtClean="0">
              <a:solidFill>
                <a:srgbClr val="00B050"/>
              </a:solidFill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70C0"/>
                </a:solidFill>
              </a:rPr>
              <a:t>Updating of bandwidth and traceroute </a:t>
            </a:r>
            <a:r>
              <a:rPr lang="en-US" sz="1800" dirty="0" smtClean="0">
                <a:solidFill>
                  <a:srgbClr val="0070C0"/>
                </a:solidFill>
              </a:rPr>
              <a:t>tests completed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7030A0"/>
                </a:solidFill>
              </a:rPr>
              <a:t>Switched from </a:t>
            </a:r>
            <a:r>
              <a:rPr lang="en-US" sz="16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Iperf</a:t>
            </a:r>
            <a:r>
              <a:rPr lang="en-US" sz="1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smtClean="0">
                <a:solidFill>
                  <a:srgbClr val="7030A0"/>
                </a:solidFill>
              </a:rPr>
              <a:t>to </a:t>
            </a:r>
            <a:r>
              <a:rPr lang="en-US" sz="1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Iperf3</a:t>
            </a:r>
            <a:r>
              <a:rPr lang="en-US" sz="1600" dirty="0" smtClean="0">
                <a:solidFill>
                  <a:srgbClr val="7030A0"/>
                </a:solidFill>
              </a:rPr>
              <a:t>; </a:t>
            </a:r>
            <a:r>
              <a:rPr lang="en-US" sz="1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traceroute </a:t>
            </a:r>
            <a:r>
              <a:rPr lang="en-US" sz="1600" dirty="0" smtClean="0">
                <a:solidFill>
                  <a:srgbClr val="7030A0"/>
                </a:solidFill>
              </a:rPr>
              <a:t>to </a:t>
            </a:r>
            <a:r>
              <a:rPr lang="en-US" sz="16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tracepath</a:t>
            </a:r>
            <a:r>
              <a:rPr lang="en-US" sz="1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didn’t work; reverted to </a:t>
            </a:r>
            <a:r>
              <a:rPr lang="en-US" sz="16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troute</a:t>
            </a:r>
            <a:endParaRPr lang="en-US" sz="1600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200" dirty="0" smtClean="0">
                <a:solidFill>
                  <a:srgbClr val="00B050"/>
                </a:solidFill>
              </a:rPr>
              <a:t>New </a:t>
            </a:r>
            <a:r>
              <a:rPr lang="en-US" sz="2200" dirty="0" smtClean="0">
                <a:solidFill>
                  <a:srgbClr val="00B050"/>
                </a:solidFill>
              </a:rPr>
              <a:t>metrics on data-freshness </a:t>
            </a:r>
            <a:r>
              <a:rPr lang="en-US" sz="2200" dirty="0" smtClean="0">
                <a:solidFill>
                  <a:srgbClr val="00B050"/>
                </a:solidFill>
              </a:rPr>
              <a:t>being used to isolate problems</a:t>
            </a:r>
            <a:endParaRPr lang="en-US" sz="2200" dirty="0" smtClean="0">
              <a:solidFill>
                <a:srgbClr val="00B050"/>
              </a:solidFill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C00000"/>
                </a:solidFill>
              </a:rPr>
              <a:t>LHCONE point-to-point test-bed previewing “network control</a:t>
            </a:r>
            <a:r>
              <a:rPr lang="en-US" sz="1800" dirty="0" smtClean="0">
                <a:solidFill>
                  <a:srgbClr val="C00000"/>
                </a:solidFill>
              </a:rPr>
              <a:t>” demonstrated at LHCOPN/LHCONE meeting July 2.   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C00000"/>
                </a:solidFill>
              </a:rPr>
              <a:t>Showed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smtClean="0">
                <a:solidFill>
                  <a:srgbClr val="C00000"/>
                </a:solidFill>
              </a:rPr>
              <a:t>Caltech, Michigan and Vanderbilt working with circuits via Internet2/</a:t>
            </a:r>
            <a:r>
              <a:rPr lang="en-US" sz="1400" dirty="0" err="1" smtClean="0">
                <a:solidFill>
                  <a:srgbClr val="C00000"/>
                </a:solidFill>
              </a:rPr>
              <a:t>Esnet</a:t>
            </a:r>
            <a:r>
              <a:rPr lang="en-US" sz="1400" dirty="0" smtClean="0">
                <a:solidFill>
                  <a:srgbClr val="C00000"/>
                </a:solidFill>
              </a:rPr>
              <a:t>.   </a:t>
            </a:r>
            <a:endParaRPr lang="en-US" sz="1400" dirty="0" smtClean="0">
              <a:solidFill>
                <a:srgbClr val="C00000"/>
              </a:solidFill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C00000"/>
                </a:solidFill>
              </a:rPr>
              <a:t>Working on augmenting by adding</a:t>
            </a:r>
            <a:r>
              <a:rPr lang="en-US" sz="1400" dirty="0" smtClean="0">
                <a:solidFill>
                  <a:srgbClr val="C00000"/>
                </a:solidFill>
              </a:rPr>
              <a:t> FIU, UTA </a:t>
            </a:r>
            <a:r>
              <a:rPr lang="en-US" sz="1400" dirty="0" smtClean="0">
                <a:solidFill>
                  <a:srgbClr val="C00000"/>
                </a:solidFill>
              </a:rPr>
              <a:t>and </a:t>
            </a:r>
            <a:r>
              <a:rPr lang="en-US" sz="1400" dirty="0" smtClean="0">
                <a:solidFill>
                  <a:srgbClr val="C00000"/>
                </a:solidFill>
              </a:rPr>
              <a:t>Florida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endParaRPr lang="en-US" sz="1400" dirty="0" smtClean="0">
              <a:solidFill>
                <a:srgbClr val="C00000"/>
              </a:solidFill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endParaRPr lang="en-US" sz="1600" dirty="0" smtClean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D67B-AC8B-495F-886D-33E632F3629C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933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MaDDash</a:t>
            </a:r>
            <a:r>
              <a:rPr lang="en-US" dirty="0" smtClean="0">
                <a:solidFill>
                  <a:srgbClr val="0070C0"/>
                </a:solidFill>
              </a:rPr>
              <a:t> using the </a:t>
            </a:r>
            <a:r>
              <a:rPr lang="en-US" dirty="0" err="1" smtClean="0">
                <a:solidFill>
                  <a:srgbClr val="0070C0"/>
                </a:solidFill>
              </a:rPr>
              <a:t>datastore</a:t>
            </a:r>
            <a:r>
              <a:rPr lang="en-US" dirty="0" smtClean="0">
                <a:solidFill>
                  <a:srgbClr val="0070C0"/>
                </a:solidFill>
              </a:rPr>
              <a:t> has filter issue (cells are not properly split top/bot</a:t>
            </a:r>
            <a:r>
              <a:rPr lang="en-US" dirty="0" smtClean="0">
                <a:solidFill>
                  <a:srgbClr val="0070C0"/>
                </a:solidFill>
              </a:rPr>
              <a:t>).  Problem fixed in “head” repo.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OWAMP tests impacted by nightly service restarts.  Fix being tested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Some </a:t>
            </a:r>
            <a:r>
              <a:rPr lang="en-US" dirty="0" err="1" smtClean="0">
                <a:solidFill>
                  <a:srgbClr val="00B050"/>
                </a:solidFill>
              </a:rPr>
              <a:t>perfSONAR</a:t>
            </a:r>
            <a:r>
              <a:rPr lang="en-US" dirty="0" smtClean="0">
                <a:solidFill>
                  <a:srgbClr val="00B050"/>
                </a:solidFill>
              </a:rPr>
              <a:t> instances “clogged” with remnants from 3.4.1 or </a:t>
            </a:r>
            <a:r>
              <a:rPr lang="en-US" dirty="0" smtClean="0">
                <a:solidFill>
                  <a:srgbClr val="00B050"/>
                </a:solidFill>
              </a:rPr>
              <a:t>before.  Mostly cleaned up; a few nonresponsive sites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No easy way to configure meshes for non WLCG </a:t>
            </a:r>
            <a:r>
              <a:rPr lang="en-US" dirty="0" smtClean="0">
                <a:solidFill>
                  <a:srgbClr val="FF0000"/>
                </a:solidFill>
              </a:rPr>
              <a:t>OSG sites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Have created a temporary mesh to host them for now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Underpowered </a:t>
            </a:r>
            <a:r>
              <a:rPr lang="en-US" dirty="0" err="1" smtClean="0"/>
              <a:t>perfSONAR</a:t>
            </a:r>
            <a:r>
              <a:rPr lang="en-US" dirty="0" smtClean="0"/>
              <a:t> instances (&lt;4GB ram) having problems in some </a:t>
            </a:r>
            <a:r>
              <a:rPr lang="en-US" dirty="0" smtClean="0"/>
              <a:t>cases. Campaign to upgrade/replace them.</a:t>
            </a:r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Some </a:t>
            </a:r>
            <a:r>
              <a:rPr lang="en-US" dirty="0" err="1" smtClean="0">
                <a:solidFill>
                  <a:srgbClr val="FFC000"/>
                </a:solidFill>
              </a:rPr>
              <a:t>perfSONAR</a:t>
            </a:r>
            <a:r>
              <a:rPr lang="en-US" dirty="0" smtClean="0">
                <a:solidFill>
                  <a:srgbClr val="FFC000"/>
                </a:solidFill>
              </a:rPr>
              <a:t> instances not auto-updating or not exposing all needed info</a:t>
            </a:r>
            <a:r>
              <a:rPr lang="en-US" dirty="0" smtClean="0">
                <a:solidFill>
                  <a:srgbClr val="FFC000"/>
                </a:solidFill>
              </a:rPr>
              <a:t>. Usually site “choice”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Must test/document migrating </a:t>
            </a:r>
            <a:r>
              <a:rPr lang="en-US" dirty="0" err="1" smtClean="0">
                <a:solidFill>
                  <a:srgbClr val="FF0000"/>
                </a:solidFill>
              </a:rPr>
              <a:t>datastore</a:t>
            </a:r>
            <a:r>
              <a:rPr lang="en-US" dirty="0" smtClean="0">
                <a:solidFill>
                  <a:srgbClr val="FF0000"/>
                </a:solidFill>
              </a:rPr>
              <a:t> (Esmond) to new hardware or to archive old data to different locations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6B82-F697-433B-84B8-2818E9017B5F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885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152400"/>
            <a:ext cx="7498080" cy="838200"/>
          </a:xfrm>
        </p:spPr>
        <p:txBody>
          <a:bodyPr/>
          <a:lstStyle/>
          <a:p>
            <a:r>
              <a:rPr lang="en-US" dirty="0" smtClean="0"/>
              <a:t>Top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685800"/>
            <a:ext cx="8001000" cy="5943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OSG Network </a:t>
            </a:r>
            <a:r>
              <a:rPr lang="en-US" sz="2800" dirty="0" err="1" smtClean="0"/>
              <a:t>Datastore</a:t>
            </a:r>
            <a:r>
              <a:rPr lang="en-US" sz="2800" dirty="0" smtClean="0"/>
              <a:t> is primary focus</a:t>
            </a: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rgbClr val="0070C0"/>
                </a:solidFill>
              </a:rPr>
              <a:t>Plan is in place to get to </a:t>
            </a:r>
            <a:r>
              <a:rPr lang="en-US" sz="2400" b="1" dirty="0" smtClean="0">
                <a:solidFill>
                  <a:srgbClr val="0070C0"/>
                </a:solidFill>
              </a:rPr>
              <a:t>“production”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Weekly meetings of a subgroup: target production by July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olidFill>
                  <a:srgbClr val="7030A0"/>
                </a:solidFill>
              </a:rPr>
              <a:t>Validity testing has exposed bugs; almost all resolved.</a:t>
            </a:r>
            <a:endParaRPr lang="en-US" sz="2400" dirty="0" smtClean="0">
              <a:solidFill>
                <a:srgbClr val="7030A0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Last known issue may be a “tool type” misunderstanding.  Some data may be incorrectly referenced.  </a:t>
            </a:r>
            <a:r>
              <a:rPr lang="en-US" sz="2000" dirty="0" smtClean="0">
                <a:solidFill>
                  <a:srgbClr val="FF0000"/>
                </a:solidFill>
              </a:rPr>
              <a:t>Fixed this week.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b="1" dirty="0" smtClean="0">
                <a:solidFill>
                  <a:srgbClr val="92D050"/>
                </a:solidFill>
              </a:rPr>
              <a:t>U</a:t>
            </a:r>
            <a:r>
              <a:rPr lang="en-US" sz="2800" b="1" dirty="0" smtClean="0">
                <a:solidFill>
                  <a:srgbClr val="92D050"/>
                </a:solidFill>
              </a:rPr>
              <a:t>pdated </a:t>
            </a:r>
            <a:r>
              <a:rPr lang="en-US" sz="2800" b="1" dirty="0" smtClean="0">
                <a:solidFill>
                  <a:srgbClr val="92D050"/>
                </a:solidFill>
              </a:rPr>
              <a:t>RSV pilots </a:t>
            </a:r>
            <a:r>
              <a:rPr lang="en-US" sz="2800" b="1" dirty="0" smtClean="0">
                <a:solidFill>
                  <a:srgbClr val="92D050"/>
                </a:solidFill>
              </a:rPr>
              <a:t>are</a:t>
            </a:r>
            <a:r>
              <a:rPr lang="en-US" sz="2800" b="1" dirty="0" smtClean="0">
                <a:solidFill>
                  <a:srgbClr val="92D050"/>
                </a:solidFill>
              </a:rPr>
              <a:t> publishing </a:t>
            </a:r>
            <a:r>
              <a:rPr lang="en-US" sz="2800" b="1" dirty="0" smtClean="0">
                <a:solidFill>
                  <a:srgbClr val="92D050"/>
                </a:solidFill>
              </a:rPr>
              <a:t>to message bus at CERN.  </a:t>
            </a:r>
            <a:r>
              <a:rPr lang="en-US" sz="2800" b="1" dirty="0" smtClean="0">
                <a:solidFill>
                  <a:srgbClr val="92D050"/>
                </a:solidFill>
              </a:rPr>
              <a:t>Should this be put into “production”? (later slide)</a:t>
            </a:r>
            <a:endParaRPr lang="en-US" sz="2800" b="1" dirty="0">
              <a:solidFill>
                <a:srgbClr val="92D050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7030A0"/>
                </a:solidFill>
              </a:rPr>
              <a:t>Must optimize new hardware setup to support </a:t>
            </a:r>
            <a:r>
              <a:rPr lang="en-US" dirty="0" err="1" smtClean="0">
                <a:solidFill>
                  <a:srgbClr val="7030A0"/>
                </a:solidFill>
              </a:rPr>
              <a:t>datastore</a:t>
            </a:r>
            <a:r>
              <a:rPr lang="en-US" dirty="0" smtClean="0">
                <a:solidFill>
                  <a:srgbClr val="7030A0"/>
                </a:solidFill>
              </a:rPr>
              <a:t>.  </a:t>
            </a:r>
            <a:endParaRPr lang="en-US" dirty="0" smtClean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dirty="0" smtClean="0"/>
              <a:t>Still </a:t>
            </a:r>
            <a:r>
              <a:rPr lang="en-US" sz="2800" dirty="0" smtClean="0"/>
              <a:t>22 (down from 41 last time)</a:t>
            </a:r>
            <a:r>
              <a:rPr lang="en-US" sz="2800" dirty="0" smtClean="0"/>
              <a:t> </a:t>
            </a:r>
            <a:r>
              <a:rPr lang="en-US" sz="2800" dirty="0" smtClean="0"/>
              <a:t>instances with multiple </a:t>
            </a:r>
            <a:r>
              <a:rPr lang="en-US" sz="2800" dirty="0" smtClean="0"/>
              <a:t>problems.</a:t>
            </a:r>
            <a:endParaRPr lang="en-US" sz="2800" dirty="0" smtClean="0"/>
          </a:p>
          <a:p>
            <a:pPr lvl="1">
              <a:spcBef>
                <a:spcPts val="0"/>
              </a:spcBef>
            </a:pPr>
            <a:r>
              <a:rPr lang="en-US" sz="2400" dirty="0" smtClean="0"/>
              <a:t>Follow-up </a:t>
            </a:r>
            <a:r>
              <a:rPr lang="en-US" sz="2400" dirty="0" smtClean="0"/>
              <a:t>via ATLAS qualification </a:t>
            </a:r>
            <a:r>
              <a:rPr lang="en-US" sz="2400" dirty="0" smtClean="0"/>
              <a:t>task helping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88E9-861F-4AEC-BAAB-95931DA2A3DE}" type="datetime1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Shawn McKee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9228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181088" cy="808038"/>
          </a:xfrm>
        </p:spPr>
        <p:txBody>
          <a:bodyPr/>
          <a:lstStyle/>
          <a:p>
            <a:r>
              <a:rPr lang="en-US" dirty="0" smtClean="0"/>
              <a:t>Logical Diagram of </a:t>
            </a:r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1600" y="6445116"/>
            <a:ext cx="2043399" cy="336683"/>
          </a:xfrm>
        </p:spPr>
        <p:txBody>
          <a:bodyPr/>
          <a:lstStyle/>
          <a:p>
            <a:fld id="{FE7A6B82-F697-433B-84B8-2818E9017B5F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37416" y="6445116"/>
            <a:ext cx="2773184" cy="336683"/>
          </a:xfrm>
        </p:spPr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32976" y="6445116"/>
            <a:ext cx="437871" cy="336683"/>
          </a:xfrm>
        </p:spPr>
        <p:txBody>
          <a:bodyPr/>
          <a:lstStyle/>
          <a:p>
            <a:fld id="{6294C92D-0306-4E69-9CD3-20855E849650}" type="slidenum">
              <a:rPr kumimoji="0" lang="en-US" smtClean="0"/>
              <a:t>6</a:t>
            </a:fld>
            <a:endParaRPr kumimoji="0" lang="en-US"/>
          </a:p>
        </p:txBody>
      </p:sp>
      <p:pic>
        <p:nvPicPr>
          <p:cNvPr id="1026" name="Picture 2" descr="C:\Users\smckee\Downloads\GOC Perfsonar Datastore Archtecture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7848600" cy="589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62800" y="9144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8 VMs</a:t>
            </a:r>
          </a:p>
          <a:p>
            <a:r>
              <a:rPr lang="en-US" dirty="0" smtClean="0"/>
              <a:t>Storage must host </a:t>
            </a:r>
            <a:r>
              <a:rPr lang="en-US" b="1" dirty="0"/>
              <a:t>7</a:t>
            </a:r>
            <a:r>
              <a:rPr lang="en-US" b="1" dirty="0" smtClean="0"/>
              <a:t> distinct areas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051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Publishing Net-Data to MQ?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49808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Edgar has implemented Marian’s code to allow the RSV </a:t>
            </a:r>
            <a:r>
              <a:rPr lang="en-US" dirty="0" err="1" smtClean="0"/>
              <a:t>perfSONAR</a:t>
            </a:r>
            <a:r>
              <a:rPr lang="en-US" dirty="0" smtClean="0"/>
              <a:t> probes to publish data to the MQ instance at CERN</a:t>
            </a:r>
          </a:p>
          <a:p>
            <a:pPr lvl="1"/>
            <a:r>
              <a:rPr lang="en-US" dirty="0" smtClean="0"/>
              <a:t>Works well so far.  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Generating 102K OWAMP records / hour (2.3 GB/hour; data not summarized like Esmond)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WLCG/CERN willing to put into production. 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Want a go-ahead from OSG.  Will create 3-node cluster to host service at CERN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Would allow subscriptions to data from clients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Doesn’t “persist” data; only provides access to specific subscribed data to users</a:t>
            </a:r>
          </a:p>
          <a:p>
            <a:r>
              <a:rPr lang="en-US" b="1" dirty="0" smtClean="0"/>
              <a:t>Discussion on this?  Concerns?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6B82-F697-433B-84B8-2818E9017B5F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5297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New Project: </a:t>
            </a:r>
            <a:r>
              <a:rPr lang="en-US" dirty="0" err="1" smtClean="0"/>
              <a:t>MadAlert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9248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Gabriele </a:t>
            </a:r>
            <a:r>
              <a:rPr lang="en-US" dirty="0" err="1" smtClean="0"/>
              <a:t>Carcassi</a:t>
            </a:r>
            <a:r>
              <a:rPr lang="en-US" dirty="0" smtClean="0"/>
              <a:t> (original author of GUMS) is working with me at Michigan on a new project for one of our OSG Networking Goals: </a:t>
            </a:r>
            <a:r>
              <a:rPr lang="en-US" dirty="0" smtClean="0">
                <a:solidFill>
                  <a:srgbClr val="C00000"/>
                </a:solidFill>
              </a:rPr>
              <a:t>alerting on problems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The idea is to use the </a:t>
            </a:r>
            <a:r>
              <a:rPr lang="en-US" dirty="0" err="1" smtClean="0">
                <a:solidFill>
                  <a:srgbClr val="00B050"/>
                </a:solidFill>
              </a:rPr>
              <a:t>MaDDash</a:t>
            </a:r>
            <a:r>
              <a:rPr lang="en-US" dirty="0" smtClean="0">
                <a:solidFill>
                  <a:srgbClr val="00B050"/>
                </a:solidFill>
              </a:rPr>
              <a:t> API to analyze the data we are acquiring to identify problems based upon patterns in the data collected.</a:t>
            </a:r>
          </a:p>
          <a:p>
            <a:pPr lvl="1"/>
            <a:r>
              <a:rPr lang="en-US" dirty="0" smtClean="0"/>
              <a:t>Just started this week.   Will be hosted in GitHub</a:t>
            </a:r>
          </a:p>
          <a:p>
            <a:pPr lvl="1"/>
            <a:r>
              <a:rPr lang="en-US" dirty="0" smtClean="0"/>
              <a:t>Gabriele only 20%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Seeking input on which problems we might be able to identify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More information by the next Net AC report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6B82-F697-433B-84B8-2818E9017B5F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9303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36877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Questions or Comments?</a:t>
            </a:r>
            <a:r>
              <a:rPr lang="en-US" sz="4000" dirty="0" smtClean="0">
                <a:solidFill>
                  <a:srgbClr val="C00000"/>
                </a:solidFill>
              </a:rPr>
              <a:t/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sz="4000" dirty="0">
                <a:solidFill>
                  <a:srgbClr val="C00000"/>
                </a:solidFill>
              </a:rPr>
              <a:t/>
            </a:r>
            <a:br>
              <a:rPr lang="en-US" sz="4000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2667000"/>
            <a:ext cx="7498080" cy="3352800"/>
          </a:xfrm>
        </p:spPr>
        <p:txBody>
          <a:bodyPr/>
          <a:lstStyle/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endParaRPr lang="en-US" dirty="0"/>
          </a:p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CD4E-58BD-4F8F-A228-90FD29A3FD7D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07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SG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OSG</Template>
  <TotalTime>0</TotalTime>
  <Words>899</Words>
  <Application>Microsoft Office PowerPoint</Application>
  <PresentationFormat>On-screen Show (4:3)</PresentationFormat>
  <Paragraphs>121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OSG</vt:lpstr>
      <vt:lpstr>OSG Area Coordinators</vt:lpstr>
      <vt:lpstr>Key Initiatives in Network Area</vt:lpstr>
      <vt:lpstr>Recent Accomplishments</vt:lpstr>
      <vt:lpstr>Known Issues</vt:lpstr>
      <vt:lpstr>Top Concerns</vt:lpstr>
      <vt:lpstr>Logical Diagram of Datastore</vt:lpstr>
      <vt:lpstr>Publishing Net-Data to MQ?</vt:lpstr>
      <vt:lpstr>New Project: MadAlert</vt:lpstr>
      <vt:lpstr>Questions or Comments?  </vt:lpstr>
      <vt:lpstr>URLs of Relevance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2014-07-16T17:14:47Z</dcterms:created>
  <dcterms:modified xsi:type="dcterms:W3CDTF">2015-06-24T18:30:14Z</dcterms:modified>
</cp:coreProperties>
</file>