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4168" r:id="rId1"/>
  </p:sldMasterIdLst>
  <p:notesMasterIdLst>
    <p:notesMasterId r:id="rId33"/>
  </p:notesMasterIdLst>
  <p:handoutMasterIdLst>
    <p:handoutMasterId r:id="rId34"/>
  </p:handoutMasterIdLst>
  <p:sldIdLst>
    <p:sldId id="310" r:id="rId2"/>
    <p:sldId id="257" r:id="rId3"/>
    <p:sldId id="258" r:id="rId4"/>
    <p:sldId id="259" r:id="rId5"/>
    <p:sldId id="263" r:id="rId6"/>
    <p:sldId id="264" r:id="rId7"/>
    <p:sldId id="311" r:id="rId8"/>
    <p:sldId id="275" r:id="rId9"/>
    <p:sldId id="276" r:id="rId10"/>
    <p:sldId id="314" r:id="rId11"/>
    <p:sldId id="308" r:id="rId12"/>
    <p:sldId id="277" r:id="rId13"/>
    <p:sldId id="279" r:id="rId14"/>
    <p:sldId id="280" r:id="rId15"/>
    <p:sldId id="281" r:id="rId16"/>
    <p:sldId id="282" r:id="rId17"/>
    <p:sldId id="283" r:id="rId18"/>
    <p:sldId id="286" r:id="rId19"/>
    <p:sldId id="285" r:id="rId20"/>
    <p:sldId id="290" r:id="rId21"/>
    <p:sldId id="312" r:id="rId22"/>
    <p:sldId id="295" r:id="rId23"/>
    <p:sldId id="315" r:id="rId24"/>
    <p:sldId id="317" r:id="rId25"/>
    <p:sldId id="319" r:id="rId26"/>
    <p:sldId id="318" r:id="rId27"/>
    <p:sldId id="316" r:id="rId28"/>
    <p:sldId id="304" r:id="rId29"/>
    <p:sldId id="305" r:id="rId30"/>
    <p:sldId id="313" r:id="rId31"/>
    <p:sldId id="30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heme" Target="theme/theme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6204E-1634-8B47-9EBB-22DF7475568D}" type="datetime1">
              <a:rPr lang="en-US" smtClean="0"/>
              <a:pPr/>
              <a:t>4/21/09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77A1-CE4E-464A-A3C8-655160D9F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F8DB8-69EF-DE4A-B9A6-97B7F92B3D13}" type="datetime1">
              <a:rPr lang="en-US" smtClean="0"/>
              <a:pPr/>
              <a:t>4/21/09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656F7-3F31-6743-9697-5F03AEB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testing purposes much less space</a:t>
            </a:r>
            <a:r>
              <a:rPr lang="en-US" baseline="0" dirty="0" smtClean="0"/>
              <a:t> (~5GB total) can be provided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656F7-3F31-6743-9697-5F03AEB6EE1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April 23,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kumimoji="0" lang="en-US" smtClean="0"/>
              <a:t>NCGS 2009 Chapel Hill</a:t>
            </a:r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im.grid.iu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Site installation and Maintenance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Suchandra Thapa</a:t>
            </a:r>
          </a:p>
          <a:p>
            <a:r>
              <a:rPr lang="en-US" dirty="0" smtClean="0"/>
              <a:t>Computation Institute</a:t>
            </a:r>
          </a:p>
          <a:p>
            <a:r>
              <a:rPr lang="en-US" dirty="0" smtClean="0"/>
              <a:t>University of Chicago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Everyone using OSG gets a personal certificate because it is required to do any activity on an OSG resource</a:t>
            </a:r>
          </a:p>
          <a:p>
            <a:r>
              <a:rPr lang="en-US" dirty="0" smtClean="0"/>
              <a:t>Will need to know or contact someone with </a:t>
            </a:r>
            <a:r>
              <a:rPr lang="en-US" dirty="0" err="1" smtClean="0"/>
              <a:t>DOEGrids</a:t>
            </a:r>
            <a:r>
              <a:rPr lang="en-US" dirty="0" smtClean="0"/>
              <a:t> certificate in order to obtain a personal certificate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Registration using OIM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Done using OIM at  </a:t>
            </a:r>
            <a:r>
              <a:rPr lang="en-US" dirty="0" smtClean="0">
                <a:hlinkClick r:id="rId2"/>
              </a:rPr>
              <a:t>https://oim.grid.iu.edu/</a:t>
            </a:r>
            <a:endParaRPr lang="en-US" dirty="0" smtClean="0"/>
          </a:p>
          <a:p>
            <a:r>
              <a:rPr lang="en-US" dirty="0" smtClean="0"/>
              <a:t>Will need to register first, </a:t>
            </a:r>
          </a:p>
          <a:p>
            <a:r>
              <a:rPr lang="en-US" dirty="0" smtClean="0"/>
              <a:t>After GOC approves registration :</a:t>
            </a:r>
          </a:p>
          <a:p>
            <a:pPr lvl="1"/>
            <a:r>
              <a:rPr lang="en-US" dirty="0" smtClean="0"/>
              <a:t>Registrations &gt; Resources &gt; Add New Resource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is software / data being shared</a:t>
            </a:r>
          </a:p>
          <a:p>
            <a:pPr lvl="1"/>
            <a:r>
              <a:rPr lang="en-US" dirty="0" smtClean="0"/>
              <a:t>NFS can work but gets bogged down with larger workloads</a:t>
            </a:r>
          </a:p>
          <a:p>
            <a:pPr lvl="1"/>
            <a:r>
              <a:rPr lang="en-US" dirty="0" smtClean="0"/>
              <a:t>Where do services run?</a:t>
            </a:r>
          </a:p>
          <a:p>
            <a:pPr lvl="2"/>
            <a:r>
              <a:rPr lang="en-US" dirty="0" smtClean="0"/>
              <a:t>Single server vs. dedicated servers</a:t>
            </a:r>
          </a:p>
          <a:p>
            <a:pPr lvl="1"/>
            <a:r>
              <a:rPr lang="en-US" dirty="0" smtClean="0"/>
              <a:t>Worker node software?</a:t>
            </a:r>
          </a:p>
          <a:p>
            <a:pPr lvl="2"/>
            <a:r>
              <a:rPr lang="en-US" dirty="0" smtClean="0"/>
              <a:t>Locally present on worker nodes vs. served over </a:t>
            </a:r>
            <a:r>
              <a:rPr lang="en-US" dirty="0" err="1" smtClean="0"/>
              <a:t>nfs</a:t>
            </a:r>
            <a:endParaRPr lang="en-US" dirty="0" smtClean="0"/>
          </a:p>
          <a:p>
            <a:pPr lvl="1"/>
            <a:r>
              <a:rPr lang="en-US" dirty="0" smtClean="0"/>
              <a:t>Certificates shared?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Directories for CE /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Times" pitchFamily="-111" charset="0"/>
              <a:buChar char="•"/>
              <a:defRPr/>
            </a:pPr>
            <a:r>
              <a:rPr lang="en-US" b="1" dirty="0" smtClean="0"/>
              <a:t>OSG_APP</a:t>
            </a:r>
            <a:r>
              <a:rPr lang="en-US" dirty="0" smtClean="0"/>
              <a:t>: Store VO applications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be shared (usually NFS)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be writeable from CE, readable from WN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be usable by whole cluster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b="1" dirty="0" smtClean="0"/>
              <a:t>OSG_GRID</a:t>
            </a:r>
            <a:r>
              <a:rPr lang="en-US" dirty="0" smtClean="0"/>
              <a:t>: Stores WN client software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May be shared or installed on each WN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May be read-only (no need for users to write)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Has a copy of CA </a:t>
            </a:r>
            <a:r>
              <a:rPr lang="en-US" dirty="0" err="1" smtClean="0"/>
              <a:t>Certs</a:t>
            </a:r>
            <a:r>
              <a:rPr lang="en-US" dirty="0" smtClean="0"/>
              <a:t> &amp; </a:t>
            </a:r>
            <a:r>
              <a:rPr lang="en-US" dirty="0" err="1" smtClean="0"/>
              <a:t>CRLs</a:t>
            </a:r>
            <a:r>
              <a:rPr lang="en-US" dirty="0" smtClean="0"/>
              <a:t>, which must be up to date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b="1" dirty="0" smtClean="0"/>
              <a:t>OSG_WN_TMP:</a:t>
            </a:r>
            <a:r>
              <a:rPr lang="en-US" dirty="0" smtClean="0"/>
              <a:t> temporary directory on worker node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May be static or dynamic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Must exist at start of job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Not guaranteed to be cleaned by batch system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directories for 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b="1" dirty="0" smtClean="0"/>
              <a:t>OSG_DATA</a:t>
            </a:r>
            <a:r>
              <a:rPr lang="en-US" sz="2700" dirty="0" smtClean="0"/>
              <a:t>: Data shared between jobs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Must be writable from the worker nodes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Potentially massive performance requirements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Cluster file system can mitigate limitations with this file system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Performance &amp; support varies widely among sites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0177 permission on OSG_DATA (like /</a:t>
            </a:r>
            <a:r>
              <a:rPr lang="en-US" sz="2400" dirty="0" err="1" smtClean="0"/>
              <a:t>tmp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Varies between </a:t>
            </a:r>
            <a:r>
              <a:rPr lang="en-US" dirty="0" err="1" smtClean="0"/>
              <a:t>VOs</a:t>
            </a:r>
            <a:endParaRPr lang="en-US" dirty="0" smtClean="0"/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Some </a:t>
            </a:r>
            <a:r>
              <a:rPr lang="en-US" dirty="0" err="1" smtClean="0"/>
              <a:t>VOs</a:t>
            </a:r>
            <a:r>
              <a:rPr lang="en-US" dirty="0" smtClean="0"/>
              <a:t> download all data &amp; code per job (may be Squid assisted), and return data to VO per job.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Other </a:t>
            </a:r>
            <a:r>
              <a:rPr lang="en-US" dirty="0" err="1" smtClean="0"/>
              <a:t>VOs</a:t>
            </a:r>
            <a:r>
              <a:rPr lang="en-US" dirty="0" smtClean="0"/>
              <a:t> use hybrids of OSG_APP and/or OSG_DATA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OSG_APP used by several </a:t>
            </a:r>
            <a:r>
              <a:rPr lang="en-US" dirty="0" err="1" smtClean="0"/>
              <a:t>VOs</a:t>
            </a:r>
            <a:r>
              <a:rPr lang="en-US" dirty="0" smtClean="0"/>
              <a:t>, not all. 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1 TB storage is reasonable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Serve from separate computer so heavy use won’t affect other site services.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OSG_DATA sees moderate usage. 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1 TB storage is reasonable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Serve it from separate computer so heavy use of OSG_DATA doesn’t affect other site services.</a:t>
            </a:r>
          </a:p>
          <a:p>
            <a:pPr>
              <a:buFont typeface="Times" pitchFamily="-111" charset="0"/>
              <a:buChar char="•"/>
              <a:defRPr/>
            </a:pPr>
            <a:r>
              <a:rPr lang="en-US" dirty="0" smtClean="0"/>
              <a:t>OSG_WN_TMP is not well managed by </a:t>
            </a:r>
            <a:r>
              <a:rPr lang="en-US" dirty="0" err="1" smtClean="0"/>
              <a:t>VOs</a:t>
            </a:r>
            <a:r>
              <a:rPr lang="en-US" dirty="0" smtClean="0"/>
              <a:t> and you should be aware of it. 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~100GB total local WN space</a:t>
            </a:r>
          </a:p>
          <a:p>
            <a:pPr lvl="1">
              <a:buFont typeface="Symbol" pitchFamily="-111" charset="2"/>
              <a:buChar char=""/>
              <a:defRPr/>
            </a:pPr>
            <a:r>
              <a:rPr lang="en-US" dirty="0" smtClean="0"/>
              <a:t>~10GB per job slot.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Node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about 12GB per job slot</a:t>
            </a:r>
          </a:p>
          <a:p>
            <a:r>
              <a:rPr lang="en-US" dirty="0" smtClean="0"/>
              <a:t>Therefore 100GB for quad core 2 socket machine</a:t>
            </a:r>
          </a:p>
          <a:p>
            <a:r>
              <a:rPr lang="en-US" dirty="0" smtClean="0"/>
              <a:t>Not data critical, so can use RAID 0 or similar for good performance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major setups:</a:t>
            </a:r>
          </a:p>
          <a:p>
            <a:pPr lvl="1"/>
            <a:r>
              <a:rPr lang="en-US" dirty="0" err="1" smtClean="0"/>
              <a:t>Gridmap</a:t>
            </a:r>
            <a:r>
              <a:rPr lang="en-US" dirty="0" smtClean="0"/>
              <a:t> setup</a:t>
            </a:r>
          </a:p>
          <a:p>
            <a:pPr lvl="2"/>
            <a:r>
              <a:rPr lang="en-US" dirty="0" smtClean="0"/>
              <a:t>File with list of mappings between DN and local account</a:t>
            </a:r>
          </a:p>
          <a:p>
            <a:pPr lvl="2"/>
            <a:r>
              <a:rPr lang="en-US" dirty="0" smtClean="0"/>
              <a:t>Can be generated by </a:t>
            </a:r>
            <a:r>
              <a:rPr lang="en-US" dirty="0" err="1" smtClean="0"/>
              <a:t>edg-mkgridmap</a:t>
            </a:r>
            <a:r>
              <a:rPr lang="en-US" dirty="0" smtClean="0"/>
              <a:t> script</a:t>
            </a:r>
          </a:p>
          <a:p>
            <a:pPr lvl="2"/>
            <a:r>
              <a:rPr lang="en-US" dirty="0" smtClean="0"/>
              <a:t>Doesn’t handle users in </a:t>
            </a:r>
            <a:r>
              <a:rPr lang="en-US" dirty="0" err="1" smtClean="0"/>
              <a:t>mulitple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or with VOMS roles</a:t>
            </a:r>
            <a:endParaRPr lang="en-US" dirty="0" smtClean="0"/>
          </a:p>
          <a:p>
            <a:pPr lvl="1"/>
            <a:r>
              <a:rPr lang="en-US" dirty="0" smtClean="0"/>
              <a:t>GUMS Service </a:t>
            </a:r>
            <a:r>
              <a:rPr lang="en-US" dirty="0" smtClean="0"/>
              <a:t>with list of </a:t>
            </a:r>
            <a:r>
              <a:rPr lang="en-US" dirty="0" smtClean="0"/>
              <a:t>mappings</a:t>
            </a:r>
          </a:p>
          <a:p>
            <a:pPr lvl="2"/>
            <a:r>
              <a:rPr lang="en-US" dirty="0" smtClean="0"/>
              <a:t> A little more complicated to setup</a:t>
            </a:r>
          </a:p>
          <a:p>
            <a:pPr lvl="2"/>
            <a:r>
              <a:rPr lang="en-US" dirty="0" smtClean="0"/>
              <a:t>Centralizes mappings for entire site in single location</a:t>
            </a:r>
          </a:p>
          <a:p>
            <a:pPr lvl="2"/>
            <a:r>
              <a:rPr lang="en-US" dirty="0" smtClean="0"/>
              <a:t>Handles complex cases better (e.g. blacklisting, roles, multiple VO membership)</a:t>
            </a:r>
          </a:p>
          <a:p>
            <a:pPr lvl="2"/>
            <a:r>
              <a:rPr lang="en-US" dirty="0" smtClean="0"/>
              <a:t>Preferred for sites with more complex requirements</a:t>
            </a:r>
          </a:p>
          <a:p>
            <a:pPr lvl="2"/>
            <a:r>
              <a:rPr lang="en-US" dirty="0" smtClean="0"/>
              <a:t>Ideally on dedicated system (can be VM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Installation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Prerequistes</a:t>
            </a:r>
            <a:endParaRPr lang="en-US" dirty="0" smtClean="0"/>
          </a:p>
          <a:p>
            <a:pPr lvl="1"/>
            <a:r>
              <a:rPr lang="en-US" dirty="0" smtClean="0"/>
              <a:t>Certificates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 smtClean="0"/>
              <a:t>Pacman</a:t>
            </a:r>
            <a:endParaRPr lang="en-US" dirty="0" smtClean="0"/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Getting things started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following local accounts:</a:t>
            </a:r>
          </a:p>
          <a:p>
            <a:pPr lvl="1"/>
            <a:r>
              <a:rPr lang="en-US" dirty="0" smtClean="0"/>
              <a:t>User for RSV </a:t>
            </a:r>
          </a:p>
          <a:p>
            <a:pPr lvl="1"/>
            <a:r>
              <a:rPr lang="en-US" dirty="0" smtClean="0"/>
              <a:t>Daemon account used by most of VDT</a:t>
            </a:r>
          </a:p>
          <a:p>
            <a:pPr lvl="1"/>
            <a:r>
              <a:rPr lang="en-US" dirty="0" err="1" smtClean="0"/>
              <a:t>Globus</a:t>
            </a:r>
            <a:r>
              <a:rPr lang="en-US" dirty="0" smtClean="0"/>
              <a:t> user is optional but will be used if found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Introduction to OSG Terms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 to OSG terms and operations</a:t>
            </a:r>
          </a:p>
          <a:p>
            <a:r>
              <a:rPr lang="en-US" dirty="0" smtClean="0">
                <a:solidFill>
                  <a:srgbClr val="FFF39D"/>
                </a:solidFill>
              </a:rPr>
              <a:t>The OSG compute element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installation and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Install </a:t>
            </a:r>
            <a:r>
              <a:rPr lang="en-US" dirty="0" err="1" smtClean="0"/>
              <a:t>Pacman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Download</a:t>
            </a:r>
          </a:p>
          <a:p>
            <a:pPr lvl="1">
              <a:defRPr/>
            </a:pPr>
            <a:r>
              <a:rPr lang="en-US" sz="1806" dirty="0" smtClean="0">
                <a:latin typeface="Courier New"/>
                <a:cs typeface="Courier New"/>
              </a:rPr>
              <a:t>http://physics.bu.edu/pacman/sample_cache/tarballs/pacman-3.26.tar.gz</a:t>
            </a:r>
          </a:p>
          <a:p>
            <a:pPr lvl="1">
              <a:defRPr/>
            </a:pPr>
            <a:r>
              <a:rPr lang="en-US" dirty="0" err="1" smtClean="0"/>
              <a:t>Untar</a:t>
            </a:r>
            <a:r>
              <a:rPr lang="en-US" dirty="0" smtClean="0"/>
              <a:t> (keep in own directory)</a:t>
            </a:r>
          </a:p>
          <a:p>
            <a:pPr lvl="1">
              <a:defRPr/>
            </a:pPr>
            <a:r>
              <a:rPr lang="en-US" dirty="0" smtClean="0"/>
              <a:t>Source setup</a:t>
            </a:r>
          </a:p>
          <a:p>
            <a:pPr>
              <a:defRPr/>
            </a:pPr>
            <a:r>
              <a:rPr lang="en-US" dirty="0" smtClean="0"/>
              <a:t>Make OSG directory</a:t>
            </a:r>
          </a:p>
          <a:p>
            <a:pPr lvl="1">
              <a:defRPr/>
            </a:pPr>
            <a:r>
              <a:rPr lang="en-US" dirty="0" smtClean="0"/>
              <a:t>Example: /opt/</a:t>
            </a:r>
            <a:r>
              <a:rPr lang="en-US" dirty="0" err="1" smtClean="0"/>
              <a:t>osg</a:t>
            </a:r>
            <a:r>
              <a:rPr lang="en-US" dirty="0" smtClean="0"/>
              <a:t> </a:t>
            </a:r>
            <a:r>
              <a:rPr lang="en-US" dirty="0" err="1" smtClean="0"/>
              <a:t>symlink</a:t>
            </a:r>
            <a:r>
              <a:rPr lang="en-US" dirty="0" smtClean="0"/>
              <a:t> to /opt/osg-1.0</a:t>
            </a:r>
          </a:p>
          <a:p>
            <a:pPr>
              <a:defRPr/>
            </a:pPr>
            <a:r>
              <a:rPr lang="en-US" dirty="0" smtClean="0"/>
              <a:t>Run </a:t>
            </a:r>
            <a:r>
              <a:rPr lang="en-US" dirty="0" err="1" smtClean="0"/>
              <a:t>pacman</a:t>
            </a:r>
            <a:r>
              <a:rPr lang="en-US" dirty="0" smtClean="0"/>
              <a:t> commands</a:t>
            </a:r>
          </a:p>
          <a:p>
            <a:pPr lvl="1">
              <a:defRPr/>
            </a:pPr>
            <a:r>
              <a:rPr lang="en-US" dirty="0" smtClean="0"/>
              <a:t>Get CE (</a:t>
            </a:r>
            <a:r>
              <a:rPr lang="en-US" dirty="0" err="1" smtClean="0"/>
              <a:t>pacman</a:t>
            </a:r>
            <a:r>
              <a:rPr lang="en-US" dirty="0" smtClean="0"/>
              <a:t> –get </a:t>
            </a:r>
            <a:r>
              <a:rPr lang="en-US" dirty="0" err="1" smtClean="0"/>
              <a:t>OSG:ce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Get job manager interface (</a:t>
            </a:r>
            <a:r>
              <a:rPr lang="en-US" dirty="0" err="1" smtClean="0"/>
              <a:t>pacman</a:t>
            </a:r>
            <a:r>
              <a:rPr lang="en-US" dirty="0" smtClean="0"/>
              <a:t> –get </a:t>
            </a:r>
            <a:r>
              <a:rPr lang="en-US" dirty="0" err="1" smtClean="0"/>
              <a:t>OSG:Globus</a:t>
            </a:r>
            <a:r>
              <a:rPr lang="en-US" dirty="0" smtClean="0"/>
              <a:t>-Condor-Setup)</a:t>
            </a:r>
          </a:p>
          <a:p>
            <a:pPr>
              <a:defRPr/>
            </a:pPr>
            <a:r>
              <a:rPr lang="en-US" dirty="0" smtClean="0"/>
              <a:t>Configure</a:t>
            </a:r>
          </a:p>
          <a:p>
            <a:pPr lvl="1">
              <a:defRPr/>
            </a:pPr>
            <a:r>
              <a:rPr lang="en-US" dirty="0" smtClean="0"/>
              <a:t>Run </a:t>
            </a:r>
            <a:r>
              <a:rPr lang="en-US" dirty="0" err="1" smtClean="0"/>
              <a:t>edg-mkgridmap</a:t>
            </a:r>
            <a:r>
              <a:rPr lang="en-US" dirty="0" smtClean="0"/>
              <a:t> or gums-host-</a:t>
            </a:r>
            <a:r>
              <a:rPr lang="en-US" dirty="0" err="1" smtClean="0"/>
              <a:t>cron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Configure CA certificates updater </a:t>
            </a:r>
          </a:p>
          <a:p>
            <a:pPr lvl="1">
              <a:defRPr/>
            </a:pPr>
            <a:r>
              <a:rPr lang="en-US" dirty="0" smtClean="0"/>
              <a:t>Edit </a:t>
            </a:r>
            <a:r>
              <a:rPr lang="en-US" dirty="0" err="1" smtClean="0"/>
              <a:t>config.ini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Run </a:t>
            </a:r>
            <a:r>
              <a:rPr lang="en-US" dirty="0" err="1" smtClean="0"/>
              <a:t>configure_osg.py</a:t>
            </a:r>
            <a:r>
              <a:rPr lang="en-US" dirty="0" smtClean="0"/>
              <a:t> (configure-</a:t>
            </a:r>
            <a:r>
              <a:rPr lang="en-US" dirty="0" err="1" smtClean="0"/>
              <a:t>osg.py</a:t>
            </a:r>
            <a:r>
              <a:rPr lang="en-US" dirty="0" smtClean="0"/>
              <a:t> –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Start services (</a:t>
            </a:r>
            <a:r>
              <a:rPr lang="en-US" dirty="0" err="1" smtClean="0"/>
              <a:t>vdt</a:t>
            </a:r>
            <a:r>
              <a:rPr lang="en-US" dirty="0" smtClean="0"/>
              <a:t>-control –on)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Site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OSG terms and operations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>
                <a:solidFill>
                  <a:srgbClr val="AEBAD5"/>
                </a:solidFill>
              </a:rPr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CAs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smtClean="0"/>
              <a:t>CAs are regularly updated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New CAs added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Old CAs removed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Tweaks to existing CAs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you don’t keep up to date: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May be unable to authenticate some user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May incorrectly accept some users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Easy to keep up to date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vdt-update-certs</a:t>
            </a:r>
          </a:p>
          <a:p>
            <a:pPr lvl="2">
              <a:lnSpc>
                <a:spcPct val="90000"/>
              </a:lnSpc>
            </a:pPr>
            <a:r>
              <a:rPr lang="en-US" sz="2200" smtClean="0"/>
              <a:t>Runs once a day, gets latest CA certs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Site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Several tools available</a:t>
            </a:r>
          </a:p>
          <a:p>
            <a:r>
              <a:rPr lang="en-US" dirty="0" smtClean="0"/>
              <a:t>RSV</a:t>
            </a:r>
          </a:p>
          <a:p>
            <a:pPr lvl="1"/>
            <a:r>
              <a:rPr lang="en-US" dirty="0" smtClean="0"/>
              <a:t>Part of install</a:t>
            </a:r>
          </a:p>
          <a:p>
            <a:pPr lvl="1"/>
            <a:r>
              <a:rPr lang="en-US" dirty="0" smtClean="0"/>
              <a:t>Will present a web page with quick status update site functionality</a:t>
            </a:r>
          </a:p>
          <a:p>
            <a:pPr lvl="1"/>
            <a:r>
              <a:rPr lang="en-US" dirty="0" smtClean="0"/>
              <a:t>Can integrate with </a:t>
            </a:r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 err="1" smtClean="0"/>
              <a:t>Nagios</a:t>
            </a:r>
            <a:r>
              <a:rPr lang="en-US" dirty="0" smtClean="0"/>
              <a:t>/Ganglia/Cacti</a:t>
            </a:r>
          </a:p>
          <a:p>
            <a:pPr lvl="1"/>
            <a:r>
              <a:rPr lang="en-US" dirty="0" smtClean="0"/>
              <a:t>Presents information on non-grid specific details of cluster</a:t>
            </a:r>
          </a:p>
          <a:p>
            <a:pPr lvl="1"/>
            <a:r>
              <a:rPr lang="en-US" dirty="0" smtClean="0"/>
              <a:t>Can set up alerts, pages, etc.</a:t>
            </a:r>
          </a:p>
          <a:p>
            <a:r>
              <a:rPr lang="en-US" dirty="0" smtClean="0"/>
              <a:t>Gratia</a:t>
            </a:r>
          </a:p>
          <a:p>
            <a:pPr lvl="1"/>
            <a:r>
              <a:rPr lang="en-US" dirty="0" smtClean="0"/>
              <a:t>Provides accounting information on jobs running on your site</a:t>
            </a:r>
          </a:p>
          <a:p>
            <a:pPr lvl="1"/>
            <a:r>
              <a:rPr lang="en-US" dirty="0" smtClean="0"/>
              <a:t>Useful to see who is using your site and how much utilization comes from various users</a:t>
            </a:r>
          </a:p>
          <a:p>
            <a:r>
              <a:rPr lang="en-US" dirty="0" smtClean="0"/>
              <a:t>Daily/Weekly email reports</a:t>
            </a:r>
          </a:p>
          <a:p>
            <a:pPr lvl="1"/>
            <a:r>
              <a:rPr lang="en-US" dirty="0" smtClean="0"/>
              <a:t>Provides quick information on your site and </a:t>
            </a:r>
            <a:r>
              <a:rPr lang="en-US" dirty="0" err="1" smtClean="0"/>
              <a:t>osg</a:t>
            </a:r>
            <a:r>
              <a:rPr lang="en-US" dirty="0" smtClean="0"/>
              <a:t> at large at a glance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RSV output for UC_ITB resource</a:t>
            </a:r>
            <a:endParaRPr lang="en-US" dirty="0"/>
          </a:p>
        </p:txBody>
      </p:sp>
      <p:pic>
        <p:nvPicPr>
          <p:cNvPr id="8" name="Picture Placeholder 7" descr="rsv status.pdf"/>
          <p:cNvPicPr>
            <a:picLocks noGrp="1" noChangeAspect="1"/>
          </p:cNvPicPr>
          <p:nvPr>
            <p:ph type="pic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8235" r="-8235"/>
              <a:stretch>
                <a:fillRect/>
              </a:stretch>
            </p:blipFill>
          </mc:Choice>
          <mc:Fallback>
            <p:blipFill>
              <a:blip r:embed="rId3"/>
              <a:srcRect l="-8235" r="-8235"/>
              <a:stretch>
                <a:fillRect/>
              </a:stretch>
            </p:blipFill>
          </mc:Fallback>
        </mc:AlternateContent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Web page generated by RSV showing the output of various probes.  Clicking on the probe output will give history for last few invocations and error output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Email report on Production Sites</a:t>
            </a:r>
            <a:endParaRPr lang="en-US" dirty="0"/>
          </a:p>
        </p:txBody>
      </p:sp>
      <p:pic>
        <p:nvPicPr>
          <p:cNvPr id="8" name="Picture Placeholder 7" descr="ops.pdf"/>
          <p:cNvPicPr>
            <a:picLocks noGrp="1" noChangeAspect="1"/>
          </p:cNvPicPr>
          <p:nvPr>
            <p:ph type="pic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8235" r="-8235"/>
              <a:stretch>
                <a:fillRect/>
              </a:stretch>
            </p:blipFill>
          </mc:Choice>
          <mc:Fallback>
            <p:blipFill>
              <a:blip r:embed="rId3"/>
              <a:srcRect l="-8235" r="-8235"/>
              <a:stretch>
                <a:fillRect/>
              </a:stretch>
            </p:blipFill>
          </mc:Fallback>
        </mc:AlternateContent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Example of the daily email sent out to administrators with information on jobs and sites over the last day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Gratia Report for the last Month at </a:t>
            </a:r>
            <a:r>
              <a:rPr lang="en-US" dirty="0" err="1" smtClean="0"/>
              <a:t>Fermigrid</a:t>
            </a:r>
            <a:endParaRPr lang="en-US" dirty="0"/>
          </a:p>
        </p:txBody>
      </p:sp>
      <p:pic>
        <p:nvPicPr>
          <p:cNvPr id="8" name="Picture Placeholder 7" descr="preview-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42593" b="-4259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shows the daily usage by </a:t>
            </a:r>
            <a:r>
              <a:rPr lang="en-US" dirty="0" err="1" smtClean="0"/>
              <a:t>VOs</a:t>
            </a:r>
            <a:r>
              <a:rPr lang="en-US" dirty="0" smtClean="0"/>
              <a:t> of the </a:t>
            </a:r>
            <a:r>
              <a:rPr lang="en-US" dirty="0" err="1" smtClean="0"/>
              <a:t>Fermigrid</a:t>
            </a:r>
            <a:r>
              <a:rPr lang="en-US" dirty="0" smtClean="0"/>
              <a:t> resource over the last month as VO validations were run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Ganglia Output for Cluster at UC</a:t>
            </a:r>
            <a:endParaRPr lang="en-US" dirty="0"/>
          </a:p>
        </p:txBody>
      </p:sp>
      <p:pic>
        <p:nvPicPr>
          <p:cNvPr id="8" name="Picture Placeholder 7" descr="ganglia.pdf"/>
          <p:cNvPicPr>
            <a:picLocks noGrp="1" noChangeAspect="1"/>
          </p:cNvPicPr>
          <p:nvPr>
            <p:ph type="pic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8235" r="-8235"/>
              <a:stretch>
                <a:fillRect/>
              </a:stretch>
            </p:blipFill>
          </mc:Choice>
          <mc:Fallback>
            <p:blipFill>
              <a:blip r:embed="rId3"/>
              <a:srcRect l="-8235" r="-8235"/>
              <a:stretch>
                <a:fillRect/>
              </a:stretch>
            </p:blipFill>
          </mc:Fallback>
        </mc:AlternateContent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Top level information on the servers and compute nodes at a small cluster at the University of Chicago,  clicking on hosts will allow more detailed information on each host to be obtained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Frequent (Every 1-4 weeks)</a:t>
            </a:r>
          </a:p>
          <a:p>
            <a:r>
              <a:rPr lang="en-US" dirty="0" smtClean="0"/>
              <a:t>Can be done within a single installation</a:t>
            </a:r>
          </a:p>
          <a:p>
            <a:r>
              <a:rPr lang="en-US" dirty="0" smtClean="0"/>
              <a:t>Either manually:</a:t>
            </a:r>
          </a:p>
          <a:p>
            <a:pPr lvl="1"/>
            <a:r>
              <a:rPr lang="en-US" dirty="0" smtClean="0"/>
              <a:t>Turn off services</a:t>
            </a:r>
          </a:p>
          <a:p>
            <a:pPr lvl="1"/>
            <a:r>
              <a:rPr lang="en-US" dirty="0" smtClean="0"/>
              <a:t>Backup installation directory</a:t>
            </a:r>
          </a:p>
          <a:p>
            <a:pPr lvl="1"/>
            <a:r>
              <a:rPr lang="en-US" dirty="0" smtClean="0"/>
              <a:t>Perform update (move configuration files, </a:t>
            </a:r>
            <a:r>
              <a:rPr lang="en-US" dirty="0" err="1" smtClean="0"/>
              <a:t>pacman</a:t>
            </a:r>
            <a:r>
              <a:rPr lang="en-US" dirty="0" smtClean="0"/>
              <a:t> updates, etc.)</a:t>
            </a:r>
          </a:p>
          <a:p>
            <a:pPr lvl="1"/>
            <a:r>
              <a:rPr lang="en-US" dirty="0" smtClean="0"/>
              <a:t>Re-enable services</a:t>
            </a:r>
          </a:p>
          <a:p>
            <a:r>
              <a:rPr lang="en-US" dirty="0" smtClean="0"/>
              <a:t>Or use </a:t>
            </a:r>
            <a:r>
              <a:rPr lang="en-US" dirty="0" err="1" smtClean="0"/>
              <a:t>vdt</a:t>
            </a:r>
            <a:r>
              <a:rPr lang="en-US" dirty="0" smtClean="0"/>
              <a:t>-updater </a:t>
            </a:r>
            <a:r>
              <a:rPr lang="en-US" dirty="0" smtClean="0"/>
              <a:t>script (</a:t>
            </a:r>
            <a:r>
              <a:rPr lang="en-US" dirty="0" smtClean="0"/>
              <a:t>automates the above steps)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Irregular (Every 6-12 months)</a:t>
            </a:r>
          </a:p>
          <a:p>
            <a:r>
              <a:rPr lang="en-US" dirty="0" smtClean="0"/>
              <a:t>Must be a new installation</a:t>
            </a:r>
          </a:p>
          <a:p>
            <a:r>
              <a:rPr lang="en-US" dirty="0" smtClean="0"/>
              <a:t>Can copy configuration from old installation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Point to old install</a:t>
            </a:r>
          </a:p>
          <a:p>
            <a:pPr lvl="1"/>
            <a:r>
              <a:rPr lang="en-US" dirty="0" smtClean="0"/>
              <a:t>Perform new install</a:t>
            </a:r>
          </a:p>
          <a:p>
            <a:pPr lvl="1"/>
            <a:r>
              <a:rPr lang="en-US" dirty="0" smtClean="0"/>
              <a:t>Turn off old services</a:t>
            </a:r>
          </a:p>
          <a:p>
            <a:pPr lvl="1"/>
            <a:r>
              <a:rPr lang="en-US" dirty="0" smtClean="0"/>
              <a:t>Turn on new services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stands for 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cience 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rid</a:t>
            </a:r>
          </a:p>
          <a:p>
            <a:r>
              <a:rPr lang="en-US" dirty="0" smtClean="0"/>
              <a:t>Provides high-throughput computing across US </a:t>
            </a:r>
          </a:p>
          <a:p>
            <a:pPr lvl="1"/>
            <a:r>
              <a:rPr lang="en-US" dirty="0" smtClean="0"/>
              <a:t>Currently more than 75 sites</a:t>
            </a:r>
          </a:p>
          <a:p>
            <a:pPr lvl="1"/>
            <a:r>
              <a:rPr lang="en-US" dirty="0" smtClean="0"/>
              <a:t>Recent stats: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282,912 jobs for 433,051 hours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Used 75 sites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Jobs by ~20 different virtual organizations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92% of jobs succeeded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Underestimate: 4 sites didn’t report anything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opportunistic computing for </a:t>
            </a:r>
            <a:r>
              <a:rPr lang="en-US" dirty="0" err="1" smtClean="0"/>
              <a:t>VOs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Focus on high-throughput computing rather than high performance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Questions? Thoughts?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OSG terms and operations</a:t>
            </a:r>
          </a:p>
          <a:p>
            <a:r>
              <a:rPr lang="en-US" dirty="0" smtClean="0"/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>
                <a:solidFill>
                  <a:srgbClr val="AEBAD5"/>
                </a:solidFill>
              </a:rPr>
              <a:t>Q&amp;A time</a:t>
            </a:r>
            <a:endParaRPr lang="en-US" dirty="0">
              <a:solidFill>
                <a:srgbClr val="AEBAD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Alain Roy </a:t>
            </a:r>
          </a:p>
          <a:p>
            <a:r>
              <a:rPr lang="en-US" dirty="0" smtClean="0"/>
              <a:t>Terrence Martin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 – Compute Element</a:t>
            </a:r>
          </a:p>
          <a:p>
            <a:r>
              <a:rPr lang="en-US" dirty="0" smtClean="0"/>
              <a:t>SE – Storage Element</a:t>
            </a:r>
          </a:p>
          <a:p>
            <a:r>
              <a:rPr lang="en-US" dirty="0" smtClean="0"/>
              <a:t>VO –  Virtual Organization</a:t>
            </a:r>
          </a:p>
          <a:p>
            <a:r>
              <a:rPr lang="en-US" dirty="0" smtClean="0"/>
              <a:t>WN – Worker Node</a:t>
            </a:r>
          </a:p>
          <a:p>
            <a:r>
              <a:rPr lang="en-US" dirty="0" smtClean="0"/>
              <a:t>GOC – Grid Operations Center</a:t>
            </a:r>
          </a:p>
          <a:p>
            <a:r>
              <a:rPr lang="en-US" dirty="0" smtClean="0"/>
              <a:t>VDT – Virtual Data Toolkit</a:t>
            </a:r>
          </a:p>
          <a:p>
            <a:r>
              <a:rPr lang="en-US" dirty="0" smtClean="0"/>
              <a:t>DN – Distinguished name</a:t>
            </a:r>
          </a:p>
          <a:p>
            <a:r>
              <a:rPr lang="en-US" dirty="0" smtClean="0"/>
              <a:t>VOMS – Virtual Organization Management Server</a:t>
            </a:r>
          </a:p>
          <a:p>
            <a:r>
              <a:rPr lang="en-US" dirty="0" smtClean="0"/>
              <a:t>GUMS – Grid User Management Server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role as an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a site admin, you should:</a:t>
            </a:r>
          </a:p>
          <a:p>
            <a:pPr lvl="1"/>
            <a:r>
              <a:rPr lang="en-US" dirty="0" smtClean="0"/>
              <a:t>Keep in touch with OSG (downtime, security, etc.)</a:t>
            </a:r>
          </a:p>
          <a:p>
            <a:pPr lvl="1"/>
            <a:r>
              <a:rPr lang="en-US" dirty="0" smtClean="0"/>
              <a:t>Respond to trouble tickets or inquiries from GOC</a:t>
            </a:r>
          </a:p>
          <a:p>
            <a:pPr lvl="1"/>
            <a:r>
              <a:rPr lang="en-US" dirty="0" smtClean="0"/>
              <a:t>Plan your site’s layout</a:t>
            </a:r>
          </a:p>
          <a:p>
            <a:pPr lvl="1"/>
            <a:r>
              <a:rPr lang="en-US" dirty="0" smtClean="0"/>
              <a:t>Update software as needed (within limits)</a:t>
            </a:r>
          </a:p>
          <a:p>
            <a:pPr lvl="1"/>
            <a:r>
              <a:rPr lang="en-US" dirty="0" smtClean="0"/>
              <a:t>Participate and be a good community 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provided for </a:t>
            </a:r>
            <a:r>
              <a:rPr lang="en-US" dirty="0" err="1" smtClean="0"/>
              <a:t>admins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provides:</a:t>
            </a:r>
          </a:p>
          <a:p>
            <a:pPr lvl="1"/>
            <a:r>
              <a:rPr lang="en-US" dirty="0" smtClean="0"/>
              <a:t>Software and ancillary information (configuration tools, documentation, recommendations)</a:t>
            </a:r>
          </a:p>
          <a:p>
            <a:pPr lvl="1"/>
            <a:r>
              <a:rPr lang="en-US" dirty="0" smtClean="0"/>
              <a:t>Assistance in keeping site running smoothly</a:t>
            </a:r>
          </a:p>
          <a:p>
            <a:pPr lvl="1"/>
            <a:r>
              <a:rPr lang="en-US" dirty="0" smtClean="0"/>
              <a:t>Help in troubleshooting and installing software</a:t>
            </a:r>
          </a:p>
          <a:p>
            <a:pPr lvl="1"/>
            <a:r>
              <a:rPr lang="en-US" dirty="0" smtClean="0"/>
              <a:t>Users for your site</a:t>
            </a:r>
          </a:p>
          <a:p>
            <a:pPr lvl="1"/>
            <a:r>
              <a:rPr kumimoji="1" lang="en-US" dirty="0" smtClean="0">
                <a:solidFill>
                  <a:schemeClr val="tx2"/>
                </a:solidFill>
              </a:rPr>
              <a:t>An exciting, cutting-edge, 21st-century collaborative distributed computing grid cloud buzzword-compliant environment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Installing an OSG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OSG terms and operations</a:t>
            </a:r>
          </a:p>
          <a:p>
            <a:r>
              <a:rPr lang="en-US" dirty="0" smtClean="0">
                <a:solidFill>
                  <a:srgbClr val="FFF39D"/>
                </a:solidFill>
              </a:rPr>
              <a:t>The OSG compute element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Installing an OSG site</a:t>
            </a:r>
          </a:p>
          <a:p>
            <a:r>
              <a:rPr lang="en-US" dirty="0" smtClean="0"/>
              <a:t>Maintaining a site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Bureaucratic details</a:t>
            </a:r>
          </a:p>
          <a:p>
            <a:r>
              <a:rPr lang="en-US" dirty="0" smtClean="0"/>
              <a:t>Cluster layout</a:t>
            </a:r>
          </a:p>
          <a:p>
            <a:r>
              <a:rPr lang="en-US" dirty="0" smtClean="0"/>
              <a:t>Disk layout / sharing</a:t>
            </a:r>
          </a:p>
          <a:p>
            <a:r>
              <a:rPr lang="en-US" dirty="0" smtClean="0"/>
              <a:t>Authorization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Bureaucracy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Certificates (personal/host)</a:t>
            </a:r>
          </a:p>
          <a:p>
            <a:r>
              <a:rPr lang="en-US" dirty="0" smtClean="0"/>
              <a:t>VO registrations</a:t>
            </a:r>
          </a:p>
          <a:p>
            <a:r>
              <a:rPr lang="en-US" dirty="0" smtClean="0"/>
              <a:t>Registration with OSG </a:t>
            </a:r>
          </a:p>
          <a:p>
            <a:pPr lvl="1"/>
            <a:r>
              <a:rPr lang="en-US" dirty="0" smtClean="0"/>
              <a:t>Need a site name (e.g. UC_ITB)</a:t>
            </a:r>
          </a:p>
          <a:p>
            <a:pPr lvl="1"/>
            <a:r>
              <a:rPr lang="en-US" dirty="0" smtClean="0"/>
              <a:t>Need contacts (security, admin, etc.)</a:t>
            </a:r>
          </a:p>
          <a:p>
            <a:r>
              <a:rPr lang="en-US" dirty="0" smtClean="0"/>
              <a:t>Site policy on web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481</TotalTime>
  <Words>1702</Words>
  <Application>Microsoft Macintosh PowerPoint</Application>
  <PresentationFormat>On-screen Show (4:3)</PresentationFormat>
  <Paragraphs>315</Paragraphs>
  <Slides>31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Oriel</vt:lpstr>
      <vt:lpstr>OSG Site installation and Maintenance</vt:lpstr>
      <vt:lpstr>Introduction to OSG Terms and Operations</vt:lpstr>
      <vt:lpstr>Introduction to OSG</vt:lpstr>
      <vt:lpstr>Basic Terms</vt:lpstr>
      <vt:lpstr>Your role as an admin</vt:lpstr>
      <vt:lpstr>Support provided for admins</vt:lpstr>
      <vt:lpstr>Installing an OSG Site</vt:lpstr>
      <vt:lpstr>Site planning</vt:lpstr>
      <vt:lpstr>Bureaucracy</vt:lpstr>
      <vt:lpstr>Starting out</vt:lpstr>
      <vt:lpstr>Site Registration using OIM </vt:lpstr>
      <vt:lpstr>Cluster Layout</vt:lpstr>
      <vt:lpstr>Required Directories for CE / Cluster</vt:lpstr>
      <vt:lpstr>Optional directories for CE</vt:lpstr>
      <vt:lpstr>Space Requirements</vt:lpstr>
      <vt:lpstr>Worker Node Storage</vt:lpstr>
      <vt:lpstr>Authorization</vt:lpstr>
      <vt:lpstr>CE Installation Overview</vt:lpstr>
      <vt:lpstr>Local accounts</vt:lpstr>
      <vt:lpstr>Basic installation and configuration</vt:lpstr>
      <vt:lpstr>Site Maintenance</vt:lpstr>
      <vt:lpstr>Updating CAs</vt:lpstr>
      <vt:lpstr>Monitoring Site Status</vt:lpstr>
      <vt:lpstr>RSV output for UC_ITB resource</vt:lpstr>
      <vt:lpstr>Daily Email report on Production Sites</vt:lpstr>
      <vt:lpstr>Gratia Report for the last Month at Fermigrid</vt:lpstr>
      <vt:lpstr>Ganglia Output for Cluster at UC</vt:lpstr>
      <vt:lpstr>Incremental Updates</vt:lpstr>
      <vt:lpstr>Major Updates</vt:lpstr>
      <vt:lpstr>Questions? Thoughts? Comments?</vt:lpstr>
      <vt:lpstr>Acknowledgements</vt:lpstr>
    </vt:vector>
  </TitlesOfParts>
  <Company>University of Chicago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Suchandra Thapa</dc:creator>
  <cp:lastModifiedBy>Suchandra Thapa</cp:lastModifiedBy>
  <cp:revision>122</cp:revision>
  <dcterms:created xsi:type="dcterms:W3CDTF">2009-04-21T23:23:19Z</dcterms:created>
  <dcterms:modified xsi:type="dcterms:W3CDTF">2009-04-21T23:27:26Z</dcterms:modified>
</cp:coreProperties>
</file>