
<file path=[Content_Types].xml><?xml version="1.0" encoding="utf-8"?>
<Types xmlns="http://schemas.openxmlformats.org/package/2006/content-types">
  <Override PartName="/ppt/slideLayouts/slideLayout8.xml" ContentType="application/vnd.openxmlformats-officedocument.presentationml.slideLayout+xml"/>
  <Override PartName="/ppt/theme/theme2.xml" ContentType="application/vnd.openxmlformats-officedocument.theme+xml"/>
  <Override PartName="/ppt/slides/slide2.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charts/chart1.xml" ContentType="application/vnd.openxmlformats-officedocument.drawingml.char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Default Extension="pict" ContentType="image/pict"/>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vml" ContentType="application/vnd.openxmlformats-officedocument.vmlDrawin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2"/>
  </p:notesMasterIdLst>
  <p:handoutMasterIdLst>
    <p:handoutMasterId r:id="rId23"/>
  </p:handoutMasterIdLst>
  <p:sldIdLst>
    <p:sldId id="256" r:id="rId2"/>
    <p:sldId id="264" r:id="rId3"/>
    <p:sldId id="259" r:id="rId4"/>
    <p:sldId id="258" r:id="rId5"/>
    <p:sldId id="260" r:id="rId6"/>
    <p:sldId id="275" r:id="rId7"/>
    <p:sldId id="276" r:id="rId8"/>
    <p:sldId id="261" r:id="rId9"/>
    <p:sldId id="262" r:id="rId10"/>
    <p:sldId id="265" r:id="rId11"/>
    <p:sldId id="266" r:id="rId12"/>
    <p:sldId id="267" r:id="rId13"/>
    <p:sldId id="268" r:id="rId14"/>
    <p:sldId id="269" r:id="rId15"/>
    <p:sldId id="273" r:id="rId16"/>
    <p:sldId id="270" r:id="rId17"/>
    <p:sldId id="271" r:id="rId18"/>
    <p:sldId id="272" r:id="rId19"/>
    <p:sldId id="274" r:id="rId20"/>
    <p:sldId id="26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napVertSplitter="1" vertBarState="minimized" horzBarState="maximized">
    <p:restoredLeft sz="15620"/>
    <p:restoredTop sz="94660"/>
  </p:normalViewPr>
  <p:slideViewPr>
    <p:cSldViewPr snapToGrid="0" snapToObjects="1">
      <p:cViewPr varScale="1">
        <p:scale>
          <a:sx n="94" d="100"/>
          <a:sy n="94" d="100"/>
        </p:scale>
        <p:origin x="-104" y="-23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4"/>
    </p:cViewPr>
  </p:sorterViewPr>
  <p:gridSpacing cx="78028800" cy="780288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theme" Target="theme/theme1.xml"/><Relationship Id="rId14" Type="http://schemas.openxmlformats.org/officeDocument/2006/relationships/slide" Target="slides/slide13.xml"/><Relationship Id="rId23" Type="http://schemas.openxmlformats.org/officeDocument/2006/relationships/handoutMaster" Target="handoutMasters/handoutMaster1.xml"/><Relationship Id="rId4" Type="http://schemas.openxmlformats.org/officeDocument/2006/relationships/slide" Target="slides/slide3.xml"/><Relationship Id="rId28" Type="http://schemas.openxmlformats.org/officeDocument/2006/relationships/tableStyles" Target="tableStyles.xml"/><Relationship Id="rId26" Type="http://schemas.openxmlformats.org/officeDocument/2006/relationships/viewProps" Target="viewProps.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notesMaster" Target="notesMasters/notesMaster1.xml"/><Relationship Id="rId21" Type="http://schemas.openxmlformats.org/officeDocument/2006/relationships/slide" Target="slides/slide20.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8"/>
  <c:chart>
    <c:plotArea>
      <c:layout/>
      <c:barChart>
        <c:barDir val="col"/>
        <c:grouping val="clustered"/>
        <c:ser>
          <c:idx val="0"/>
          <c:order val="0"/>
          <c:cat>
            <c:strRef>
              <c:f>Sheet1!$A$1:$A$24</c:f>
              <c:strCache>
                <c:ptCount val="24"/>
                <c:pt idx="0">
                  <c:v>8-Apr-08</c:v>
                </c:pt>
                <c:pt idx="1">
                  <c:v>13-May-08</c:v>
                </c:pt>
                <c:pt idx="2">
                  <c:v>10-Jun-08</c:v>
                </c:pt>
                <c:pt idx="3">
                  <c:v>8-Jul-08</c:v>
                </c:pt>
                <c:pt idx="4">
                  <c:v>5-Aug-08</c:v>
                </c:pt>
                <c:pt idx="5">
                  <c:v>9-Sep-08</c:v>
                </c:pt>
                <c:pt idx="6">
                  <c:v>14-Oct-08</c:v>
                </c:pt>
                <c:pt idx="7">
                  <c:v>11-Nov-08</c:v>
                </c:pt>
                <c:pt idx="8">
                  <c:v>9-Dec-08</c:v>
                </c:pt>
                <c:pt idx="9">
                  <c:v>DOE Review</c:v>
                </c:pt>
                <c:pt idx="10">
                  <c:v>10-Feb-09</c:v>
                </c:pt>
                <c:pt idx="11">
                  <c:v>5-Mar-09</c:v>
                </c:pt>
                <c:pt idx="12">
                  <c:v>14-Apr-09</c:v>
                </c:pt>
                <c:pt idx="13">
                  <c:v>12-May-09</c:v>
                </c:pt>
                <c:pt idx="14">
                  <c:v>9-Jun-09</c:v>
                </c:pt>
                <c:pt idx="15">
                  <c:v>14-Jul-09</c:v>
                </c:pt>
                <c:pt idx="16">
                  <c:v>10-Aug-09</c:v>
                </c:pt>
                <c:pt idx="17">
                  <c:v>8-Sep-09</c:v>
                </c:pt>
                <c:pt idx="18">
                  <c:v>OGF 27</c:v>
                </c:pt>
                <c:pt idx="19">
                  <c:v>10-Nov-09</c:v>
                </c:pt>
                <c:pt idx="20">
                  <c:v>8-Dec-09</c:v>
                </c:pt>
                <c:pt idx="21">
                  <c:v>12-Jan-10</c:v>
                </c:pt>
                <c:pt idx="22">
                  <c:v>9-Feb-10</c:v>
                </c:pt>
                <c:pt idx="23">
                  <c:v>11-Mar-10</c:v>
                </c:pt>
              </c:strCache>
            </c:strRef>
          </c:cat>
          <c:val>
            <c:numRef>
              <c:f>Sheet1!$B$1:$B$24</c:f>
              <c:numCache>
                <c:formatCode>General</c:formatCode>
                <c:ptCount val="24"/>
                <c:pt idx="0">
                  <c:v>7.0</c:v>
                </c:pt>
                <c:pt idx="1">
                  <c:v>13.0</c:v>
                </c:pt>
                <c:pt idx="2">
                  <c:v>8.0</c:v>
                </c:pt>
                <c:pt idx="3">
                  <c:v>9.0</c:v>
                </c:pt>
                <c:pt idx="4">
                  <c:v>15.0</c:v>
                </c:pt>
                <c:pt idx="5">
                  <c:v>8.0</c:v>
                </c:pt>
                <c:pt idx="6">
                  <c:v>7.0</c:v>
                </c:pt>
                <c:pt idx="7">
                  <c:v>7.0</c:v>
                </c:pt>
                <c:pt idx="8">
                  <c:v>7.0</c:v>
                </c:pt>
                <c:pt idx="10">
                  <c:v>5.0</c:v>
                </c:pt>
                <c:pt idx="11">
                  <c:v>26.0</c:v>
                </c:pt>
                <c:pt idx="12">
                  <c:v>8.0</c:v>
                </c:pt>
                <c:pt idx="13">
                  <c:v>12.0</c:v>
                </c:pt>
                <c:pt idx="14">
                  <c:v>10.0</c:v>
                </c:pt>
                <c:pt idx="15">
                  <c:v>11.0</c:v>
                </c:pt>
                <c:pt idx="16">
                  <c:v>24.0</c:v>
                </c:pt>
                <c:pt idx="17">
                  <c:v>11.0</c:v>
                </c:pt>
                <c:pt idx="19">
                  <c:v>13.0</c:v>
                </c:pt>
                <c:pt idx="20">
                  <c:v>13.0</c:v>
                </c:pt>
                <c:pt idx="21">
                  <c:v>19.0</c:v>
                </c:pt>
                <c:pt idx="22">
                  <c:v>15.0</c:v>
                </c:pt>
              </c:numCache>
            </c:numRef>
          </c:val>
        </c:ser>
        <c:axId val="240369032"/>
        <c:axId val="240227768"/>
      </c:barChart>
      <c:catAx>
        <c:axId val="240369032"/>
        <c:scaling>
          <c:orientation val="minMax"/>
        </c:scaling>
        <c:axPos val="b"/>
        <c:tickLblPos val="nextTo"/>
        <c:crossAx val="240227768"/>
        <c:crosses val="autoZero"/>
        <c:auto val="1"/>
        <c:lblAlgn val="ctr"/>
        <c:lblOffset val="100"/>
      </c:catAx>
      <c:valAx>
        <c:axId val="240227768"/>
        <c:scaling>
          <c:orientation val="minMax"/>
        </c:scaling>
        <c:axPos val="l"/>
        <c:majorGridlines/>
        <c:numFmt formatCode="General" sourceLinked="1"/>
        <c:tickLblPos val="nextTo"/>
        <c:crossAx val="240369032"/>
        <c:crosses val="autoZero"/>
        <c:crossBetween val="between"/>
      </c:valAx>
    </c:plotArea>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7.pict"/></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9CAC7B-C20E-8540-9EA7-C8148C77B0DF}" type="datetimeFigureOut">
              <a:rPr lang="en-US" smtClean="0"/>
              <a:pPr/>
              <a:t>3/10/10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35BB48-598F-4D45-97D7-70CDDA227807}"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EB2594-2CF9-BA4C-AC0B-429FD76DB02F}" type="datetimeFigureOut">
              <a:rPr lang="en-US" smtClean="0"/>
              <a:pPr/>
              <a:t>3/10/10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D65F78-7DFD-7F4B-B0F1-E727112DFCA3}"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OSG Council meeting (March 11, 2010)</a:t>
            </a:r>
            <a:endParaRPr lang="en-US"/>
          </a:p>
        </p:txBody>
      </p:sp>
      <p:sp>
        <p:nvSpPr>
          <p:cNvPr id="5" name="Footer Placeholder 4"/>
          <p:cNvSpPr>
            <a:spLocks noGrp="1"/>
          </p:cNvSpPr>
          <p:nvPr>
            <p:ph type="ftr" sz="quarter" idx="11"/>
          </p:nvPr>
        </p:nvSpPr>
        <p:spPr/>
        <p:txBody>
          <a:bodyPr/>
          <a:lstStyle/>
          <a:p>
            <a:r>
              <a:rPr lang="en-US" smtClean="0"/>
              <a:t>Kent Blackburn &amp; Paul Avery</a:t>
            </a:r>
            <a:endParaRPr lang="en-US"/>
          </a:p>
        </p:txBody>
      </p:sp>
      <p:sp>
        <p:nvSpPr>
          <p:cNvPr id="6" name="Slide Number Placeholder 5"/>
          <p:cNvSpPr>
            <a:spLocks noGrp="1"/>
          </p:cNvSpPr>
          <p:nvPr>
            <p:ph type="sldNum" sz="quarter" idx="12"/>
          </p:nvPr>
        </p:nvSpPr>
        <p:spPr/>
        <p:txBody>
          <a:bodyPr/>
          <a:lstStyle/>
          <a:p>
            <a:fld id="{F2C5FD3D-1CA5-DE4C-8875-A3E09C94175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OSG Council meeting (March 11, 2010)</a:t>
            </a:r>
            <a:endParaRPr lang="en-US"/>
          </a:p>
        </p:txBody>
      </p:sp>
      <p:sp>
        <p:nvSpPr>
          <p:cNvPr id="5" name="Footer Placeholder 4"/>
          <p:cNvSpPr>
            <a:spLocks noGrp="1"/>
          </p:cNvSpPr>
          <p:nvPr>
            <p:ph type="ftr" sz="quarter" idx="11"/>
          </p:nvPr>
        </p:nvSpPr>
        <p:spPr/>
        <p:txBody>
          <a:bodyPr/>
          <a:lstStyle/>
          <a:p>
            <a:r>
              <a:rPr lang="en-US" smtClean="0"/>
              <a:t>Kent Blackburn &amp; Paul Avery</a:t>
            </a:r>
            <a:endParaRPr lang="en-US"/>
          </a:p>
        </p:txBody>
      </p:sp>
      <p:sp>
        <p:nvSpPr>
          <p:cNvPr id="6" name="Slide Number Placeholder 5"/>
          <p:cNvSpPr>
            <a:spLocks noGrp="1"/>
          </p:cNvSpPr>
          <p:nvPr>
            <p:ph type="sldNum" sz="quarter" idx="12"/>
          </p:nvPr>
        </p:nvSpPr>
        <p:spPr/>
        <p:txBody>
          <a:bodyPr/>
          <a:lstStyle/>
          <a:p>
            <a:fld id="{F2C5FD3D-1CA5-DE4C-8875-A3E09C9417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OSG Council meeting (March 11, 2010)</a:t>
            </a:r>
            <a:endParaRPr lang="en-US"/>
          </a:p>
        </p:txBody>
      </p:sp>
      <p:sp>
        <p:nvSpPr>
          <p:cNvPr id="5" name="Footer Placeholder 4"/>
          <p:cNvSpPr>
            <a:spLocks noGrp="1"/>
          </p:cNvSpPr>
          <p:nvPr>
            <p:ph type="ftr" sz="quarter" idx="11"/>
          </p:nvPr>
        </p:nvSpPr>
        <p:spPr/>
        <p:txBody>
          <a:bodyPr/>
          <a:lstStyle/>
          <a:p>
            <a:r>
              <a:rPr lang="en-US" smtClean="0"/>
              <a:t>Kent Blackburn &amp; Paul Avery</a:t>
            </a:r>
            <a:endParaRPr lang="en-US"/>
          </a:p>
        </p:txBody>
      </p:sp>
      <p:sp>
        <p:nvSpPr>
          <p:cNvPr id="6" name="Slide Number Placeholder 5"/>
          <p:cNvSpPr>
            <a:spLocks noGrp="1"/>
          </p:cNvSpPr>
          <p:nvPr>
            <p:ph type="sldNum" sz="quarter" idx="12"/>
          </p:nvPr>
        </p:nvSpPr>
        <p:spPr/>
        <p:txBody>
          <a:bodyPr/>
          <a:lstStyle/>
          <a:p>
            <a:fld id="{F2C5FD3D-1CA5-DE4C-8875-A3E09C9417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OSG Council meeting (March 11, 2010)</a:t>
            </a:r>
            <a:endParaRPr lang="en-US"/>
          </a:p>
        </p:txBody>
      </p:sp>
      <p:sp>
        <p:nvSpPr>
          <p:cNvPr id="5" name="Footer Placeholder 4"/>
          <p:cNvSpPr>
            <a:spLocks noGrp="1"/>
          </p:cNvSpPr>
          <p:nvPr>
            <p:ph type="ftr" sz="quarter" idx="11"/>
          </p:nvPr>
        </p:nvSpPr>
        <p:spPr/>
        <p:txBody>
          <a:bodyPr/>
          <a:lstStyle/>
          <a:p>
            <a:r>
              <a:rPr lang="en-US" smtClean="0"/>
              <a:t>Kent Blackburn &amp; Paul Avery</a:t>
            </a:r>
            <a:endParaRPr lang="en-US"/>
          </a:p>
        </p:txBody>
      </p:sp>
      <p:sp>
        <p:nvSpPr>
          <p:cNvPr id="6" name="Slide Number Placeholder 5"/>
          <p:cNvSpPr>
            <a:spLocks noGrp="1"/>
          </p:cNvSpPr>
          <p:nvPr>
            <p:ph type="sldNum" sz="quarter" idx="12"/>
          </p:nvPr>
        </p:nvSpPr>
        <p:spPr/>
        <p:txBody>
          <a:bodyPr/>
          <a:lstStyle/>
          <a:p>
            <a:fld id="{F2C5FD3D-1CA5-DE4C-8875-A3E09C94175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OSG Council meeting (March 11, 2010)</a:t>
            </a:r>
            <a:endParaRPr lang="en-US"/>
          </a:p>
        </p:txBody>
      </p:sp>
      <p:sp>
        <p:nvSpPr>
          <p:cNvPr id="5" name="Footer Placeholder 4"/>
          <p:cNvSpPr>
            <a:spLocks noGrp="1"/>
          </p:cNvSpPr>
          <p:nvPr>
            <p:ph type="ftr" sz="quarter" idx="11"/>
          </p:nvPr>
        </p:nvSpPr>
        <p:spPr/>
        <p:txBody>
          <a:bodyPr/>
          <a:lstStyle/>
          <a:p>
            <a:r>
              <a:rPr lang="en-US" smtClean="0"/>
              <a:t>Kent Blackburn &amp; Paul Avery</a:t>
            </a:r>
            <a:endParaRPr lang="en-US"/>
          </a:p>
        </p:txBody>
      </p:sp>
      <p:sp>
        <p:nvSpPr>
          <p:cNvPr id="6" name="Slide Number Placeholder 5"/>
          <p:cNvSpPr>
            <a:spLocks noGrp="1"/>
          </p:cNvSpPr>
          <p:nvPr>
            <p:ph type="sldNum" sz="quarter" idx="12"/>
          </p:nvPr>
        </p:nvSpPr>
        <p:spPr/>
        <p:txBody>
          <a:bodyPr/>
          <a:lstStyle/>
          <a:p>
            <a:fld id="{F2C5FD3D-1CA5-DE4C-8875-A3E09C94175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OSG Council meeting (March 11, 2010)</a:t>
            </a:r>
            <a:endParaRPr lang="en-US"/>
          </a:p>
        </p:txBody>
      </p:sp>
      <p:sp>
        <p:nvSpPr>
          <p:cNvPr id="6" name="Footer Placeholder 5"/>
          <p:cNvSpPr>
            <a:spLocks noGrp="1"/>
          </p:cNvSpPr>
          <p:nvPr>
            <p:ph type="ftr" sz="quarter" idx="11"/>
          </p:nvPr>
        </p:nvSpPr>
        <p:spPr/>
        <p:txBody>
          <a:bodyPr/>
          <a:lstStyle/>
          <a:p>
            <a:r>
              <a:rPr lang="en-US" smtClean="0"/>
              <a:t>Kent Blackburn &amp; Paul Avery</a:t>
            </a:r>
            <a:endParaRPr lang="en-US"/>
          </a:p>
        </p:txBody>
      </p:sp>
      <p:sp>
        <p:nvSpPr>
          <p:cNvPr id="7" name="Slide Number Placeholder 6"/>
          <p:cNvSpPr>
            <a:spLocks noGrp="1"/>
          </p:cNvSpPr>
          <p:nvPr>
            <p:ph type="sldNum" sz="quarter" idx="12"/>
          </p:nvPr>
        </p:nvSpPr>
        <p:spPr/>
        <p:txBody>
          <a:bodyPr/>
          <a:lstStyle/>
          <a:p>
            <a:fld id="{F2C5FD3D-1CA5-DE4C-8875-A3E09C94175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OSG Council meeting (March 11, 2010)</a:t>
            </a:r>
            <a:endParaRPr lang="en-US"/>
          </a:p>
        </p:txBody>
      </p:sp>
      <p:sp>
        <p:nvSpPr>
          <p:cNvPr id="8" name="Footer Placeholder 7"/>
          <p:cNvSpPr>
            <a:spLocks noGrp="1"/>
          </p:cNvSpPr>
          <p:nvPr>
            <p:ph type="ftr" sz="quarter" idx="11"/>
          </p:nvPr>
        </p:nvSpPr>
        <p:spPr/>
        <p:txBody>
          <a:bodyPr/>
          <a:lstStyle/>
          <a:p>
            <a:r>
              <a:rPr lang="en-US" smtClean="0"/>
              <a:t>Kent Blackburn &amp; Paul Avery</a:t>
            </a:r>
            <a:endParaRPr lang="en-US"/>
          </a:p>
        </p:txBody>
      </p:sp>
      <p:sp>
        <p:nvSpPr>
          <p:cNvPr id="9" name="Slide Number Placeholder 8"/>
          <p:cNvSpPr>
            <a:spLocks noGrp="1"/>
          </p:cNvSpPr>
          <p:nvPr>
            <p:ph type="sldNum" sz="quarter" idx="12"/>
          </p:nvPr>
        </p:nvSpPr>
        <p:spPr/>
        <p:txBody>
          <a:bodyPr/>
          <a:lstStyle/>
          <a:p>
            <a:fld id="{F2C5FD3D-1CA5-DE4C-8875-A3E09C94175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OSG Council meeting (March 11, 2010)</a:t>
            </a:r>
            <a:endParaRPr lang="en-US"/>
          </a:p>
        </p:txBody>
      </p:sp>
      <p:sp>
        <p:nvSpPr>
          <p:cNvPr id="4" name="Footer Placeholder 3"/>
          <p:cNvSpPr>
            <a:spLocks noGrp="1"/>
          </p:cNvSpPr>
          <p:nvPr>
            <p:ph type="ftr" sz="quarter" idx="11"/>
          </p:nvPr>
        </p:nvSpPr>
        <p:spPr/>
        <p:txBody>
          <a:bodyPr/>
          <a:lstStyle/>
          <a:p>
            <a:r>
              <a:rPr lang="en-US" smtClean="0"/>
              <a:t>Kent Blackburn &amp; Paul Avery</a:t>
            </a:r>
            <a:endParaRPr lang="en-US"/>
          </a:p>
        </p:txBody>
      </p:sp>
      <p:sp>
        <p:nvSpPr>
          <p:cNvPr id="5" name="Slide Number Placeholder 4"/>
          <p:cNvSpPr>
            <a:spLocks noGrp="1"/>
          </p:cNvSpPr>
          <p:nvPr>
            <p:ph type="sldNum" sz="quarter" idx="12"/>
          </p:nvPr>
        </p:nvSpPr>
        <p:spPr/>
        <p:txBody>
          <a:bodyPr/>
          <a:lstStyle/>
          <a:p>
            <a:fld id="{F2C5FD3D-1CA5-DE4C-8875-A3E09C9417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OSG Council meeting (March 11, 2010)</a:t>
            </a:r>
            <a:endParaRPr lang="en-US"/>
          </a:p>
        </p:txBody>
      </p:sp>
      <p:sp>
        <p:nvSpPr>
          <p:cNvPr id="3" name="Footer Placeholder 2"/>
          <p:cNvSpPr>
            <a:spLocks noGrp="1"/>
          </p:cNvSpPr>
          <p:nvPr>
            <p:ph type="ftr" sz="quarter" idx="11"/>
          </p:nvPr>
        </p:nvSpPr>
        <p:spPr/>
        <p:txBody>
          <a:bodyPr/>
          <a:lstStyle/>
          <a:p>
            <a:r>
              <a:rPr lang="en-US" smtClean="0"/>
              <a:t>Kent Blackburn &amp; Paul Avery</a:t>
            </a:r>
            <a:endParaRPr lang="en-US"/>
          </a:p>
        </p:txBody>
      </p:sp>
      <p:sp>
        <p:nvSpPr>
          <p:cNvPr id="4" name="Slide Number Placeholder 3"/>
          <p:cNvSpPr>
            <a:spLocks noGrp="1"/>
          </p:cNvSpPr>
          <p:nvPr>
            <p:ph type="sldNum" sz="quarter" idx="12"/>
          </p:nvPr>
        </p:nvSpPr>
        <p:spPr/>
        <p:txBody>
          <a:bodyPr/>
          <a:lstStyle/>
          <a:p>
            <a:fld id="{F2C5FD3D-1CA5-DE4C-8875-A3E09C9417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OSG Council meeting (March 11, 2010)</a:t>
            </a:r>
            <a:endParaRPr lang="en-US"/>
          </a:p>
        </p:txBody>
      </p:sp>
      <p:sp>
        <p:nvSpPr>
          <p:cNvPr id="6" name="Footer Placeholder 5"/>
          <p:cNvSpPr>
            <a:spLocks noGrp="1"/>
          </p:cNvSpPr>
          <p:nvPr>
            <p:ph type="ftr" sz="quarter" idx="11"/>
          </p:nvPr>
        </p:nvSpPr>
        <p:spPr/>
        <p:txBody>
          <a:bodyPr/>
          <a:lstStyle/>
          <a:p>
            <a:r>
              <a:rPr lang="en-US" smtClean="0"/>
              <a:t>Kent Blackburn &amp; Paul Avery</a:t>
            </a:r>
            <a:endParaRPr lang="en-US"/>
          </a:p>
        </p:txBody>
      </p:sp>
      <p:sp>
        <p:nvSpPr>
          <p:cNvPr id="7" name="Slide Number Placeholder 6"/>
          <p:cNvSpPr>
            <a:spLocks noGrp="1"/>
          </p:cNvSpPr>
          <p:nvPr>
            <p:ph type="sldNum" sz="quarter" idx="12"/>
          </p:nvPr>
        </p:nvSpPr>
        <p:spPr/>
        <p:txBody>
          <a:bodyPr/>
          <a:lstStyle/>
          <a:p>
            <a:fld id="{F2C5FD3D-1CA5-DE4C-8875-A3E09C94175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OSG Council meeting (March 11, 2010)</a:t>
            </a:r>
            <a:endParaRPr lang="en-US"/>
          </a:p>
        </p:txBody>
      </p:sp>
      <p:sp>
        <p:nvSpPr>
          <p:cNvPr id="6" name="Footer Placeholder 5"/>
          <p:cNvSpPr>
            <a:spLocks noGrp="1"/>
          </p:cNvSpPr>
          <p:nvPr>
            <p:ph type="ftr" sz="quarter" idx="11"/>
          </p:nvPr>
        </p:nvSpPr>
        <p:spPr/>
        <p:txBody>
          <a:bodyPr/>
          <a:lstStyle/>
          <a:p>
            <a:r>
              <a:rPr lang="en-US" smtClean="0"/>
              <a:t>Kent Blackburn &amp; Paul Avery</a:t>
            </a:r>
            <a:endParaRPr lang="en-US"/>
          </a:p>
        </p:txBody>
      </p:sp>
      <p:sp>
        <p:nvSpPr>
          <p:cNvPr id="7" name="Slide Number Placeholder 6"/>
          <p:cNvSpPr>
            <a:spLocks noGrp="1"/>
          </p:cNvSpPr>
          <p:nvPr>
            <p:ph type="sldNum" sz="quarter" idx="12"/>
          </p:nvPr>
        </p:nvSpPr>
        <p:spPr/>
        <p:txBody>
          <a:bodyPr/>
          <a:lstStyle/>
          <a:p>
            <a:fld id="{F2C5FD3D-1CA5-DE4C-8875-A3E09C94175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image" Target="../media/image2.png"/><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jpeg"/><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image" Target="../media/image3.png"/><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199" y="6356351"/>
            <a:ext cx="2734366"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OSG Council meeting (March 11, 2010)</a:t>
            </a:r>
            <a:endParaRPr lang="en-US"/>
          </a:p>
        </p:txBody>
      </p:sp>
      <p:sp>
        <p:nvSpPr>
          <p:cNvPr id="5" name="Footer Placeholder 4"/>
          <p:cNvSpPr>
            <a:spLocks noGrp="1"/>
          </p:cNvSpPr>
          <p:nvPr>
            <p:ph type="ftr" sz="quarter" idx="3"/>
          </p:nvPr>
        </p:nvSpPr>
        <p:spPr>
          <a:xfrm>
            <a:off x="3346174" y="6356351"/>
            <a:ext cx="267362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Kent Blackburn &amp; Paul Avery</a:t>
            </a:r>
            <a:endParaRPr lang="en-US"/>
          </a:p>
        </p:txBody>
      </p:sp>
      <p:sp>
        <p:nvSpPr>
          <p:cNvPr id="6" name="Slide Number Placeholder 5"/>
          <p:cNvSpPr>
            <a:spLocks noGrp="1"/>
          </p:cNvSpPr>
          <p:nvPr>
            <p:ph type="sldNum" sz="quarter" idx="4"/>
          </p:nvPr>
        </p:nvSpPr>
        <p:spPr>
          <a:xfrm>
            <a:off x="6553202" y="6356351"/>
            <a:ext cx="155367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5FD3D-1CA5-DE4C-8875-A3E09C941755}" type="slidenum">
              <a:rPr lang="en-US" smtClean="0"/>
              <a:pPr/>
              <a:t>‹#›</a:t>
            </a:fld>
            <a:endParaRPr lang="en-US"/>
          </a:p>
        </p:txBody>
      </p:sp>
      <p:pic>
        <p:nvPicPr>
          <p:cNvPr id="7" name="Picture 25" descr="nsf-logo"/>
          <p:cNvPicPr>
            <a:picLocks noChangeAspect="1" noChangeArrowheads="1"/>
          </p:cNvPicPr>
          <p:nvPr userDrawn="1"/>
        </p:nvPicPr>
        <p:blipFill>
          <a:blip r:embed="rId13"/>
          <a:srcRect/>
          <a:stretch>
            <a:fillRect/>
          </a:stretch>
        </p:blipFill>
        <p:spPr bwMode="auto">
          <a:xfrm>
            <a:off x="0" y="6196013"/>
            <a:ext cx="717550" cy="661987"/>
          </a:xfrm>
          <a:prstGeom prst="rect">
            <a:avLst/>
          </a:prstGeom>
          <a:noFill/>
        </p:spPr>
      </p:pic>
      <p:pic>
        <p:nvPicPr>
          <p:cNvPr id="8" name="Picture 26"/>
          <p:cNvPicPr>
            <a:picLocks noChangeAspect="1" noChangeArrowheads="1"/>
          </p:cNvPicPr>
          <p:nvPr userDrawn="1"/>
        </p:nvPicPr>
        <p:blipFill>
          <a:blip r:embed="rId14"/>
          <a:srcRect/>
          <a:stretch>
            <a:fillRect/>
          </a:stretch>
        </p:blipFill>
        <p:spPr bwMode="auto">
          <a:xfrm>
            <a:off x="8418680" y="6213662"/>
            <a:ext cx="687297" cy="644340"/>
          </a:xfrm>
          <a:prstGeom prst="rect">
            <a:avLst/>
          </a:prstGeom>
          <a:noFill/>
          <a:ln w="9525">
            <a:noFill/>
            <a:miter lim="800000"/>
            <a:headEnd/>
            <a:tailEnd/>
          </a:ln>
          <a:effectLst/>
        </p:spPr>
      </p:pic>
      <p:pic>
        <p:nvPicPr>
          <p:cNvPr id="9" name="Picture 8" descr="osg_logo_4c_white"/>
          <p:cNvPicPr>
            <a:picLocks noChangeAspect="1" noChangeArrowheads="1"/>
          </p:cNvPicPr>
          <p:nvPr userDrawn="1"/>
        </p:nvPicPr>
        <p:blipFill>
          <a:blip r:embed="rId15"/>
          <a:srcRect/>
          <a:stretch>
            <a:fillRect/>
          </a:stretch>
        </p:blipFill>
        <p:spPr bwMode="auto">
          <a:xfrm>
            <a:off x="2" y="1"/>
            <a:ext cx="1148347" cy="762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3"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oleObject" Target="Macintosh%20HD:Users:avery:Downloads:January_2010_Readership%20Survey_Report_v4_SEP.doc!OLE_LINK2" TargetMode="External"/><Relationship Id="rId1" Type="http://schemas.openxmlformats.org/officeDocument/2006/relationships/vmlDrawing" Target="../drawings/vmlDrawing1.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osg-docdb.opensciencegrid.org/cgi-bin/ShowDocument?docid=93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hyperlink" Target="http://conway2.isri.cmu.edu/scisoft-ecosystem-workshop/?q=node/3" TargetMode="External"/><Relationship Id="rId1" Type="http://schemas.openxmlformats.org/officeDocument/2006/relationships/slideLayout" Target="../slideLayouts/slideLayout2.xml"/><Relationship Id="rId2" Type="http://schemas.openxmlformats.org/officeDocument/2006/relationships/hyperlink" Target="http://www.nsf.gov/awardsearch/showAward.do?AwardNumber=0943168" TargetMode="External"/><Relationship Id="rId3" Type="http://schemas.openxmlformats.org/officeDocument/2006/relationships/hyperlink" Target="http://conway2.isri.cmu.edu/scisoft-ecosystem-workshop/" TargetMode="External"/><Relationship Id="rId5" Type="http://schemas.openxmlformats.org/officeDocument/2006/relationships/hyperlink" Target="http://conway2.isri.cmu.edu/scisoft-ecosystem-workshop/?q=node/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hyperlink" Target="http://www.childrenshospital.org/cfapps/research/data_admin/Site113/mainpageS113P0.html" TargetMode="External"/><Relationship Id="rId1" Type="http://schemas.openxmlformats.org/officeDocument/2006/relationships/slideLayout" Target="../slideLayouts/slideLayout2.xml"/><Relationship Id="rId2" Type="http://schemas.openxmlformats.org/officeDocument/2006/relationships/hyperlink" Target="http://www.netlib.org/utk/people/JackDongarra/" TargetMode="External"/><Relationship Id="rId3" Type="http://schemas.openxmlformats.org/officeDocument/2006/relationships/hyperlink" Target="http://lccb.hms.harvard.edu/" TargetMode="External"/><Relationship Id="rId5" Type="http://schemas.openxmlformats.org/officeDocument/2006/relationships/hyperlink" Target="http://w3.pppl.gov/theory/tang.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99911"/>
            <a:ext cx="7772400" cy="2869104"/>
          </a:xfrm>
        </p:spPr>
        <p:txBody>
          <a:bodyPr>
            <a:normAutofit/>
          </a:bodyPr>
          <a:lstStyle/>
          <a:p>
            <a:r>
              <a:rPr lang="en-US" dirty="0" smtClean="0"/>
              <a:t>OSG Council Co-Chairs’ Report</a:t>
            </a:r>
            <a:r>
              <a:rPr lang="en-US" sz="2400" dirty="0" smtClean="0"/>
              <a:t/>
            </a:r>
            <a:br>
              <a:rPr lang="en-US" sz="2400" dirty="0" smtClean="0"/>
            </a:br>
            <a:r>
              <a:rPr lang="en-US" sz="2400" dirty="0" smtClean="0"/>
              <a:t/>
            </a:r>
            <a:br>
              <a:rPr lang="en-US" sz="2400" dirty="0" smtClean="0"/>
            </a:br>
            <a:r>
              <a:rPr lang="en-US" sz="1778" dirty="0" smtClean="0"/>
              <a:t>Kent Blackburn</a:t>
            </a:r>
            <a:br>
              <a:rPr lang="en-US" sz="1778" dirty="0" smtClean="0"/>
            </a:br>
            <a:r>
              <a:rPr lang="en-US" sz="1778" dirty="0" smtClean="0"/>
              <a:t>California Institute of Technology</a:t>
            </a:r>
            <a:br>
              <a:rPr lang="en-US" sz="1778" dirty="0" smtClean="0"/>
            </a:br>
            <a:r>
              <a:rPr lang="en-US" sz="1778" dirty="0" smtClean="0"/>
              <a:t/>
            </a:r>
            <a:br>
              <a:rPr lang="en-US" sz="1778" dirty="0" smtClean="0"/>
            </a:br>
            <a:r>
              <a:rPr lang="en-US" sz="1778" dirty="0" smtClean="0"/>
              <a:t>Paul Avery</a:t>
            </a:r>
            <a:br>
              <a:rPr lang="en-US" sz="1778" dirty="0" smtClean="0"/>
            </a:br>
            <a:r>
              <a:rPr lang="en-US" sz="1778" dirty="0" smtClean="0"/>
              <a:t>University of Florida</a:t>
            </a:r>
            <a:endParaRPr lang="en-US" sz="1778" dirty="0"/>
          </a:p>
        </p:txBody>
      </p:sp>
      <p:sp>
        <p:nvSpPr>
          <p:cNvPr id="3" name="Subtitle 2"/>
          <p:cNvSpPr>
            <a:spLocks noGrp="1"/>
          </p:cNvSpPr>
          <p:nvPr>
            <p:ph type="subTitle" idx="1"/>
          </p:nvPr>
        </p:nvSpPr>
        <p:spPr/>
        <p:txBody>
          <a:bodyPr/>
          <a:lstStyle/>
          <a:p>
            <a:r>
              <a:rPr lang="en-US" dirty="0" smtClean="0"/>
              <a:t>OSG Council Face-to-Face Meeting</a:t>
            </a:r>
          </a:p>
          <a:p>
            <a:r>
              <a:rPr lang="en-US" dirty="0" smtClean="0"/>
              <a:t>March 11</a:t>
            </a:r>
            <a:r>
              <a:rPr lang="en-US" baseline="30000" dirty="0" smtClean="0"/>
              <a:t>th</a:t>
            </a:r>
            <a:r>
              <a:rPr lang="en-US" dirty="0" smtClean="0"/>
              <a:t>, 2010</a:t>
            </a:r>
          </a:p>
          <a:p>
            <a:r>
              <a:rPr lang="en-US" dirty="0" smtClean="0"/>
              <a:t>FNAL</a:t>
            </a:r>
            <a:endParaRPr lang="en-US" dirty="0"/>
          </a:p>
        </p:txBody>
      </p:sp>
      <p:sp>
        <p:nvSpPr>
          <p:cNvPr id="4" name="Slide Number Placeholder 3"/>
          <p:cNvSpPr>
            <a:spLocks noGrp="1"/>
          </p:cNvSpPr>
          <p:nvPr>
            <p:ph type="sldNum" sz="quarter" idx="12"/>
          </p:nvPr>
        </p:nvSpPr>
        <p:spPr/>
        <p:txBody>
          <a:bodyPr/>
          <a:lstStyle/>
          <a:p>
            <a:fld id="{F2C5FD3D-1CA5-DE4C-8875-A3E09C941755}" type="slidenum">
              <a:rPr lang="en-US" smtClean="0"/>
              <a:pPr/>
              <a:t>1</a:t>
            </a:fld>
            <a:endParaRPr lang="en-US"/>
          </a:p>
        </p:txBody>
      </p:sp>
      <p:sp>
        <p:nvSpPr>
          <p:cNvPr id="5" name="Date Placeholder 4"/>
          <p:cNvSpPr>
            <a:spLocks noGrp="1"/>
          </p:cNvSpPr>
          <p:nvPr>
            <p:ph type="dt" sz="half" idx="10"/>
          </p:nvPr>
        </p:nvSpPr>
        <p:spPr/>
        <p:txBody>
          <a:bodyPr/>
          <a:lstStyle/>
          <a:p>
            <a:r>
              <a:rPr lang="en-US" smtClean="0"/>
              <a:t>OSG Council meeting (March 11, 2010)</a:t>
            </a:r>
            <a:endParaRPr lang="en-US"/>
          </a:p>
        </p:txBody>
      </p:sp>
      <p:sp>
        <p:nvSpPr>
          <p:cNvPr id="6" name="Footer Placeholder 5"/>
          <p:cNvSpPr>
            <a:spLocks noGrp="1"/>
          </p:cNvSpPr>
          <p:nvPr>
            <p:ph type="ftr" sz="quarter" idx="11"/>
          </p:nvPr>
        </p:nvSpPr>
        <p:spPr/>
        <p:txBody>
          <a:bodyPr/>
          <a:lstStyle/>
          <a:p>
            <a:r>
              <a:rPr lang="en-US" smtClean="0"/>
              <a:t>Kent Blackburn &amp; Paul Avery</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1143000"/>
            <a:ext cx="9144000" cy="5715000"/>
          </a:xfrm>
          <a:prstGeom prst="rect">
            <a:avLst/>
          </a:prstGeom>
        </p:spPr>
      </p:pic>
      <p:sp>
        <p:nvSpPr>
          <p:cNvPr id="2" name="Title 1"/>
          <p:cNvSpPr>
            <a:spLocks noGrp="1"/>
          </p:cNvSpPr>
          <p:nvPr>
            <p:ph type="title"/>
          </p:nvPr>
        </p:nvSpPr>
        <p:spPr>
          <a:xfrm>
            <a:off x="457200" y="274637"/>
            <a:ext cx="8229600" cy="868363"/>
          </a:xfrm>
        </p:spPr>
        <p:txBody>
          <a:bodyPr/>
          <a:lstStyle/>
          <a:p>
            <a:r>
              <a:rPr lang="en-US" dirty="0" smtClean="0"/>
              <a:t>OSG Facility Usage 2007-2010</a:t>
            </a:r>
            <a:endParaRPr lang="en-US" dirty="0"/>
          </a:p>
        </p:txBody>
      </p:sp>
      <p:sp>
        <p:nvSpPr>
          <p:cNvPr id="4" name="Slide Number Placeholder 3"/>
          <p:cNvSpPr>
            <a:spLocks noGrp="1"/>
          </p:cNvSpPr>
          <p:nvPr>
            <p:ph type="sldNum" sz="quarter" idx="12"/>
          </p:nvPr>
        </p:nvSpPr>
        <p:spPr/>
        <p:txBody>
          <a:bodyPr/>
          <a:lstStyle/>
          <a:p>
            <a:fld id="{F2C5FD3D-1CA5-DE4C-8875-A3E09C941755}" type="slidenum">
              <a:rPr lang="en-US" smtClean="0"/>
              <a:pPr/>
              <a:t>10</a:t>
            </a:fld>
            <a:endParaRPr lang="en-US"/>
          </a:p>
        </p:txBody>
      </p:sp>
      <p:sp>
        <p:nvSpPr>
          <p:cNvPr id="6" name="TextBox 5"/>
          <p:cNvSpPr txBox="1"/>
          <p:nvPr/>
        </p:nvSpPr>
        <p:spPr>
          <a:xfrm>
            <a:off x="1083815" y="1914207"/>
            <a:ext cx="2946540" cy="1569660"/>
          </a:xfrm>
          <a:prstGeom prst="rect">
            <a:avLst/>
          </a:prstGeom>
          <a:solidFill>
            <a:schemeClr val="accent5">
              <a:lumMod val="40000"/>
              <a:lumOff val="60000"/>
            </a:schemeClr>
          </a:solidFill>
        </p:spPr>
        <p:txBody>
          <a:bodyPr wrap="none" rtlCol="0">
            <a:spAutoFit/>
          </a:bodyPr>
          <a:lstStyle/>
          <a:p>
            <a:r>
              <a:rPr lang="en-US" sz="2400" dirty="0" smtClean="0"/>
              <a:t>2007:   71M hours</a:t>
            </a:r>
          </a:p>
          <a:p>
            <a:r>
              <a:rPr lang="en-US" sz="2400" dirty="0" smtClean="0"/>
              <a:t>2008: 141M hours</a:t>
            </a:r>
          </a:p>
          <a:p>
            <a:r>
              <a:rPr lang="en-US" sz="2400" dirty="0" smtClean="0"/>
              <a:t>2009: 241M hours</a:t>
            </a:r>
          </a:p>
          <a:p>
            <a:r>
              <a:rPr lang="en-US" sz="2400" dirty="0" smtClean="0"/>
              <a:t>~500M hours 2007-10</a:t>
            </a:r>
            <a:endParaRPr lang="en-US" sz="2400" dirty="0"/>
          </a:p>
        </p:txBody>
      </p:sp>
      <p:sp>
        <p:nvSpPr>
          <p:cNvPr id="8" name="Date Placeholder 7"/>
          <p:cNvSpPr>
            <a:spLocks noGrp="1"/>
          </p:cNvSpPr>
          <p:nvPr>
            <p:ph type="dt" sz="half" idx="10"/>
          </p:nvPr>
        </p:nvSpPr>
        <p:spPr/>
        <p:txBody>
          <a:bodyPr/>
          <a:lstStyle/>
          <a:p>
            <a:r>
              <a:rPr lang="en-US" smtClean="0"/>
              <a:t>OSG Council meeting (March 11, 2010)</a:t>
            </a:r>
            <a:endParaRPr lang="en-US"/>
          </a:p>
        </p:txBody>
      </p:sp>
      <p:sp>
        <p:nvSpPr>
          <p:cNvPr id="9" name="Footer Placeholder 8"/>
          <p:cNvSpPr>
            <a:spLocks noGrp="1"/>
          </p:cNvSpPr>
          <p:nvPr>
            <p:ph type="ftr" sz="quarter" idx="11"/>
          </p:nvPr>
        </p:nvSpPr>
        <p:spPr/>
        <p:txBody>
          <a:bodyPr/>
          <a:lstStyle/>
          <a:p>
            <a:r>
              <a:rPr lang="en-US" smtClean="0"/>
              <a:t>Kent Blackburn &amp; Paul Avery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443992" cy="868363"/>
          </a:xfrm>
        </p:spPr>
        <p:txBody>
          <a:bodyPr>
            <a:normAutofit fontScale="90000"/>
          </a:bodyPr>
          <a:lstStyle/>
          <a:p>
            <a:r>
              <a:rPr lang="en-US" dirty="0" smtClean="0"/>
              <a:t>New </a:t>
            </a:r>
            <a:r>
              <a:rPr lang="en-US" dirty="0" err="1" smtClean="0"/>
              <a:t>Einstein@Home</a:t>
            </a:r>
            <a:r>
              <a:rPr lang="en-US" dirty="0" smtClean="0"/>
              <a:t> Usage (Jan. 12)</a:t>
            </a:r>
            <a:endParaRPr lang="en-US" dirty="0"/>
          </a:p>
        </p:txBody>
      </p:sp>
      <p:sp>
        <p:nvSpPr>
          <p:cNvPr id="4" name="Slide Number Placeholder 3"/>
          <p:cNvSpPr>
            <a:spLocks noGrp="1"/>
          </p:cNvSpPr>
          <p:nvPr>
            <p:ph type="sldNum" sz="quarter" idx="12"/>
          </p:nvPr>
        </p:nvSpPr>
        <p:spPr/>
        <p:txBody>
          <a:bodyPr/>
          <a:lstStyle/>
          <a:p>
            <a:fld id="{F2C5FD3D-1CA5-DE4C-8875-A3E09C941755}" type="slidenum">
              <a:rPr lang="en-US" smtClean="0"/>
              <a:pPr/>
              <a:t>11</a:t>
            </a:fld>
            <a:endParaRPr lang="en-US"/>
          </a:p>
        </p:txBody>
      </p:sp>
      <p:pic>
        <p:nvPicPr>
          <p:cNvPr id="6" name="Picture 5"/>
          <p:cNvPicPr>
            <a:picLocks noChangeAspect="1"/>
          </p:cNvPicPr>
          <p:nvPr/>
        </p:nvPicPr>
        <p:blipFill>
          <a:blip r:embed="rId2"/>
          <a:stretch>
            <a:fillRect/>
          </a:stretch>
        </p:blipFill>
        <p:spPr>
          <a:xfrm>
            <a:off x="0" y="1143000"/>
            <a:ext cx="9144000" cy="5715000"/>
          </a:xfrm>
          <a:prstGeom prst="rect">
            <a:avLst/>
          </a:prstGeom>
        </p:spPr>
      </p:pic>
      <p:cxnSp>
        <p:nvCxnSpPr>
          <p:cNvPr id="8" name="Straight Connector 7"/>
          <p:cNvCxnSpPr/>
          <p:nvPr/>
        </p:nvCxnSpPr>
        <p:spPr>
          <a:xfrm>
            <a:off x="904057" y="3482975"/>
            <a:ext cx="7789095" cy="1588"/>
          </a:xfrm>
          <a:prstGeom prst="line">
            <a:avLst/>
          </a:prstGeom>
          <a:ln w="25400">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163346" y="2800209"/>
            <a:ext cx="1620957" cy="369332"/>
          </a:xfrm>
          <a:prstGeom prst="rect">
            <a:avLst/>
          </a:prstGeom>
          <a:solidFill>
            <a:schemeClr val="accent5">
              <a:lumMod val="40000"/>
              <a:lumOff val="60000"/>
            </a:schemeClr>
          </a:solidFill>
        </p:spPr>
        <p:txBody>
          <a:bodyPr wrap="none" rtlCol="0">
            <a:spAutoFit/>
          </a:bodyPr>
          <a:lstStyle/>
          <a:p>
            <a:r>
              <a:rPr lang="en-US" dirty="0" smtClean="0"/>
              <a:t>125,000 hr/day</a:t>
            </a:r>
            <a:endParaRPr lang="en-US" dirty="0"/>
          </a:p>
        </p:txBody>
      </p:sp>
      <p:cxnSp>
        <p:nvCxnSpPr>
          <p:cNvPr id="11" name="Straight Connector 10"/>
          <p:cNvCxnSpPr/>
          <p:nvPr/>
        </p:nvCxnSpPr>
        <p:spPr>
          <a:xfrm rot="16200000" flipH="1">
            <a:off x="2750992" y="3032101"/>
            <a:ext cx="484184" cy="417567"/>
          </a:xfrm>
          <a:prstGeom prst="line">
            <a:avLst/>
          </a:prstGeom>
          <a:ln>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163344" y="2003064"/>
            <a:ext cx="2326278" cy="369332"/>
          </a:xfrm>
          <a:prstGeom prst="rect">
            <a:avLst/>
          </a:prstGeom>
          <a:solidFill>
            <a:schemeClr val="accent5">
              <a:lumMod val="40000"/>
              <a:lumOff val="60000"/>
            </a:schemeClr>
          </a:solidFill>
        </p:spPr>
        <p:txBody>
          <a:bodyPr wrap="none" rtlCol="0">
            <a:spAutoFit/>
          </a:bodyPr>
          <a:lstStyle/>
          <a:p>
            <a:r>
              <a:rPr lang="en-US" dirty="0" smtClean="0"/>
              <a:t>Runs on many facilities</a:t>
            </a:r>
            <a:endParaRPr lang="en-US" dirty="0"/>
          </a:p>
        </p:txBody>
      </p:sp>
      <p:sp>
        <p:nvSpPr>
          <p:cNvPr id="13" name="Date Placeholder 12"/>
          <p:cNvSpPr>
            <a:spLocks noGrp="1"/>
          </p:cNvSpPr>
          <p:nvPr>
            <p:ph type="dt" sz="half" idx="10"/>
          </p:nvPr>
        </p:nvSpPr>
        <p:spPr/>
        <p:txBody>
          <a:bodyPr/>
          <a:lstStyle/>
          <a:p>
            <a:r>
              <a:rPr lang="en-US" smtClean="0"/>
              <a:t>OSG Council meeting (March 11, 2010)</a:t>
            </a:r>
            <a:endParaRPr lang="en-US"/>
          </a:p>
        </p:txBody>
      </p:sp>
      <p:sp>
        <p:nvSpPr>
          <p:cNvPr id="14" name="Footer Placeholder 13"/>
          <p:cNvSpPr>
            <a:spLocks noGrp="1"/>
          </p:cNvSpPr>
          <p:nvPr>
            <p:ph type="ftr" sz="quarter" idx="11"/>
          </p:nvPr>
        </p:nvSpPr>
        <p:spPr/>
        <p:txBody>
          <a:bodyPr/>
          <a:lstStyle/>
          <a:p>
            <a:r>
              <a:rPr lang="en-US" smtClean="0"/>
              <a:t>Kent Blackburn &amp; Paul Avery</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868363"/>
          </a:xfrm>
        </p:spPr>
        <p:txBody>
          <a:bodyPr/>
          <a:lstStyle/>
          <a:p>
            <a:r>
              <a:rPr lang="en-US" dirty="0" smtClean="0"/>
              <a:t>2010 Usage: &gt;1M hrs/day?</a:t>
            </a:r>
            <a:endParaRPr lang="en-US" dirty="0"/>
          </a:p>
        </p:txBody>
      </p:sp>
      <p:sp>
        <p:nvSpPr>
          <p:cNvPr id="4" name="Slide Number Placeholder 3"/>
          <p:cNvSpPr>
            <a:spLocks noGrp="1"/>
          </p:cNvSpPr>
          <p:nvPr>
            <p:ph type="sldNum" sz="quarter" idx="12"/>
          </p:nvPr>
        </p:nvSpPr>
        <p:spPr/>
        <p:txBody>
          <a:bodyPr/>
          <a:lstStyle/>
          <a:p>
            <a:fld id="{F2C5FD3D-1CA5-DE4C-8875-A3E09C941755}" type="slidenum">
              <a:rPr lang="en-US" smtClean="0"/>
              <a:pPr/>
              <a:t>12</a:t>
            </a:fld>
            <a:endParaRPr lang="en-US"/>
          </a:p>
        </p:txBody>
      </p:sp>
      <p:pic>
        <p:nvPicPr>
          <p:cNvPr id="5" name="Picture 4"/>
          <p:cNvPicPr>
            <a:picLocks noChangeAspect="1"/>
          </p:cNvPicPr>
          <p:nvPr/>
        </p:nvPicPr>
        <p:blipFill>
          <a:blip r:embed="rId2"/>
          <a:stretch>
            <a:fillRect/>
          </a:stretch>
        </p:blipFill>
        <p:spPr>
          <a:xfrm>
            <a:off x="0" y="1132328"/>
            <a:ext cx="9144000" cy="5715000"/>
          </a:xfrm>
          <a:prstGeom prst="rect">
            <a:avLst/>
          </a:prstGeom>
        </p:spPr>
      </p:pic>
      <p:sp>
        <p:nvSpPr>
          <p:cNvPr id="6" name="Oval 5"/>
          <p:cNvSpPr/>
          <p:nvPr/>
        </p:nvSpPr>
        <p:spPr>
          <a:xfrm>
            <a:off x="1953139" y="1728841"/>
            <a:ext cx="2123906" cy="992483"/>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r>
              <a:rPr lang="en-US" smtClean="0"/>
              <a:t>OSG Council meeting (March 11, 2010)</a:t>
            </a:r>
            <a:endParaRPr lang="en-US"/>
          </a:p>
        </p:txBody>
      </p:sp>
      <p:sp>
        <p:nvSpPr>
          <p:cNvPr id="8" name="Footer Placeholder 7"/>
          <p:cNvSpPr>
            <a:spLocks noGrp="1"/>
          </p:cNvSpPr>
          <p:nvPr>
            <p:ph type="ftr" sz="quarter" idx="11"/>
          </p:nvPr>
        </p:nvSpPr>
        <p:spPr/>
        <p:txBody>
          <a:bodyPr/>
          <a:lstStyle/>
          <a:p>
            <a:r>
              <a:rPr lang="en-US" smtClean="0"/>
              <a:t>Kent Blackburn &amp; Paul Avery</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909939"/>
          </a:xfrm>
        </p:spPr>
        <p:txBody>
          <a:bodyPr/>
          <a:lstStyle/>
          <a:p>
            <a:r>
              <a:rPr lang="en-US" dirty="0" err="1" smtClean="0"/>
              <a:t>iSGTW</a:t>
            </a:r>
            <a:r>
              <a:rPr lang="en-US" dirty="0" smtClean="0"/>
              <a:t> Statistics	</a:t>
            </a:r>
            <a:endParaRPr lang="en-US" dirty="0"/>
          </a:p>
        </p:txBody>
      </p:sp>
      <p:sp>
        <p:nvSpPr>
          <p:cNvPr id="4" name="Slide Number Placeholder 3"/>
          <p:cNvSpPr>
            <a:spLocks noGrp="1"/>
          </p:cNvSpPr>
          <p:nvPr>
            <p:ph type="sldNum" sz="quarter" idx="12"/>
          </p:nvPr>
        </p:nvSpPr>
        <p:spPr>
          <a:xfrm>
            <a:off x="7133127" y="6356351"/>
            <a:ext cx="1553675" cy="365125"/>
          </a:xfrm>
        </p:spPr>
        <p:txBody>
          <a:bodyPr/>
          <a:lstStyle/>
          <a:p>
            <a:fld id="{F2C5FD3D-1CA5-DE4C-8875-A3E09C941755}" type="slidenum">
              <a:rPr lang="en-US" smtClean="0"/>
              <a:pPr/>
              <a:t>13</a:t>
            </a:fld>
            <a:endParaRPr lang="en-US"/>
          </a:p>
        </p:txBody>
      </p:sp>
      <p:pic>
        <p:nvPicPr>
          <p:cNvPr id="5" name="Picture 4"/>
          <p:cNvPicPr>
            <a:picLocks noChangeAspect="1"/>
          </p:cNvPicPr>
          <p:nvPr/>
        </p:nvPicPr>
        <p:blipFill>
          <a:blip r:embed="rId2"/>
          <a:stretch>
            <a:fillRect/>
          </a:stretch>
        </p:blipFill>
        <p:spPr>
          <a:xfrm>
            <a:off x="1724937" y="1184576"/>
            <a:ext cx="5928888" cy="5673424"/>
          </a:xfrm>
          <a:prstGeom prst="rect">
            <a:avLst/>
          </a:prstGeom>
        </p:spPr>
      </p:pic>
      <p:sp>
        <p:nvSpPr>
          <p:cNvPr id="6" name="TextBox 5"/>
          <p:cNvSpPr txBox="1"/>
          <p:nvPr/>
        </p:nvSpPr>
        <p:spPr>
          <a:xfrm>
            <a:off x="2661141" y="2230419"/>
            <a:ext cx="3648655" cy="830997"/>
          </a:xfrm>
          <a:prstGeom prst="rect">
            <a:avLst/>
          </a:prstGeom>
          <a:noFill/>
        </p:spPr>
        <p:txBody>
          <a:bodyPr wrap="square" rtlCol="0">
            <a:spAutoFit/>
          </a:bodyPr>
          <a:lstStyle/>
          <a:p>
            <a:r>
              <a:rPr lang="en-US" sz="2400" dirty="0" smtClean="0"/>
              <a:t>Aug. 10, 2009: Total = 5,041</a:t>
            </a:r>
          </a:p>
          <a:p>
            <a:r>
              <a:rPr lang="en-US" sz="2400" dirty="0" smtClean="0"/>
              <a:t>Mar. 10, 2010: Total = 5,855</a:t>
            </a:r>
            <a:endParaRPr lang="en-US" sz="2400" dirty="0"/>
          </a:p>
        </p:txBody>
      </p:sp>
      <p:cxnSp>
        <p:nvCxnSpPr>
          <p:cNvPr id="9" name="Straight Connector 8"/>
          <p:cNvCxnSpPr/>
          <p:nvPr/>
        </p:nvCxnSpPr>
        <p:spPr>
          <a:xfrm rot="5400000" flipH="1" flipV="1">
            <a:off x="5736751" y="4017953"/>
            <a:ext cx="1440700" cy="1588"/>
          </a:xfrm>
          <a:prstGeom prst="line">
            <a:avLst/>
          </a:prstGeom>
          <a:ln>
            <a:solidFill>
              <a:srgbClr val="FF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flipV="1">
            <a:off x="6611134" y="3060621"/>
            <a:ext cx="1440700" cy="1588"/>
          </a:xfrm>
          <a:prstGeom prst="line">
            <a:avLst/>
          </a:prstGeom>
          <a:ln>
            <a:solidFill>
              <a:srgbClr val="FF0000"/>
            </a:solidFill>
            <a:tailEnd type="stealth" w="lg" len="lg"/>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153092" y="4767075"/>
            <a:ext cx="606431" cy="369332"/>
          </a:xfrm>
          <a:prstGeom prst="rect">
            <a:avLst/>
          </a:prstGeom>
          <a:noFill/>
        </p:spPr>
        <p:txBody>
          <a:bodyPr wrap="none" rtlCol="0">
            <a:spAutoFit/>
          </a:bodyPr>
          <a:lstStyle/>
          <a:p>
            <a:r>
              <a:rPr lang="en-US" dirty="0" smtClean="0"/>
              <a:t>Aug.</a:t>
            </a:r>
            <a:endParaRPr lang="en-US" dirty="0"/>
          </a:p>
        </p:txBody>
      </p:sp>
      <p:sp>
        <p:nvSpPr>
          <p:cNvPr id="12" name="TextBox 11"/>
          <p:cNvSpPr txBox="1"/>
          <p:nvPr/>
        </p:nvSpPr>
        <p:spPr>
          <a:xfrm>
            <a:off x="7027473" y="3781765"/>
            <a:ext cx="619506" cy="369332"/>
          </a:xfrm>
          <a:prstGeom prst="rect">
            <a:avLst/>
          </a:prstGeom>
          <a:noFill/>
        </p:spPr>
        <p:txBody>
          <a:bodyPr wrap="none" rtlCol="0">
            <a:spAutoFit/>
          </a:bodyPr>
          <a:lstStyle/>
          <a:p>
            <a:r>
              <a:rPr lang="en-US" dirty="0" smtClean="0"/>
              <a:t>Now</a:t>
            </a:r>
            <a:endParaRPr lang="en-US" dirty="0"/>
          </a:p>
        </p:txBody>
      </p:sp>
      <p:sp>
        <p:nvSpPr>
          <p:cNvPr id="13" name="Date Placeholder 12"/>
          <p:cNvSpPr>
            <a:spLocks noGrp="1"/>
          </p:cNvSpPr>
          <p:nvPr>
            <p:ph type="dt" sz="half" idx="10"/>
          </p:nvPr>
        </p:nvSpPr>
        <p:spPr/>
        <p:txBody>
          <a:bodyPr/>
          <a:lstStyle/>
          <a:p>
            <a:r>
              <a:rPr lang="en-US" smtClean="0"/>
              <a:t>OSG Council meeting (March 11, 2010)</a:t>
            </a:r>
            <a:endParaRPr lang="en-US"/>
          </a:p>
        </p:txBody>
      </p:sp>
      <p:sp>
        <p:nvSpPr>
          <p:cNvPr id="14" name="Footer Placeholder 13"/>
          <p:cNvSpPr>
            <a:spLocks noGrp="1"/>
          </p:cNvSpPr>
          <p:nvPr>
            <p:ph type="ftr" sz="quarter" idx="11"/>
          </p:nvPr>
        </p:nvSpPr>
        <p:spPr/>
        <p:txBody>
          <a:bodyPr/>
          <a:lstStyle/>
          <a:p>
            <a:r>
              <a:rPr lang="en-US" smtClean="0"/>
              <a:t>Kent Blackburn &amp; Paul Avery</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212711" y="883465"/>
            <a:ext cx="4931291" cy="3914868"/>
          </a:xfrm>
          <a:prstGeom prst="rect">
            <a:avLst/>
          </a:prstGeom>
        </p:spPr>
      </p:pic>
      <p:sp>
        <p:nvSpPr>
          <p:cNvPr id="2" name="Title 1"/>
          <p:cNvSpPr>
            <a:spLocks noGrp="1"/>
          </p:cNvSpPr>
          <p:nvPr>
            <p:ph type="title"/>
          </p:nvPr>
        </p:nvSpPr>
        <p:spPr>
          <a:xfrm>
            <a:off x="457200" y="0"/>
            <a:ext cx="8229600" cy="883464"/>
          </a:xfrm>
        </p:spPr>
        <p:txBody>
          <a:bodyPr>
            <a:normAutofit/>
          </a:bodyPr>
          <a:lstStyle/>
          <a:p>
            <a:r>
              <a:rPr lang="en-US" dirty="0" err="1" smtClean="0"/>
              <a:t>iSGTW</a:t>
            </a:r>
            <a:r>
              <a:rPr lang="en-US" dirty="0" smtClean="0"/>
              <a:t> Stats (cont)</a:t>
            </a:r>
            <a:endParaRPr lang="en-US" dirty="0"/>
          </a:p>
        </p:txBody>
      </p:sp>
      <p:sp>
        <p:nvSpPr>
          <p:cNvPr id="4" name="Slide Number Placeholder 3"/>
          <p:cNvSpPr>
            <a:spLocks noGrp="1"/>
          </p:cNvSpPr>
          <p:nvPr>
            <p:ph type="sldNum" sz="quarter" idx="12"/>
          </p:nvPr>
        </p:nvSpPr>
        <p:spPr/>
        <p:txBody>
          <a:bodyPr/>
          <a:lstStyle/>
          <a:p>
            <a:fld id="{F2C5FD3D-1CA5-DE4C-8875-A3E09C941755}" type="slidenum">
              <a:rPr lang="en-US" smtClean="0"/>
              <a:pPr/>
              <a:t>14</a:t>
            </a:fld>
            <a:endParaRPr lang="en-US"/>
          </a:p>
        </p:txBody>
      </p:sp>
      <p:pic>
        <p:nvPicPr>
          <p:cNvPr id="6" name="Picture 5"/>
          <p:cNvPicPr>
            <a:picLocks noChangeAspect="1"/>
          </p:cNvPicPr>
          <p:nvPr/>
        </p:nvPicPr>
        <p:blipFill>
          <a:blip r:embed="rId3"/>
          <a:stretch>
            <a:fillRect/>
          </a:stretch>
        </p:blipFill>
        <p:spPr>
          <a:xfrm>
            <a:off x="2" y="3649773"/>
            <a:ext cx="4696843" cy="3208227"/>
          </a:xfrm>
          <a:prstGeom prst="rect">
            <a:avLst/>
          </a:prstGeom>
        </p:spPr>
      </p:pic>
      <p:sp>
        <p:nvSpPr>
          <p:cNvPr id="7" name="Date Placeholder 6"/>
          <p:cNvSpPr>
            <a:spLocks noGrp="1"/>
          </p:cNvSpPr>
          <p:nvPr>
            <p:ph type="dt" sz="half" idx="10"/>
          </p:nvPr>
        </p:nvSpPr>
        <p:spPr/>
        <p:txBody>
          <a:bodyPr/>
          <a:lstStyle/>
          <a:p>
            <a:r>
              <a:rPr lang="en-US" smtClean="0"/>
              <a:t>OSG Council meeting (March 11, 2010)</a:t>
            </a:r>
            <a:endParaRPr lang="en-US"/>
          </a:p>
        </p:txBody>
      </p:sp>
      <p:sp>
        <p:nvSpPr>
          <p:cNvPr id="8" name="Footer Placeholder 7"/>
          <p:cNvSpPr>
            <a:spLocks noGrp="1"/>
          </p:cNvSpPr>
          <p:nvPr>
            <p:ph type="ftr" sz="quarter" idx="11"/>
          </p:nvPr>
        </p:nvSpPr>
        <p:spPr/>
        <p:txBody>
          <a:bodyPr/>
          <a:lstStyle/>
          <a:p>
            <a:r>
              <a:rPr lang="en-US" smtClean="0"/>
              <a:t>Kent Blackburn &amp; Paul Avery</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952625"/>
          </a:xfrm>
        </p:spPr>
        <p:txBody>
          <a:bodyPr/>
          <a:lstStyle/>
          <a:p>
            <a:r>
              <a:rPr lang="en-US" dirty="0" smtClean="0"/>
              <a:t>ISGTW Survey (Jan. 2010)</a:t>
            </a:r>
            <a:endParaRPr lang="en-US" dirty="0"/>
          </a:p>
        </p:txBody>
      </p:sp>
      <p:sp>
        <p:nvSpPr>
          <p:cNvPr id="3" name="Content Placeholder 2"/>
          <p:cNvSpPr>
            <a:spLocks noGrp="1"/>
          </p:cNvSpPr>
          <p:nvPr>
            <p:ph idx="1"/>
          </p:nvPr>
        </p:nvSpPr>
        <p:spPr>
          <a:xfrm>
            <a:off x="457200" y="1227264"/>
            <a:ext cx="8229600" cy="4525963"/>
          </a:xfrm>
        </p:spPr>
        <p:txBody>
          <a:bodyPr>
            <a:noAutofit/>
          </a:bodyPr>
          <a:lstStyle/>
          <a:p>
            <a:pPr marL="341313" indent="-341313"/>
            <a:r>
              <a:rPr lang="en-US" dirty="0" smtClean="0">
                <a:cs typeface="Times New Roman"/>
              </a:rPr>
              <a:t>See next slides…</a:t>
            </a:r>
            <a:endParaRPr lang="en-US" dirty="0">
              <a:cs typeface="Times New Roman"/>
            </a:endParaRPr>
          </a:p>
        </p:txBody>
      </p:sp>
      <p:sp>
        <p:nvSpPr>
          <p:cNvPr id="4" name="Slide Number Placeholder 3"/>
          <p:cNvSpPr>
            <a:spLocks noGrp="1"/>
          </p:cNvSpPr>
          <p:nvPr>
            <p:ph type="sldNum" sz="quarter" idx="12"/>
          </p:nvPr>
        </p:nvSpPr>
        <p:spPr/>
        <p:txBody>
          <a:bodyPr/>
          <a:lstStyle/>
          <a:p>
            <a:fld id="{F2C5FD3D-1CA5-DE4C-8875-A3E09C941755}" type="slidenum">
              <a:rPr lang="en-US" smtClean="0"/>
              <a:pPr/>
              <a:t>15</a:t>
            </a:fld>
            <a:endParaRPr lang="en-US"/>
          </a:p>
        </p:txBody>
      </p:sp>
      <p:sp>
        <p:nvSpPr>
          <p:cNvPr id="5" name="Date Placeholder 4"/>
          <p:cNvSpPr>
            <a:spLocks noGrp="1"/>
          </p:cNvSpPr>
          <p:nvPr>
            <p:ph type="dt" sz="half" idx="10"/>
          </p:nvPr>
        </p:nvSpPr>
        <p:spPr/>
        <p:txBody>
          <a:bodyPr/>
          <a:lstStyle/>
          <a:p>
            <a:r>
              <a:rPr lang="en-US" smtClean="0"/>
              <a:t>OSG Council meeting (March 11, 2010)</a:t>
            </a:r>
            <a:endParaRPr lang="en-US"/>
          </a:p>
        </p:txBody>
      </p:sp>
      <p:sp>
        <p:nvSpPr>
          <p:cNvPr id="6" name="Footer Placeholder 5"/>
          <p:cNvSpPr>
            <a:spLocks noGrp="1"/>
          </p:cNvSpPr>
          <p:nvPr>
            <p:ph type="ftr" sz="quarter" idx="11"/>
          </p:nvPr>
        </p:nvSpPr>
        <p:spPr/>
        <p:txBody>
          <a:bodyPr/>
          <a:lstStyle/>
          <a:p>
            <a:r>
              <a:rPr lang="en-US" smtClean="0"/>
              <a:t>Kent Blackburn &amp; Paul Avery</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C5FD3D-1CA5-DE4C-8875-A3E09C941755}" type="slidenum">
              <a:rPr lang="en-US" smtClean="0"/>
              <a:pPr/>
              <a:t>16</a:t>
            </a:fld>
            <a:endParaRPr lang="en-US"/>
          </a:p>
        </p:txBody>
      </p:sp>
      <p:pic>
        <p:nvPicPr>
          <p:cNvPr id="9" name="Picture 8"/>
          <p:cNvPicPr>
            <a:picLocks noChangeAspect="1"/>
          </p:cNvPicPr>
          <p:nvPr/>
        </p:nvPicPr>
        <p:blipFill>
          <a:blip r:embed="rId2"/>
          <a:stretch>
            <a:fillRect/>
          </a:stretch>
        </p:blipFill>
        <p:spPr>
          <a:xfrm>
            <a:off x="0" y="0"/>
            <a:ext cx="4497990" cy="3155307"/>
          </a:xfrm>
          <a:prstGeom prst="rect">
            <a:avLst/>
          </a:prstGeom>
        </p:spPr>
      </p:pic>
      <p:pic>
        <p:nvPicPr>
          <p:cNvPr id="10" name="Picture 9"/>
          <p:cNvPicPr>
            <a:picLocks noChangeAspect="1"/>
          </p:cNvPicPr>
          <p:nvPr/>
        </p:nvPicPr>
        <p:blipFill>
          <a:blip r:embed="rId3"/>
          <a:stretch>
            <a:fillRect/>
          </a:stretch>
        </p:blipFill>
        <p:spPr>
          <a:xfrm>
            <a:off x="5421830" y="0"/>
            <a:ext cx="3722171" cy="3471941"/>
          </a:xfrm>
          <a:prstGeom prst="rect">
            <a:avLst/>
          </a:prstGeom>
        </p:spPr>
      </p:pic>
      <p:pic>
        <p:nvPicPr>
          <p:cNvPr id="13" name="Picture 12"/>
          <p:cNvPicPr>
            <a:picLocks noChangeAspect="1"/>
          </p:cNvPicPr>
          <p:nvPr/>
        </p:nvPicPr>
        <p:blipFill>
          <a:blip r:embed="rId4"/>
          <a:stretch>
            <a:fillRect/>
          </a:stretch>
        </p:blipFill>
        <p:spPr>
          <a:xfrm>
            <a:off x="0" y="3155306"/>
            <a:ext cx="4497990" cy="3702695"/>
          </a:xfrm>
          <a:prstGeom prst="rect">
            <a:avLst/>
          </a:prstGeom>
        </p:spPr>
      </p:pic>
      <p:pic>
        <p:nvPicPr>
          <p:cNvPr id="14" name="Picture 13"/>
          <p:cNvPicPr>
            <a:picLocks noChangeAspect="1"/>
          </p:cNvPicPr>
          <p:nvPr/>
        </p:nvPicPr>
        <p:blipFill>
          <a:blip r:embed="rId5"/>
          <a:stretch>
            <a:fillRect/>
          </a:stretch>
        </p:blipFill>
        <p:spPr>
          <a:xfrm>
            <a:off x="5367684" y="3471941"/>
            <a:ext cx="3776317" cy="3386059"/>
          </a:xfrm>
          <a:prstGeom prst="rect">
            <a:avLst/>
          </a:prstGeom>
        </p:spPr>
      </p:pic>
      <p:sp>
        <p:nvSpPr>
          <p:cNvPr id="15" name="Oval 14"/>
          <p:cNvSpPr/>
          <p:nvPr/>
        </p:nvSpPr>
        <p:spPr>
          <a:xfrm>
            <a:off x="5176354" y="650983"/>
            <a:ext cx="4247811" cy="426875"/>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24132" y="1230257"/>
            <a:ext cx="5080297" cy="426875"/>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224133" y="3791502"/>
            <a:ext cx="5080297" cy="70134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176354" y="4279413"/>
            <a:ext cx="3967647" cy="42687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ate Placeholder 18"/>
          <p:cNvSpPr>
            <a:spLocks noGrp="1"/>
          </p:cNvSpPr>
          <p:nvPr>
            <p:ph type="dt" sz="half" idx="10"/>
          </p:nvPr>
        </p:nvSpPr>
        <p:spPr/>
        <p:txBody>
          <a:bodyPr/>
          <a:lstStyle/>
          <a:p>
            <a:r>
              <a:rPr lang="en-US" smtClean="0"/>
              <a:t>OSG Council meeting (March 11, 2010)</a:t>
            </a:r>
            <a:endParaRPr lang="en-US"/>
          </a:p>
        </p:txBody>
      </p:sp>
      <p:sp>
        <p:nvSpPr>
          <p:cNvPr id="20" name="Footer Placeholder 19"/>
          <p:cNvSpPr>
            <a:spLocks noGrp="1"/>
          </p:cNvSpPr>
          <p:nvPr>
            <p:ph type="ftr" sz="quarter" idx="11"/>
          </p:nvPr>
        </p:nvSpPr>
        <p:spPr/>
        <p:txBody>
          <a:bodyPr/>
          <a:lstStyle/>
          <a:p>
            <a:r>
              <a:rPr lang="en-US" smtClean="0"/>
              <a:t>Kent Blackburn &amp; Paul Avery</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C5FD3D-1CA5-DE4C-8875-A3E09C941755}" type="slidenum">
              <a:rPr lang="en-US" smtClean="0"/>
              <a:pPr/>
              <a:t>17</a:t>
            </a:fld>
            <a:endParaRPr lang="en-US"/>
          </a:p>
        </p:txBody>
      </p:sp>
      <p:pic>
        <p:nvPicPr>
          <p:cNvPr id="9" name="Picture 8"/>
          <p:cNvPicPr>
            <a:picLocks noChangeAspect="1"/>
          </p:cNvPicPr>
          <p:nvPr/>
        </p:nvPicPr>
        <p:blipFill>
          <a:blip r:embed="rId2"/>
          <a:stretch>
            <a:fillRect/>
          </a:stretch>
        </p:blipFill>
        <p:spPr>
          <a:xfrm>
            <a:off x="0" y="1"/>
            <a:ext cx="4216400" cy="1536700"/>
          </a:xfrm>
          <a:prstGeom prst="rect">
            <a:avLst/>
          </a:prstGeom>
        </p:spPr>
      </p:pic>
      <p:pic>
        <p:nvPicPr>
          <p:cNvPr id="11" name="Picture 10"/>
          <p:cNvPicPr>
            <a:picLocks noChangeAspect="1"/>
          </p:cNvPicPr>
          <p:nvPr/>
        </p:nvPicPr>
        <p:blipFill>
          <a:blip r:embed="rId3"/>
          <a:stretch>
            <a:fillRect/>
          </a:stretch>
        </p:blipFill>
        <p:spPr>
          <a:xfrm>
            <a:off x="4851400" y="1"/>
            <a:ext cx="4292600" cy="1816100"/>
          </a:xfrm>
          <a:prstGeom prst="rect">
            <a:avLst/>
          </a:prstGeom>
        </p:spPr>
      </p:pic>
      <p:pic>
        <p:nvPicPr>
          <p:cNvPr id="13" name="Picture 12"/>
          <p:cNvPicPr>
            <a:picLocks noChangeAspect="1"/>
          </p:cNvPicPr>
          <p:nvPr/>
        </p:nvPicPr>
        <p:blipFill>
          <a:blip r:embed="rId4"/>
          <a:stretch>
            <a:fillRect/>
          </a:stretch>
        </p:blipFill>
        <p:spPr>
          <a:xfrm>
            <a:off x="-12700" y="2209074"/>
            <a:ext cx="4259662" cy="4648927"/>
          </a:xfrm>
          <a:prstGeom prst="rect">
            <a:avLst/>
          </a:prstGeom>
        </p:spPr>
      </p:pic>
      <p:sp>
        <p:nvSpPr>
          <p:cNvPr id="14" name="Oval 13"/>
          <p:cNvSpPr/>
          <p:nvPr/>
        </p:nvSpPr>
        <p:spPr>
          <a:xfrm>
            <a:off x="-277495" y="437546"/>
            <a:ext cx="5128895" cy="42687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125095" y="2945431"/>
            <a:ext cx="5128895" cy="811061"/>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4851400" y="589946"/>
            <a:ext cx="4493895" cy="42687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ate Placeholder 16"/>
          <p:cNvSpPr>
            <a:spLocks noGrp="1"/>
          </p:cNvSpPr>
          <p:nvPr>
            <p:ph type="dt" sz="half" idx="10"/>
          </p:nvPr>
        </p:nvSpPr>
        <p:spPr/>
        <p:txBody>
          <a:bodyPr/>
          <a:lstStyle/>
          <a:p>
            <a:r>
              <a:rPr lang="en-US" smtClean="0"/>
              <a:t>OSG Council meeting (March 11, 2010)</a:t>
            </a:r>
            <a:endParaRPr lang="en-US"/>
          </a:p>
        </p:txBody>
      </p:sp>
      <p:sp>
        <p:nvSpPr>
          <p:cNvPr id="18" name="Footer Placeholder 17"/>
          <p:cNvSpPr>
            <a:spLocks noGrp="1"/>
          </p:cNvSpPr>
          <p:nvPr>
            <p:ph type="ftr" sz="quarter" idx="11"/>
          </p:nvPr>
        </p:nvSpPr>
        <p:spPr/>
        <p:txBody>
          <a:bodyPr/>
          <a:lstStyle/>
          <a:p>
            <a:r>
              <a:rPr lang="en-US" smtClean="0"/>
              <a:t>Kent Blackburn &amp; Paul Avery</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F2C5FD3D-1CA5-DE4C-8875-A3E09C941755}" type="slidenum">
              <a:rPr lang="en-US" smtClean="0"/>
              <a:pPr/>
              <a:t>18</a:t>
            </a:fld>
            <a:endParaRPr lang="en-US"/>
          </a:p>
        </p:txBody>
      </p:sp>
      <p:graphicFrame>
        <p:nvGraphicFramePr>
          <p:cNvPr id="30722" name="Object 2"/>
          <p:cNvGraphicFramePr>
            <a:graphicFrameLocks noChangeAspect="1"/>
          </p:cNvGraphicFramePr>
          <p:nvPr/>
        </p:nvGraphicFramePr>
        <p:xfrm>
          <a:off x="-43476" y="0"/>
          <a:ext cx="9187476" cy="6858000"/>
        </p:xfrm>
        <a:graphic>
          <a:graphicData uri="http://schemas.openxmlformats.org/presentationml/2006/ole">
            <p:oleObj spid="_x0000_s30722" name="Document" r:id="rId3" imgW="5270500" imgH="4140200" progId="Word.Document.12">
              <p:link updateAutomatic="1"/>
            </p:oleObj>
          </a:graphicData>
        </a:graphic>
      </p:graphicFrame>
      <p:sp>
        <p:nvSpPr>
          <p:cNvPr id="7" name="Oval 6"/>
          <p:cNvSpPr/>
          <p:nvPr/>
        </p:nvSpPr>
        <p:spPr>
          <a:xfrm>
            <a:off x="181438" y="437546"/>
            <a:ext cx="3564747" cy="565608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ate Placeholder 8"/>
          <p:cNvSpPr>
            <a:spLocks noGrp="1"/>
          </p:cNvSpPr>
          <p:nvPr>
            <p:ph type="dt" sz="half" idx="10"/>
          </p:nvPr>
        </p:nvSpPr>
        <p:spPr/>
        <p:txBody>
          <a:bodyPr/>
          <a:lstStyle/>
          <a:p>
            <a:r>
              <a:rPr lang="en-US" smtClean="0"/>
              <a:t>OSG Council meeting (March 11, 2010)</a:t>
            </a:r>
            <a:endParaRPr lang="en-US"/>
          </a:p>
        </p:txBody>
      </p:sp>
      <p:sp>
        <p:nvSpPr>
          <p:cNvPr id="10" name="Footer Placeholder 9"/>
          <p:cNvSpPr>
            <a:spLocks noGrp="1"/>
          </p:cNvSpPr>
          <p:nvPr>
            <p:ph type="ftr" sz="quarter" idx="11"/>
          </p:nvPr>
        </p:nvSpPr>
        <p:spPr/>
        <p:txBody>
          <a:bodyPr/>
          <a:lstStyle/>
          <a:p>
            <a:r>
              <a:rPr lang="en-US" smtClean="0"/>
              <a:t>Kent Blackburn &amp; Paul Avery</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OSG Council meeting (March 11, 2010)</a:t>
            </a:r>
            <a:endParaRPr lang="en-US" sz="1400" dirty="0">
              <a:solidFill>
                <a:schemeClr val="tx1"/>
              </a:solidFill>
            </a:endParaRPr>
          </a:p>
        </p:txBody>
      </p:sp>
      <p:sp>
        <p:nvSpPr>
          <p:cNvPr id="5" name="Footer Placeholder 4"/>
          <p:cNvSpPr>
            <a:spLocks noGrp="1"/>
          </p:cNvSpPr>
          <p:nvPr>
            <p:ph type="ftr" sz="quarter" idx="11"/>
          </p:nvPr>
        </p:nvSpPr>
        <p:spPr/>
        <p:txBody>
          <a:bodyPr/>
          <a:lstStyle/>
          <a:p>
            <a:r>
              <a:rPr lang="en-US" smtClean="0"/>
              <a:t>Kent Blackburn &amp; Paul Avery</a:t>
            </a:r>
            <a:endParaRPr lang="en-US" sz="1400" dirty="0">
              <a:solidFill>
                <a:schemeClr val="tx1"/>
              </a:solidFill>
            </a:endParaRPr>
          </a:p>
        </p:txBody>
      </p:sp>
      <p:sp>
        <p:nvSpPr>
          <p:cNvPr id="6" name="Slide Number Placeholder 5"/>
          <p:cNvSpPr>
            <a:spLocks noGrp="1"/>
          </p:cNvSpPr>
          <p:nvPr>
            <p:ph type="sldNum" sz="quarter" idx="12"/>
          </p:nvPr>
        </p:nvSpPr>
        <p:spPr/>
        <p:txBody>
          <a:bodyPr/>
          <a:lstStyle/>
          <a:p>
            <a:fld id="{35A3DBBC-F835-9E46-A9EE-29072969A337}" type="slidenum">
              <a:rPr lang="en-US"/>
              <a:pPr/>
              <a:t>19</a:t>
            </a:fld>
            <a:endParaRPr lang="en-US" sz="1400">
              <a:solidFill>
                <a:schemeClr val="tx1"/>
              </a:solidFill>
            </a:endParaRPr>
          </a:p>
        </p:txBody>
      </p:sp>
      <p:sp>
        <p:nvSpPr>
          <p:cNvPr id="3149826" name="Rectangle 2"/>
          <p:cNvSpPr>
            <a:spLocks noGrp="1" noChangeArrowheads="1"/>
          </p:cNvSpPr>
          <p:nvPr>
            <p:ph type="title"/>
          </p:nvPr>
        </p:nvSpPr>
        <p:spPr>
          <a:xfrm>
            <a:off x="457200" y="274639"/>
            <a:ext cx="8229600" cy="941952"/>
          </a:xfrm>
        </p:spPr>
        <p:txBody>
          <a:bodyPr/>
          <a:lstStyle/>
          <a:p>
            <a:r>
              <a:rPr lang="en-US" dirty="0"/>
              <a:t>ISGTW Funding</a:t>
            </a:r>
          </a:p>
        </p:txBody>
      </p:sp>
      <p:sp>
        <p:nvSpPr>
          <p:cNvPr id="3149827" name="Rectangle 3"/>
          <p:cNvSpPr>
            <a:spLocks noGrp="1" noChangeArrowheads="1"/>
          </p:cNvSpPr>
          <p:nvPr>
            <p:ph type="body" idx="1"/>
          </p:nvPr>
        </p:nvSpPr>
        <p:spPr>
          <a:xfrm>
            <a:off x="457200" y="1344655"/>
            <a:ext cx="8229600" cy="4781510"/>
          </a:xfrm>
        </p:spPr>
        <p:txBody>
          <a:bodyPr>
            <a:normAutofit fontScale="77500" lnSpcReduction="20000"/>
          </a:bodyPr>
          <a:lstStyle/>
          <a:p>
            <a:r>
              <a:rPr lang="en-US" dirty="0" smtClean="0"/>
              <a:t>Current funding situation</a:t>
            </a:r>
          </a:p>
          <a:p>
            <a:pPr lvl="1"/>
            <a:r>
              <a:rPr lang="en-US" dirty="0" smtClean="0"/>
              <a:t>U.S. supports 1.0 FTE (Miriam Boon)</a:t>
            </a:r>
            <a:endParaRPr lang="en-US" dirty="0" smtClean="0">
              <a:solidFill>
                <a:srgbClr val="008000"/>
              </a:solidFill>
            </a:endParaRPr>
          </a:p>
          <a:p>
            <a:pPr lvl="1"/>
            <a:r>
              <a:rPr lang="en-US" dirty="0" smtClean="0"/>
              <a:t>EGEE </a:t>
            </a:r>
            <a:r>
              <a:rPr lang="en-US" dirty="0"/>
              <a:t>supports </a:t>
            </a:r>
            <a:r>
              <a:rPr lang="en-US" dirty="0" smtClean="0"/>
              <a:t>1.0 FTE (Dan </a:t>
            </a:r>
            <a:r>
              <a:rPr lang="en-US" dirty="0" err="1" smtClean="0"/>
              <a:t>Drollette</a:t>
            </a:r>
            <a:r>
              <a:rPr lang="en-US" dirty="0" smtClean="0"/>
              <a:t>)</a:t>
            </a:r>
          </a:p>
          <a:p>
            <a:pPr lvl="1"/>
            <a:r>
              <a:rPr lang="en-US" dirty="0" smtClean="0"/>
              <a:t>Some content provided by a person in Asia</a:t>
            </a:r>
          </a:p>
          <a:p>
            <a:r>
              <a:rPr lang="en-US" dirty="0" smtClean="0"/>
              <a:t>U.S. editor position funded from multiple sources</a:t>
            </a:r>
          </a:p>
          <a:p>
            <a:pPr lvl="1"/>
            <a:r>
              <a:rPr lang="en-US" dirty="0" smtClean="0"/>
              <a:t>1/8 ASCR/DOE</a:t>
            </a:r>
          </a:p>
          <a:p>
            <a:pPr lvl="1"/>
            <a:r>
              <a:rPr lang="en-US" dirty="0" smtClean="0"/>
              <a:t>1/8 HEP/DOE</a:t>
            </a:r>
          </a:p>
          <a:p>
            <a:pPr lvl="1"/>
            <a:r>
              <a:rPr lang="en-US" dirty="0" smtClean="0"/>
              <a:t>1/4 </a:t>
            </a:r>
            <a:r>
              <a:rPr lang="en-US" dirty="0" err="1" smtClean="0"/>
              <a:t>iVDGL</a:t>
            </a:r>
            <a:r>
              <a:rPr lang="en-US" dirty="0" smtClean="0"/>
              <a:t>/NSF </a:t>
            </a:r>
            <a:r>
              <a:rPr lang="en-US" dirty="0" smtClean="0">
                <a:solidFill>
                  <a:srgbClr val="FF0000"/>
                </a:solidFill>
              </a:rPr>
              <a:t>(ending)</a:t>
            </a:r>
          </a:p>
          <a:p>
            <a:pPr lvl="1"/>
            <a:r>
              <a:rPr lang="en-US" dirty="0" smtClean="0"/>
              <a:t>1/4 OSG/NSF</a:t>
            </a:r>
          </a:p>
          <a:p>
            <a:pPr lvl="1"/>
            <a:r>
              <a:rPr lang="en-US" dirty="0" smtClean="0"/>
              <a:t>1/4 OSG/DOE</a:t>
            </a:r>
          </a:p>
          <a:p>
            <a:r>
              <a:rPr lang="en-US" dirty="0" smtClean="0"/>
              <a:t>We are pursuing a new proposal with TeraGrid</a:t>
            </a:r>
          </a:p>
          <a:p>
            <a:pPr lvl="1"/>
            <a:r>
              <a:rPr lang="en-US" dirty="0" smtClean="0"/>
              <a:t>Possibly NSF + DOE</a:t>
            </a:r>
          </a:p>
          <a:p>
            <a:pPr lvl="1"/>
            <a:r>
              <a:rPr lang="en-US" dirty="0" smtClean="0"/>
              <a:t>White paper describing new scope still being developed</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Council Co-Chairs	</a:t>
            </a:r>
            <a:endParaRPr lang="en-US" dirty="0"/>
          </a:p>
        </p:txBody>
      </p:sp>
      <p:sp>
        <p:nvSpPr>
          <p:cNvPr id="3" name="Content Placeholder 2"/>
          <p:cNvSpPr>
            <a:spLocks noGrp="1"/>
          </p:cNvSpPr>
          <p:nvPr>
            <p:ph idx="1"/>
          </p:nvPr>
        </p:nvSpPr>
        <p:spPr/>
        <p:txBody>
          <a:bodyPr/>
          <a:lstStyle/>
          <a:p>
            <a:r>
              <a:rPr lang="en-US" dirty="0" smtClean="0"/>
              <a:t>Paul Avery, Kent Blackburn</a:t>
            </a:r>
          </a:p>
          <a:p>
            <a:r>
              <a:rPr lang="en-US" dirty="0" smtClean="0"/>
              <a:t>Originally elected to two year term:</a:t>
            </a:r>
          </a:p>
          <a:p>
            <a:pPr lvl="1"/>
            <a:r>
              <a:rPr lang="en-US" dirty="0" smtClean="0">
                <a:solidFill>
                  <a:schemeClr val="tx2"/>
                </a:solidFill>
              </a:rPr>
              <a:t>March, 2008 through March, 2010</a:t>
            </a:r>
          </a:p>
          <a:p>
            <a:pPr lvl="1"/>
            <a:r>
              <a:rPr lang="en-US" dirty="0" smtClean="0"/>
              <a:t>Results of Action Items 7 &amp; 8 from August, 2009 Meeting shift end date to April 15</a:t>
            </a:r>
            <a:r>
              <a:rPr lang="en-US" baseline="30000" dirty="0" smtClean="0"/>
              <a:t>th</a:t>
            </a:r>
            <a:r>
              <a:rPr lang="en-US" dirty="0" smtClean="0"/>
              <a:t> each year.</a:t>
            </a:r>
          </a:p>
          <a:p>
            <a:r>
              <a:rPr lang="en-US" dirty="0" smtClean="0"/>
              <a:t>Paul and Kent have declared their intent to run for a second term</a:t>
            </a:r>
          </a:p>
          <a:p>
            <a:pPr lvl="1"/>
            <a:r>
              <a:rPr lang="en-US" i="1" dirty="0" smtClean="0">
                <a:solidFill>
                  <a:schemeClr val="accent6">
                    <a:lumMod val="50000"/>
                  </a:schemeClr>
                </a:solidFill>
              </a:rPr>
              <a:t>First council chairs to attempt this madness!</a:t>
            </a:r>
          </a:p>
        </p:txBody>
      </p:sp>
      <p:sp>
        <p:nvSpPr>
          <p:cNvPr id="4" name="Slide Number Placeholder 3"/>
          <p:cNvSpPr>
            <a:spLocks noGrp="1"/>
          </p:cNvSpPr>
          <p:nvPr>
            <p:ph type="sldNum" sz="quarter" idx="12"/>
          </p:nvPr>
        </p:nvSpPr>
        <p:spPr/>
        <p:txBody>
          <a:bodyPr/>
          <a:lstStyle/>
          <a:p>
            <a:fld id="{F2C5FD3D-1CA5-DE4C-8875-A3E09C941755}" type="slidenum">
              <a:rPr lang="en-US" smtClean="0"/>
              <a:pPr/>
              <a:t>2</a:t>
            </a:fld>
            <a:endParaRPr lang="en-US"/>
          </a:p>
        </p:txBody>
      </p:sp>
      <p:sp>
        <p:nvSpPr>
          <p:cNvPr id="5" name="Date Placeholder 4"/>
          <p:cNvSpPr>
            <a:spLocks noGrp="1"/>
          </p:cNvSpPr>
          <p:nvPr>
            <p:ph type="dt" sz="half" idx="10"/>
          </p:nvPr>
        </p:nvSpPr>
        <p:spPr/>
        <p:txBody>
          <a:bodyPr/>
          <a:lstStyle/>
          <a:p>
            <a:r>
              <a:rPr lang="en-US" smtClean="0"/>
              <a:t>OSG Council meeting (March 11, 2010)</a:t>
            </a:r>
            <a:endParaRPr lang="en-US"/>
          </a:p>
        </p:txBody>
      </p:sp>
      <p:sp>
        <p:nvSpPr>
          <p:cNvPr id="6" name="Footer Placeholder 5"/>
          <p:cNvSpPr>
            <a:spLocks noGrp="1"/>
          </p:cNvSpPr>
          <p:nvPr>
            <p:ph type="ftr" sz="quarter" idx="11"/>
          </p:nvPr>
        </p:nvSpPr>
        <p:spPr/>
        <p:txBody>
          <a:bodyPr/>
          <a:lstStyle/>
          <a:p>
            <a:r>
              <a:rPr lang="en-US" smtClean="0"/>
              <a:t>Kent Blackburn &amp; Paul Avery</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New Term Council Chairs and Executive Director will carry OSG through the process of developing a follow-on proposal.</a:t>
            </a:r>
          </a:p>
          <a:p>
            <a:r>
              <a:rPr lang="en-US" dirty="0" smtClean="0"/>
              <a:t>Many of the key stakeholders are entering the next phase of their scientific and computing missions</a:t>
            </a:r>
          </a:p>
          <a:p>
            <a:r>
              <a:rPr lang="en-US" dirty="0" smtClean="0"/>
              <a:t>Involvement by Council Representatives up slightly in the past six months, this is the second six months with a positive derivative.</a:t>
            </a:r>
          </a:p>
          <a:p>
            <a:r>
              <a:rPr lang="en-US" dirty="0" smtClean="0"/>
              <a:t>OSG has been working on many fronts with close communications and involvement with the Council.</a:t>
            </a:r>
          </a:p>
          <a:p>
            <a:r>
              <a:rPr lang="en-US" dirty="0" smtClean="0"/>
              <a:t>Collaborative joint activities with </a:t>
            </a:r>
            <a:r>
              <a:rPr lang="en-US" dirty="0" err="1" smtClean="0"/>
              <a:t>TeraGrid</a:t>
            </a:r>
            <a:r>
              <a:rPr lang="en-US" dirty="0" smtClean="0"/>
              <a:t> continue to be explored as a component of OSG’s future.</a:t>
            </a:r>
          </a:p>
          <a:p>
            <a:r>
              <a:rPr lang="en-US" dirty="0" smtClean="0"/>
              <a:t>Plans for OSG’s futures will be the focus.</a:t>
            </a:r>
            <a:endParaRPr lang="en-US" dirty="0"/>
          </a:p>
        </p:txBody>
      </p:sp>
      <p:sp>
        <p:nvSpPr>
          <p:cNvPr id="4" name="Slide Number Placeholder 3"/>
          <p:cNvSpPr>
            <a:spLocks noGrp="1"/>
          </p:cNvSpPr>
          <p:nvPr>
            <p:ph type="sldNum" sz="quarter" idx="12"/>
          </p:nvPr>
        </p:nvSpPr>
        <p:spPr/>
        <p:txBody>
          <a:bodyPr/>
          <a:lstStyle/>
          <a:p>
            <a:fld id="{F2C5FD3D-1CA5-DE4C-8875-A3E09C941755}" type="slidenum">
              <a:rPr lang="en-US" smtClean="0"/>
              <a:pPr/>
              <a:t>20</a:t>
            </a:fld>
            <a:endParaRPr lang="en-US"/>
          </a:p>
        </p:txBody>
      </p:sp>
      <p:sp>
        <p:nvSpPr>
          <p:cNvPr id="5" name="Date Placeholder 4"/>
          <p:cNvSpPr>
            <a:spLocks noGrp="1"/>
          </p:cNvSpPr>
          <p:nvPr>
            <p:ph type="dt" sz="half" idx="10"/>
          </p:nvPr>
        </p:nvSpPr>
        <p:spPr/>
        <p:txBody>
          <a:bodyPr/>
          <a:lstStyle/>
          <a:p>
            <a:r>
              <a:rPr lang="en-US" smtClean="0"/>
              <a:t>OSG Council meeting (March 11, 2010)</a:t>
            </a:r>
            <a:endParaRPr lang="en-US"/>
          </a:p>
        </p:txBody>
      </p:sp>
      <p:sp>
        <p:nvSpPr>
          <p:cNvPr id="6" name="Footer Placeholder 5"/>
          <p:cNvSpPr>
            <a:spLocks noGrp="1"/>
          </p:cNvSpPr>
          <p:nvPr>
            <p:ph type="ftr" sz="quarter" idx="11"/>
          </p:nvPr>
        </p:nvSpPr>
        <p:spPr/>
        <p:txBody>
          <a:bodyPr/>
          <a:lstStyle/>
          <a:p>
            <a:r>
              <a:rPr lang="en-US" smtClean="0"/>
              <a:t>Kent Blackburn &amp; Paul Avery</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Membership	</a:t>
            </a:r>
            <a:endParaRPr lang="en-US" dirty="0"/>
          </a:p>
        </p:txBody>
      </p:sp>
      <p:sp>
        <p:nvSpPr>
          <p:cNvPr id="3" name="Content Placeholder 2"/>
          <p:cNvSpPr>
            <a:spLocks noGrp="1"/>
          </p:cNvSpPr>
          <p:nvPr>
            <p:ph idx="1"/>
          </p:nvPr>
        </p:nvSpPr>
        <p:spPr/>
        <p:txBody>
          <a:bodyPr>
            <a:normAutofit lnSpcReduction="10000"/>
          </a:bodyPr>
          <a:lstStyle/>
          <a:p>
            <a:r>
              <a:rPr lang="en-US" dirty="0" smtClean="0"/>
              <a:t>Council Membership is made up of</a:t>
            </a:r>
          </a:p>
          <a:p>
            <a:pPr lvl="1"/>
            <a:r>
              <a:rPr lang="en-US" dirty="0" smtClean="0"/>
              <a:t>Representatives (voting members</a:t>
            </a:r>
          </a:p>
          <a:p>
            <a:pPr lvl="1"/>
            <a:r>
              <a:rPr lang="en-US" dirty="0" smtClean="0"/>
              <a:t>Ex-Officio Partners (EGEE, </a:t>
            </a:r>
            <a:r>
              <a:rPr lang="en-US" dirty="0" err="1" smtClean="0"/>
              <a:t>TeraGrid</a:t>
            </a:r>
            <a:r>
              <a:rPr lang="en-US" dirty="0" smtClean="0"/>
              <a:t>, WLCG)</a:t>
            </a:r>
          </a:p>
          <a:p>
            <a:pPr lvl="1"/>
            <a:r>
              <a:rPr lang="en-US" dirty="0" smtClean="0"/>
              <a:t>The OSG Executive Board (Ex-Officio)</a:t>
            </a:r>
          </a:p>
          <a:p>
            <a:r>
              <a:rPr lang="en-US" dirty="0" smtClean="0"/>
              <a:t>Some changes since our August Face-to-Face</a:t>
            </a:r>
          </a:p>
          <a:p>
            <a:pPr lvl="1"/>
            <a:r>
              <a:rPr lang="en-US" dirty="0" smtClean="0"/>
              <a:t>Collective VO Representation now filled &amp; active</a:t>
            </a:r>
          </a:p>
          <a:p>
            <a:pPr lvl="1"/>
            <a:r>
              <a:rPr lang="en-US" dirty="0" smtClean="0"/>
              <a:t>Ann </a:t>
            </a:r>
            <a:r>
              <a:rPr lang="en-US" dirty="0" err="1" smtClean="0"/>
              <a:t>Chervenak</a:t>
            </a:r>
            <a:r>
              <a:rPr lang="en-US" dirty="0" smtClean="0"/>
              <a:t> of GLOBUS Alliance stepped down</a:t>
            </a:r>
          </a:p>
          <a:p>
            <a:pPr lvl="1"/>
            <a:r>
              <a:rPr lang="en-US" dirty="0" smtClean="0"/>
              <a:t>Doug Olson became an alternate for STAR</a:t>
            </a:r>
          </a:p>
          <a:p>
            <a:pPr lvl="1"/>
            <a:r>
              <a:rPr lang="en-US" dirty="0" smtClean="0"/>
              <a:t>Horst </a:t>
            </a:r>
            <a:r>
              <a:rPr lang="en-US" dirty="0" err="1" smtClean="0"/>
              <a:t>Severini</a:t>
            </a:r>
            <a:r>
              <a:rPr lang="en-US" dirty="0" smtClean="0"/>
              <a:t> became DOSAR Representative</a:t>
            </a:r>
          </a:p>
        </p:txBody>
      </p:sp>
      <p:sp>
        <p:nvSpPr>
          <p:cNvPr id="4" name="Slide Number Placeholder 3"/>
          <p:cNvSpPr>
            <a:spLocks noGrp="1"/>
          </p:cNvSpPr>
          <p:nvPr>
            <p:ph type="sldNum" sz="quarter" idx="12"/>
          </p:nvPr>
        </p:nvSpPr>
        <p:spPr/>
        <p:txBody>
          <a:bodyPr/>
          <a:lstStyle/>
          <a:p>
            <a:fld id="{F2C5FD3D-1CA5-DE4C-8875-A3E09C941755}" type="slidenum">
              <a:rPr lang="en-US" smtClean="0"/>
              <a:pPr/>
              <a:t>3</a:t>
            </a:fld>
            <a:endParaRPr lang="en-US"/>
          </a:p>
        </p:txBody>
      </p:sp>
      <p:sp>
        <p:nvSpPr>
          <p:cNvPr id="5" name="Date Placeholder 4"/>
          <p:cNvSpPr>
            <a:spLocks noGrp="1"/>
          </p:cNvSpPr>
          <p:nvPr>
            <p:ph type="dt" sz="half" idx="10"/>
          </p:nvPr>
        </p:nvSpPr>
        <p:spPr/>
        <p:txBody>
          <a:bodyPr/>
          <a:lstStyle/>
          <a:p>
            <a:r>
              <a:rPr lang="en-US" smtClean="0"/>
              <a:t>OSG Council meeting (March 11, 2010)</a:t>
            </a:r>
            <a:endParaRPr lang="en-US"/>
          </a:p>
        </p:txBody>
      </p:sp>
      <p:sp>
        <p:nvSpPr>
          <p:cNvPr id="6" name="Footer Placeholder 5"/>
          <p:cNvSpPr>
            <a:spLocks noGrp="1"/>
          </p:cNvSpPr>
          <p:nvPr>
            <p:ph type="ftr" sz="quarter" idx="11"/>
          </p:nvPr>
        </p:nvSpPr>
        <p:spPr/>
        <p:txBody>
          <a:bodyPr/>
          <a:lstStyle/>
          <a:p>
            <a:r>
              <a:rPr lang="en-US" smtClean="0"/>
              <a:t>Kent Blackburn &amp; Paul Avery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Attendance at Council Meetings</a:t>
            </a:r>
            <a:endParaRPr lang="en-US" dirty="0"/>
          </a:p>
        </p:txBody>
      </p:sp>
      <p:sp>
        <p:nvSpPr>
          <p:cNvPr id="5" name="TextBox 4"/>
          <p:cNvSpPr txBox="1"/>
          <p:nvPr/>
        </p:nvSpPr>
        <p:spPr>
          <a:xfrm>
            <a:off x="1561387" y="5664497"/>
            <a:ext cx="6404317" cy="923330"/>
          </a:xfrm>
          <a:prstGeom prst="rect">
            <a:avLst/>
          </a:prstGeom>
          <a:noFill/>
        </p:spPr>
        <p:txBody>
          <a:bodyPr wrap="none" rtlCol="0">
            <a:spAutoFit/>
          </a:bodyPr>
          <a:lstStyle/>
          <a:p>
            <a:pPr>
              <a:buFont typeface="Wingdings" charset="2"/>
              <a:buChar char="q"/>
            </a:pPr>
            <a:r>
              <a:rPr lang="en-US" dirty="0" smtClean="0"/>
              <a:t>This includes ex-officio and guest participation.</a:t>
            </a:r>
          </a:p>
          <a:p>
            <a:pPr>
              <a:buFont typeface="Wingdings" charset="2"/>
              <a:buChar char="q"/>
            </a:pPr>
            <a:r>
              <a:rPr lang="en-US" dirty="0" smtClean="0"/>
              <a:t>In general, it is the same individuals attending on a regular basis.</a:t>
            </a:r>
          </a:p>
          <a:p>
            <a:pPr lvl="1">
              <a:buFont typeface="Courier New"/>
              <a:buChar char="o"/>
            </a:pPr>
            <a:r>
              <a:rPr lang="en-US" dirty="0" smtClean="0"/>
              <a:t>There is a subset of the council that rarely participates!</a:t>
            </a:r>
            <a:endParaRPr lang="en-US" dirty="0"/>
          </a:p>
        </p:txBody>
      </p:sp>
      <p:sp>
        <p:nvSpPr>
          <p:cNvPr id="11" name="Slide Number Placeholder 10"/>
          <p:cNvSpPr>
            <a:spLocks noGrp="1"/>
          </p:cNvSpPr>
          <p:nvPr>
            <p:ph type="sldNum" sz="quarter" idx="12"/>
          </p:nvPr>
        </p:nvSpPr>
        <p:spPr/>
        <p:txBody>
          <a:bodyPr/>
          <a:lstStyle/>
          <a:p>
            <a:fld id="{F2C5FD3D-1CA5-DE4C-8875-A3E09C941755}" type="slidenum">
              <a:rPr lang="en-US" smtClean="0"/>
              <a:pPr/>
              <a:t>4</a:t>
            </a:fld>
            <a:endParaRPr lang="en-US" dirty="0"/>
          </a:p>
        </p:txBody>
      </p:sp>
      <p:graphicFrame>
        <p:nvGraphicFramePr>
          <p:cNvPr id="15" name="Chart 14"/>
          <p:cNvGraphicFramePr/>
          <p:nvPr/>
        </p:nvGraphicFramePr>
        <p:xfrm>
          <a:off x="749301" y="1447801"/>
          <a:ext cx="7786475" cy="4267028"/>
        </p:xfrm>
        <a:graphic>
          <a:graphicData uri="http://schemas.openxmlformats.org/drawingml/2006/chart">
            <c:chart xmlns:c="http://schemas.openxmlformats.org/drawingml/2006/chart" xmlns:r="http://schemas.openxmlformats.org/officeDocument/2006/relationships" r:id="rId2"/>
          </a:graphicData>
        </a:graphic>
      </p:graphicFrame>
      <p:sp>
        <p:nvSpPr>
          <p:cNvPr id="6" name="Date Placeholder 5"/>
          <p:cNvSpPr>
            <a:spLocks noGrp="1"/>
          </p:cNvSpPr>
          <p:nvPr>
            <p:ph type="dt" sz="half" idx="10"/>
          </p:nvPr>
        </p:nvSpPr>
        <p:spPr/>
        <p:txBody>
          <a:bodyPr/>
          <a:lstStyle/>
          <a:p>
            <a:r>
              <a:rPr lang="en-US" smtClean="0"/>
              <a:t>OSG Council meeting (March 11, 2010)</a:t>
            </a:r>
            <a:endParaRPr lang="en-US"/>
          </a:p>
        </p:txBody>
      </p:sp>
      <p:sp>
        <p:nvSpPr>
          <p:cNvPr id="7" name="Footer Placeholder 6"/>
          <p:cNvSpPr>
            <a:spLocks noGrp="1"/>
          </p:cNvSpPr>
          <p:nvPr>
            <p:ph type="ftr" sz="quarter" idx="11"/>
          </p:nvPr>
        </p:nvSpPr>
        <p:spPr/>
        <p:txBody>
          <a:bodyPr/>
          <a:lstStyle/>
          <a:p>
            <a:r>
              <a:rPr lang="en-US" smtClean="0"/>
              <a:t>Kent Blackburn &amp; Paul Avery</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OSG Participation by Council	</a:t>
            </a:r>
            <a:endParaRPr lang="en-US" dirty="0"/>
          </a:p>
        </p:txBody>
      </p:sp>
      <p:sp>
        <p:nvSpPr>
          <p:cNvPr id="3" name="Content Placeholder 2"/>
          <p:cNvSpPr>
            <a:spLocks noGrp="1"/>
          </p:cNvSpPr>
          <p:nvPr>
            <p:ph idx="1"/>
          </p:nvPr>
        </p:nvSpPr>
        <p:spPr/>
        <p:txBody>
          <a:bodyPr>
            <a:normAutofit fontScale="92500"/>
          </a:bodyPr>
          <a:lstStyle/>
          <a:p>
            <a:r>
              <a:rPr lang="en-US" dirty="0" err="1" smtClean="0"/>
              <a:t>iSGTW</a:t>
            </a:r>
            <a:r>
              <a:rPr lang="en-US" dirty="0" smtClean="0"/>
              <a:t> readership continues to grow (Paul).</a:t>
            </a:r>
          </a:p>
          <a:p>
            <a:r>
              <a:rPr lang="en-US" dirty="0" smtClean="0"/>
              <a:t>Development of Annual DOE Report </a:t>
            </a:r>
            <a:r>
              <a:rPr lang="en-US" dirty="0" smtClean="0"/>
              <a:t>Completed</a:t>
            </a:r>
            <a:endParaRPr lang="en-US" dirty="0" smtClean="0">
              <a:solidFill>
                <a:schemeClr val="tx2"/>
              </a:solidFill>
            </a:endParaRPr>
          </a:p>
          <a:p>
            <a:r>
              <a:rPr lang="en-US" dirty="0" smtClean="0"/>
              <a:t>Increased Participation in </a:t>
            </a:r>
            <a:r>
              <a:rPr lang="en-US" dirty="0" err="1" smtClean="0"/>
              <a:t>TeraGrid</a:t>
            </a:r>
            <a:r>
              <a:rPr lang="en-US" dirty="0" smtClean="0"/>
              <a:t> Meetings</a:t>
            </a:r>
          </a:p>
          <a:p>
            <a:r>
              <a:rPr lang="en-US" dirty="0" smtClean="0"/>
              <a:t>Paul Avery co-PI on Joint OSG/</a:t>
            </a:r>
            <a:r>
              <a:rPr lang="en-US" dirty="0" err="1" smtClean="0"/>
              <a:t>TeraGrid</a:t>
            </a:r>
            <a:r>
              <a:rPr lang="en-US" dirty="0" smtClean="0"/>
              <a:t> Proposal</a:t>
            </a:r>
            <a:endParaRPr lang="en-US" dirty="0" smtClean="0">
              <a:solidFill>
                <a:schemeClr val="tx2"/>
              </a:solidFill>
            </a:endParaRPr>
          </a:p>
          <a:p>
            <a:r>
              <a:rPr lang="en-US" dirty="0" smtClean="0"/>
              <a:t>Paul and Kent invited to talk to OGF 27</a:t>
            </a:r>
          </a:p>
          <a:p>
            <a:r>
              <a:rPr lang="en-US" dirty="0" smtClean="0"/>
              <a:t>Support continues with OSG Executive Team</a:t>
            </a:r>
          </a:p>
          <a:p>
            <a:r>
              <a:rPr lang="en-US" dirty="0" smtClean="0"/>
              <a:t>Planning for the future – Important topic!</a:t>
            </a:r>
            <a:endParaRPr lang="en-US" dirty="0"/>
          </a:p>
        </p:txBody>
      </p:sp>
      <p:sp>
        <p:nvSpPr>
          <p:cNvPr id="4" name="Slide Number Placeholder 3"/>
          <p:cNvSpPr>
            <a:spLocks noGrp="1"/>
          </p:cNvSpPr>
          <p:nvPr>
            <p:ph type="sldNum" sz="quarter" idx="12"/>
          </p:nvPr>
        </p:nvSpPr>
        <p:spPr/>
        <p:txBody>
          <a:bodyPr/>
          <a:lstStyle/>
          <a:p>
            <a:fld id="{F2C5FD3D-1CA5-DE4C-8875-A3E09C941755}" type="slidenum">
              <a:rPr lang="en-US" smtClean="0"/>
              <a:pPr/>
              <a:t>5</a:t>
            </a:fld>
            <a:endParaRPr lang="en-US"/>
          </a:p>
        </p:txBody>
      </p:sp>
      <p:sp>
        <p:nvSpPr>
          <p:cNvPr id="5" name="Date Placeholder 4"/>
          <p:cNvSpPr>
            <a:spLocks noGrp="1"/>
          </p:cNvSpPr>
          <p:nvPr>
            <p:ph type="dt" sz="half" idx="10"/>
          </p:nvPr>
        </p:nvSpPr>
        <p:spPr/>
        <p:txBody>
          <a:bodyPr/>
          <a:lstStyle/>
          <a:p>
            <a:r>
              <a:rPr lang="en-US" smtClean="0"/>
              <a:t>OSG Council meeting (March 11, 2010)</a:t>
            </a:r>
            <a:endParaRPr lang="en-US"/>
          </a:p>
        </p:txBody>
      </p:sp>
      <p:sp>
        <p:nvSpPr>
          <p:cNvPr id="6" name="Footer Placeholder 5"/>
          <p:cNvSpPr>
            <a:spLocks noGrp="1"/>
          </p:cNvSpPr>
          <p:nvPr>
            <p:ph type="ftr" sz="quarter" idx="11"/>
          </p:nvPr>
        </p:nvSpPr>
        <p:spPr/>
        <p:txBody>
          <a:bodyPr/>
          <a:lstStyle/>
          <a:p>
            <a:r>
              <a:rPr lang="en-US" smtClean="0"/>
              <a:t>Kent Blackburn &amp; Paul Avery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 Annual Report Dec. 2009</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http://osg-docdb.opensciencegrid.org/cgi-bin/ShowDocument?docid=932</a:t>
            </a:r>
            <a:endParaRPr lang="en-US" dirty="0" smtClean="0"/>
          </a:p>
          <a:p>
            <a:endParaRPr lang="en-US" dirty="0" smtClean="0"/>
          </a:p>
          <a:p>
            <a:r>
              <a:rPr lang="en-US" dirty="0" smtClean="0"/>
              <a:t>90 pages</a:t>
            </a:r>
          </a:p>
          <a:p>
            <a:endParaRPr lang="en-US" dirty="0" smtClean="0"/>
          </a:p>
          <a:p>
            <a:r>
              <a:rPr lang="en-US" dirty="0" smtClean="0"/>
              <a:t>Includes Executive Summary</a:t>
            </a:r>
          </a:p>
          <a:p>
            <a:endParaRPr lang="en-US" dirty="0" smtClean="0"/>
          </a:p>
          <a:p>
            <a:r>
              <a:rPr lang="en-US" dirty="0" smtClean="0"/>
              <a:t>Production Report in separate file</a:t>
            </a:r>
            <a:endParaRPr lang="en-US" dirty="0"/>
          </a:p>
        </p:txBody>
      </p:sp>
      <p:sp>
        <p:nvSpPr>
          <p:cNvPr id="4" name="Date Placeholder 3"/>
          <p:cNvSpPr>
            <a:spLocks noGrp="1"/>
          </p:cNvSpPr>
          <p:nvPr>
            <p:ph type="dt" sz="half" idx="10"/>
          </p:nvPr>
        </p:nvSpPr>
        <p:spPr/>
        <p:txBody>
          <a:bodyPr/>
          <a:lstStyle/>
          <a:p>
            <a:r>
              <a:rPr lang="en-US" smtClean="0"/>
              <a:t>OSG Council meeting (March 11, 2010)</a:t>
            </a:r>
            <a:endParaRPr lang="en-US"/>
          </a:p>
        </p:txBody>
      </p:sp>
      <p:sp>
        <p:nvSpPr>
          <p:cNvPr id="5" name="Footer Placeholder 4"/>
          <p:cNvSpPr>
            <a:spLocks noGrp="1"/>
          </p:cNvSpPr>
          <p:nvPr>
            <p:ph type="ftr" sz="quarter" idx="11"/>
          </p:nvPr>
        </p:nvSpPr>
        <p:spPr/>
        <p:txBody>
          <a:bodyPr/>
          <a:lstStyle/>
          <a:p>
            <a:r>
              <a:rPr lang="en-US" smtClean="0"/>
              <a:t>Kent Blackburn &amp; Paul Avery</a:t>
            </a:r>
            <a:endParaRPr lang="en-US"/>
          </a:p>
        </p:txBody>
      </p:sp>
      <p:sp>
        <p:nvSpPr>
          <p:cNvPr id="6" name="Slide Number Placeholder 5"/>
          <p:cNvSpPr>
            <a:spLocks noGrp="1"/>
          </p:cNvSpPr>
          <p:nvPr>
            <p:ph type="sldNum" sz="quarter" idx="12"/>
          </p:nvPr>
        </p:nvSpPr>
        <p:spPr/>
        <p:txBody>
          <a:bodyPr/>
          <a:lstStyle/>
          <a:p>
            <a:fld id="{F2C5FD3D-1CA5-DE4C-8875-A3E09C94175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CMU OSG Software Ecosystems Workshop</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smtClean="0"/>
              <a:t>The OSG/CMU Scientific Software Ecosystem Workshop was held February 16 &amp; 17, 2010 Caltech, supported by the National Science Foundation through grant </a:t>
            </a:r>
            <a:r>
              <a:rPr lang="en-US" sz="2000" dirty="0" smtClean="0">
                <a:hlinkClick r:id="rId2"/>
              </a:rPr>
              <a:t>#0943168.</a:t>
            </a:r>
            <a:endParaRPr lang="en-US" sz="2000" dirty="0" smtClean="0"/>
          </a:p>
          <a:p>
            <a:r>
              <a:rPr lang="en-US" sz="2000" dirty="0" smtClean="0"/>
              <a:t>It was an invitation workshop on scientific software development ecosystems, organized by the </a:t>
            </a:r>
            <a:r>
              <a:rPr lang="en-US" sz="2000" dirty="0" err="1" smtClean="0"/>
              <a:t>SciSoft</a:t>
            </a:r>
            <a:r>
              <a:rPr lang="en-US" sz="2000" dirty="0" smtClean="0"/>
              <a:t> research team at CMU (Jim </a:t>
            </a:r>
            <a:r>
              <a:rPr lang="en-US" sz="2000" dirty="0" err="1" smtClean="0"/>
              <a:t>Herbsleb</a:t>
            </a:r>
            <a:r>
              <a:rPr lang="en-US" sz="2000" dirty="0" smtClean="0"/>
              <a:t> and James </a:t>
            </a:r>
            <a:r>
              <a:rPr lang="en-US" sz="2000" dirty="0" err="1" smtClean="0"/>
              <a:t>Howison</a:t>
            </a:r>
            <a:r>
              <a:rPr lang="en-US" sz="2000" dirty="0" smtClean="0"/>
              <a:t>) and the OSG, hosted by LIGO at Caltech.</a:t>
            </a:r>
          </a:p>
          <a:p>
            <a:r>
              <a:rPr lang="en-US" sz="2000" dirty="0" smtClean="0"/>
              <a:t>The purpose of the workshop was to learn from each other in order to improve how we produce, share and sustain scientific software in our various fields and to develop positions regarding possible scientific research funding agency policies on software practices.</a:t>
            </a:r>
          </a:p>
          <a:p>
            <a:r>
              <a:rPr lang="en-US" sz="2000" dirty="0" smtClean="0"/>
              <a:t>The workshop itself consisted of presentations from the organizers, based on interviews they conducted, and presentations from each of the virtual organizations addressing the issues in their position papers. </a:t>
            </a:r>
          </a:p>
          <a:p>
            <a:r>
              <a:rPr lang="en-US" sz="2000" dirty="0" smtClean="0"/>
              <a:t>Website: </a:t>
            </a:r>
          </a:p>
          <a:p>
            <a:pPr lvl="1"/>
            <a:r>
              <a:rPr lang="en-US" sz="1600" dirty="0" smtClean="0">
                <a:hlinkClick r:id="rId3"/>
              </a:rPr>
              <a:t>http://conway2.isri.cmu.edu/scisoft-ecosystem-workshop</a:t>
            </a:r>
            <a:r>
              <a:rPr lang="en-US" sz="1600" dirty="0" smtClean="0">
                <a:hlinkClick r:id="rId3"/>
              </a:rPr>
              <a:t>/</a:t>
            </a:r>
            <a:r>
              <a:rPr lang="en-US" sz="1600" dirty="0" smtClean="0"/>
              <a:t>     </a:t>
            </a:r>
            <a:r>
              <a:rPr lang="en-US" sz="1600" dirty="0" smtClean="0">
                <a:solidFill>
                  <a:srgbClr val="000000"/>
                </a:solidFill>
              </a:rPr>
              <a:t>   (description)</a:t>
            </a:r>
            <a:endParaRPr lang="en-US" sz="1600" dirty="0" smtClean="0">
              <a:solidFill>
                <a:srgbClr val="000000"/>
              </a:solidFill>
              <a:hlinkClick r:id="rId4"/>
            </a:endParaRPr>
          </a:p>
          <a:p>
            <a:pPr lvl="1"/>
            <a:r>
              <a:rPr lang="en-US" sz="1600" dirty="0" smtClean="0">
                <a:hlinkClick r:id="rId4"/>
              </a:rPr>
              <a:t>http://conway2.isri.cmu.edu/scisoft-ecosystem-workshop/?q=node/3</a:t>
            </a:r>
            <a:r>
              <a:rPr lang="en-US" sz="1600" dirty="0" smtClean="0"/>
              <a:t> (talks)</a:t>
            </a:r>
          </a:p>
          <a:p>
            <a:pPr lvl="1"/>
            <a:r>
              <a:rPr lang="en-US" sz="1600" dirty="0" smtClean="0">
                <a:hlinkClick r:id="rId5"/>
              </a:rPr>
              <a:t>http://conway2.isri.cmu.edu/scisoft-ecosystem-workshop/?q=node/5</a:t>
            </a:r>
            <a:r>
              <a:rPr lang="en-US" sz="1600" dirty="0" smtClean="0"/>
              <a:t> (draft results)</a:t>
            </a:r>
          </a:p>
          <a:p>
            <a:endParaRPr lang="en-US" sz="2000" dirty="0"/>
          </a:p>
        </p:txBody>
      </p:sp>
      <p:sp>
        <p:nvSpPr>
          <p:cNvPr id="4" name="Slide Number Placeholder 3"/>
          <p:cNvSpPr>
            <a:spLocks noGrp="1"/>
          </p:cNvSpPr>
          <p:nvPr>
            <p:ph type="sldNum" sz="quarter" idx="12"/>
          </p:nvPr>
        </p:nvSpPr>
        <p:spPr/>
        <p:txBody>
          <a:bodyPr/>
          <a:lstStyle/>
          <a:p>
            <a:fld id="{F2C5FD3D-1CA5-DE4C-8875-A3E09C94175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Items Generated by Council</a:t>
            </a:r>
            <a:endParaRPr lang="en-US" dirty="0"/>
          </a:p>
        </p:txBody>
      </p:sp>
      <p:sp>
        <p:nvSpPr>
          <p:cNvPr id="3" name="Content Placeholder 2"/>
          <p:cNvSpPr>
            <a:spLocks noGrp="1"/>
          </p:cNvSpPr>
          <p:nvPr>
            <p:ph idx="1"/>
          </p:nvPr>
        </p:nvSpPr>
        <p:spPr/>
        <p:txBody>
          <a:bodyPr>
            <a:normAutofit/>
          </a:bodyPr>
          <a:lstStyle/>
          <a:p>
            <a:r>
              <a:rPr lang="en-US" dirty="0" smtClean="0">
                <a:solidFill>
                  <a:schemeClr val="accent2">
                    <a:lumMod val="75000"/>
                  </a:schemeClr>
                </a:solidFill>
              </a:rPr>
              <a:t>Working in teams, the council addressed 12 separate action items since the face-to-face meeting in Chicago.</a:t>
            </a:r>
          </a:p>
          <a:p>
            <a:r>
              <a:rPr lang="en-US" dirty="0" smtClean="0">
                <a:solidFill>
                  <a:schemeClr val="accent2">
                    <a:lumMod val="75000"/>
                  </a:schemeClr>
                </a:solidFill>
              </a:rPr>
              <a:t>Web page to capture Action Items: </a:t>
            </a:r>
          </a:p>
          <a:p>
            <a:pPr lvl="1"/>
            <a:r>
              <a:rPr lang="en-US" dirty="0" smtClean="0">
                <a:solidFill>
                  <a:schemeClr val="tx2"/>
                </a:solidFill>
              </a:rPr>
              <a:t>https://</a:t>
            </a:r>
            <a:r>
              <a:rPr lang="en-US" dirty="0" err="1" smtClean="0">
                <a:solidFill>
                  <a:schemeClr val="tx2"/>
                </a:solidFill>
              </a:rPr>
              <a:t>twiki.grid.iu.edu/bin/edit/Council/CouncilActionItems?t</a:t>
            </a:r>
            <a:r>
              <a:rPr lang="en-US" dirty="0" smtClean="0">
                <a:solidFill>
                  <a:schemeClr val="tx2"/>
                </a:solidFill>
              </a:rPr>
              <a:t>=1249910348</a:t>
            </a:r>
            <a:endParaRPr lang="en-US" dirty="0">
              <a:solidFill>
                <a:schemeClr val="tx2"/>
              </a:solidFill>
            </a:endParaRPr>
          </a:p>
        </p:txBody>
      </p:sp>
      <p:sp>
        <p:nvSpPr>
          <p:cNvPr id="4" name="Slide Number Placeholder 3"/>
          <p:cNvSpPr>
            <a:spLocks noGrp="1"/>
          </p:cNvSpPr>
          <p:nvPr>
            <p:ph type="sldNum" sz="quarter" idx="12"/>
          </p:nvPr>
        </p:nvSpPr>
        <p:spPr/>
        <p:txBody>
          <a:bodyPr/>
          <a:lstStyle/>
          <a:p>
            <a:fld id="{F2C5FD3D-1CA5-DE4C-8875-A3E09C941755}" type="slidenum">
              <a:rPr lang="en-US" smtClean="0"/>
              <a:pPr/>
              <a:t>8</a:t>
            </a:fld>
            <a:endParaRPr lang="en-US"/>
          </a:p>
        </p:txBody>
      </p:sp>
      <p:sp>
        <p:nvSpPr>
          <p:cNvPr id="5" name="Date Placeholder 4"/>
          <p:cNvSpPr>
            <a:spLocks noGrp="1"/>
          </p:cNvSpPr>
          <p:nvPr>
            <p:ph type="dt" sz="half" idx="10"/>
          </p:nvPr>
        </p:nvSpPr>
        <p:spPr/>
        <p:txBody>
          <a:bodyPr/>
          <a:lstStyle/>
          <a:p>
            <a:r>
              <a:rPr lang="en-US" smtClean="0"/>
              <a:t>OSG Council meeting (March 11, 2010)</a:t>
            </a:r>
            <a:endParaRPr lang="en-US"/>
          </a:p>
        </p:txBody>
      </p:sp>
      <p:sp>
        <p:nvSpPr>
          <p:cNvPr id="6" name="Footer Placeholder 5"/>
          <p:cNvSpPr>
            <a:spLocks noGrp="1"/>
          </p:cNvSpPr>
          <p:nvPr>
            <p:ph type="ftr" sz="quarter" idx="11"/>
          </p:nvPr>
        </p:nvSpPr>
        <p:spPr/>
        <p:txBody>
          <a:bodyPr/>
          <a:lstStyle/>
          <a:p>
            <a:r>
              <a:rPr lang="en-US" smtClean="0"/>
              <a:t>Kent Blackburn &amp; Paul Avery</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Science Advisory Group</a:t>
            </a:r>
            <a:endParaRPr lang="en-US" dirty="0"/>
          </a:p>
        </p:txBody>
      </p:sp>
      <p:sp>
        <p:nvSpPr>
          <p:cNvPr id="3" name="Content Placeholder 2"/>
          <p:cNvSpPr>
            <a:spLocks noGrp="1"/>
          </p:cNvSpPr>
          <p:nvPr>
            <p:ph idx="1"/>
          </p:nvPr>
        </p:nvSpPr>
        <p:spPr/>
        <p:txBody>
          <a:bodyPr>
            <a:normAutofit fontScale="70000" lnSpcReduction="20000"/>
          </a:bodyPr>
          <a:lstStyle/>
          <a:p>
            <a:r>
              <a:rPr lang="en-US" sz="2800" dirty="0" smtClean="0"/>
              <a:t>Ruth </a:t>
            </a:r>
            <a:r>
              <a:rPr lang="en-US" sz="2800" dirty="0" err="1" smtClean="0"/>
              <a:t>Pordes</a:t>
            </a:r>
            <a:r>
              <a:rPr lang="en-US" sz="2800" dirty="0" smtClean="0"/>
              <a:t> lead Action Item to formulate new SAG</a:t>
            </a:r>
          </a:p>
          <a:p>
            <a:r>
              <a:rPr lang="en-US" sz="2800" dirty="0" smtClean="0"/>
              <a:t>Currently have identified 6 members:</a:t>
            </a:r>
          </a:p>
          <a:p>
            <a:pPr lvl="1"/>
            <a:r>
              <a:rPr lang="en-US" sz="2400" dirty="0" smtClean="0"/>
              <a:t>High Energy Physics: Marjorie Shapiro (ATLAS and CDF, LBNL) </a:t>
            </a:r>
          </a:p>
          <a:p>
            <a:pPr lvl="1"/>
            <a:r>
              <a:rPr lang="en-US" sz="2400" dirty="0" smtClean="0"/>
              <a:t>Nuclear Physics: Thomas </a:t>
            </a:r>
            <a:r>
              <a:rPr lang="en-US" sz="2400" dirty="0" err="1" smtClean="0"/>
              <a:t>Ullrich</a:t>
            </a:r>
            <a:r>
              <a:rPr lang="en-US" sz="2400" dirty="0" smtClean="0"/>
              <a:t> (STAR analysis) </a:t>
            </a:r>
          </a:p>
          <a:p>
            <a:pPr lvl="1"/>
            <a:r>
              <a:rPr lang="en-US" sz="2400" dirty="0" smtClean="0"/>
              <a:t>Computer science: Jack </a:t>
            </a:r>
            <a:r>
              <a:rPr lang="en-US" sz="2400" dirty="0" err="1" smtClean="0"/>
              <a:t>Dongarra</a:t>
            </a:r>
            <a:r>
              <a:rPr lang="en-US" sz="2400" dirty="0" smtClean="0"/>
              <a:t> </a:t>
            </a:r>
            <a:r>
              <a:rPr lang="en-US" sz="2400" dirty="0" smtClean="0">
                <a:hlinkClick r:id="rId2"/>
              </a:rPr>
              <a:t>http://www.netlib.org/utk/people/JackDongarra/</a:t>
            </a:r>
            <a:r>
              <a:rPr lang="en-US" sz="2400" dirty="0" smtClean="0"/>
              <a:t> </a:t>
            </a:r>
          </a:p>
          <a:p>
            <a:pPr lvl="1"/>
            <a:r>
              <a:rPr lang="en-US" sz="2400" dirty="0" smtClean="0"/>
              <a:t>Biology and biomedicine: - </a:t>
            </a:r>
            <a:r>
              <a:rPr lang="en-US" sz="2400" dirty="0" err="1" smtClean="0"/>
              <a:t>Gaudenz</a:t>
            </a:r>
            <a:r>
              <a:rPr lang="en-US" sz="2400" dirty="0" smtClean="0"/>
              <a:t> </a:t>
            </a:r>
            <a:r>
              <a:rPr lang="en-US" sz="2400" dirty="0" err="1" smtClean="0"/>
              <a:t>Danuser</a:t>
            </a:r>
            <a:r>
              <a:rPr lang="en-US" sz="2400" dirty="0" smtClean="0"/>
              <a:t> - image processing: </a:t>
            </a:r>
            <a:r>
              <a:rPr lang="en-US" sz="2400" dirty="0" smtClean="0">
                <a:hlinkClick r:id="rId3"/>
              </a:rPr>
              <a:t>http://lccb.hms.harvard.edu/</a:t>
            </a:r>
            <a:r>
              <a:rPr lang="en-US" sz="2400" dirty="0" smtClean="0"/>
              <a:t>; </a:t>
            </a:r>
          </a:p>
          <a:p>
            <a:pPr lvl="1"/>
            <a:r>
              <a:rPr lang="en-US" sz="2400" dirty="0" smtClean="0"/>
              <a:t>Biology and biomedicine: </a:t>
            </a:r>
            <a:r>
              <a:rPr lang="en-US" sz="2400" dirty="0" err="1" smtClean="0"/>
              <a:t>Zac</a:t>
            </a:r>
            <a:r>
              <a:rPr lang="en-US" sz="2400" dirty="0" smtClean="0"/>
              <a:t> </a:t>
            </a:r>
            <a:r>
              <a:rPr lang="en-US" sz="2400" dirty="0" err="1" smtClean="0"/>
              <a:t>Kohane</a:t>
            </a:r>
            <a:r>
              <a:rPr lang="en-US" sz="2400" dirty="0" smtClean="0"/>
              <a:t>: </a:t>
            </a:r>
            <a:r>
              <a:rPr lang="en-US" sz="2400" dirty="0" smtClean="0">
                <a:hlinkClick r:id="rId4"/>
              </a:rPr>
              <a:t>http://www.childrenshospital.org/cfapps/research/data_admin/Site113/mainpageS113P0.html</a:t>
            </a:r>
            <a:endParaRPr lang="en-US" sz="2400" dirty="0" smtClean="0"/>
          </a:p>
          <a:p>
            <a:pPr lvl="1"/>
            <a:r>
              <a:rPr lang="en-US" sz="2400" dirty="0" smtClean="0"/>
              <a:t>Fusion - Bill Tang, PPPL, </a:t>
            </a:r>
            <a:r>
              <a:rPr lang="en-US" sz="2400" dirty="0" smtClean="0">
                <a:hlinkClick r:id="rId5"/>
              </a:rPr>
              <a:t>http://w3.pppl.gov/theory/tang.html</a:t>
            </a:r>
            <a:endParaRPr lang="en-US" sz="2400" dirty="0" smtClean="0"/>
          </a:p>
          <a:p>
            <a:r>
              <a:rPr lang="en-US" dirty="0" smtClean="0"/>
              <a:t>Teamed up with Kent, Paul, and </a:t>
            </a:r>
            <a:r>
              <a:rPr lang="en-US" dirty="0" err="1" smtClean="0"/>
              <a:t>Piotr</a:t>
            </a:r>
            <a:r>
              <a:rPr lang="en-US" dirty="0" smtClean="0"/>
              <a:t> as liaisons.</a:t>
            </a:r>
          </a:p>
          <a:p>
            <a:r>
              <a:rPr lang="en-US" dirty="0" smtClean="0"/>
              <a:t>Interviewed with SAG members 1-on-1 or small teams</a:t>
            </a:r>
          </a:p>
          <a:p>
            <a:r>
              <a:rPr lang="en-US" dirty="0" smtClean="0"/>
              <a:t>Feedback from </a:t>
            </a:r>
            <a:r>
              <a:rPr lang="en-US" dirty="0" err="1" smtClean="0"/>
              <a:t>Dongarra</a:t>
            </a:r>
            <a:r>
              <a:rPr lang="en-US" dirty="0" smtClean="0"/>
              <a:t>, Shapiro and </a:t>
            </a:r>
            <a:r>
              <a:rPr lang="en-US" dirty="0" err="1" smtClean="0"/>
              <a:t>Ullrich</a:t>
            </a:r>
            <a:r>
              <a:rPr lang="en-US" dirty="0" smtClean="0"/>
              <a:t> documented to Council at Jan 12</a:t>
            </a:r>
            <a:r>
              <a:rPr lang="en-US" baseline="30000" dirty="0" smtClean="0"/>
              <a:t>th</a:t>
            </a:r>
            <a:r>
              <a:rPr lang="en-US" dirty="0" smtClean="0"/>
              <a:t>, 2010 council teleconference.</a:t>
            </a:r>
          </a:p>
          <a:p>
            <a:endParaRPr lang="en-US" sz="2400" dirty="0" smtClean="0"/>
          </a:p>
          <a:p>
            <a:pPr lvl="1"/>
            <a:endParaRPr lang="en-US" sz="2400" dirty="0" smtClean="0"/>
          </a:p>
        </p:txBody>
      </p:sp>
      <p:sp>
        <p:nvSpPr>
          <p:cNvPr id="4" name="Slide Number Placeholder 3"/>
          <p:cNvSpPr>
            <a:spLocks noGrp="1"/>
          </p:cNvSpPr>
          <p:nvPr>
            <p:ph type="sldNum" sz="quarter" idx="12"/>
          </p:nvPr>
        </p:nvSpPr>
        <p:spPr/>
        <p:txBody>
          <a:bodyPr/>
          <a:lstStyle/>
          <a:p>
            <a:fld id="{F2C5FD3D-1CA5-DE4C-8875-A3E09C941755}" type="slidenum">
              <a:rPr lang="en-US" smtClean="0"/>
              <a:pPr/>
              <a:t>9</a:t>
            </a:fld>
            <a:endParaRPr lang="en-US"/>
          </a:p>
        </p:txBody>
      </p:sp>
      <p:sp>
        <p:nvSpPr>
          <p:cNvPr id="5" name="Date Placeholder 4"/>
          <p:cNvSpPr>
            <a:spLocks noGrp="1"/>
          </p:cNvSpPr>
          <p:nvPr>
            <p:ph type="dt" sz="half" idx="10"/>
          </p:nvPr>
        </p:nvSpPr>
        <p:spPr/>
        <p:txBody>
          <a:bodyPr/>
          <a:lstStyle/>
          <a:p>
            <a:r>
              <a:rPr lang="en-US" smtClean="0"/>
              <a:t>OSG Council meeting (March 11, 2010)</a:t>
            </a:r>
            <a:endParaRPr lang="en-US"/>
          </a:p>
        </p:txBody>
      </p:sp>
      <p:sp>
        <p:nvSpPr>
          <p:cNvPr id="6" name="Footer Placeholder 5"/>
          <p:cNvSpPr>
            <a:spLocks noGrp="1"/>
          </p:cNvSpPr>
          <p:nvPr>
            <p:ph type="ftr" sz="quarter" idx="11"/>
          </p:nvPr>
        </p:nvSpPr>
        <p:spPr/>
        <p:txBody>
          <a:bodyPr/>
          <a:lstStyle/>
          <a:p>
            <a:r>
              <a:rPr lang="en-US" smtClean="0"/>
              <a:t>Kent Blackburn &amp; Paul Avery</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2170</TotalTime>
  <Words>1339</Words>
  <Application>Microsoft Macintosh PowerPoint</Application>
  <PresentationFormat>On-screen Show (4:3)</PresentationFormat>
  <Paragraphs>162</Paragraphs>
  <Slides>20</Slides>
  <Notes>0</Notes>
  <HiddenSlides>0</HiddenSlides>
  <MMClips>0</MMClips>
  <ScaleCrop>false</ScaleCrop>
  <HeadingPairs>
    <vt:vector size="6" baseType="variant">
      <vt:variant>
        <vt:lpstr>Design Template</vt:lpstr>
      </vt:variant>
      <vt:variant>
        <vt:i4>1</vt:i4>
      </vt:variant>
      <vt:variant>
        <vt:lpstr>Links</vt:lpstr>
      </vt:variant>
      <vt:variant>
        <vt:i4>1</vt:i4>
      </vt:variant>
      <vt:variant>
        <vt:lpstr>Slide Titles</vt:lpstr>
      </vt:variant>
      <vt:variant>
        <vt:i4>20</vt:i4>
      </vt:variant>
    </vt:vector>
  </HeadingPairs>
  <TitlesOfParts>
    <vt:vector size="22" baseType="lpstr">
      <vt:lpstr>Office Theme</vt:lpstr>
      <vt:lpstr>Macintosh HD:Users:avery:Downloads:January_2010_Readership Survey_Report_v4_SEP.doc!OLE_LINK2</vt:lpstr>
      <vt:lpstr>OSG Council Co-Chairs’ Report  Kent Blackburn California Institute of Technology  Paul Avery University of Florida</vt:lpstr>
      <vt:lpstr>Council Co-Chairs </vt:lpstr>
      <vt:lpstr>Review of Membership </vt:lpstr>
      <vt:lpstr>Attendance at Council Meetings</vt:lpstr>
      <vt:lpstr>OSG Participation by Council </vt:lpstr>
      <vt:lpstr>DOE Annual Report Dec. 2009</vt:lpstr>
      <vt:lpstr>CMU OSG Software Ecosystems Workshop</vt:lpstr>
      <vt:lpstr>Action Items Generated by Council</vt:lpstr>
      <vt:lpstr>Science Advisory Group</vt:lpstr>
      <vt:lpstr>OSG Facility Usage 2007-2010</vt:lpstr>
      <vt:lpstr>New Einstein@Home Usage (Jan. 12)</vt:lpstr>
      <vt:lpstr>2010 Usage: &gt;1M hrs/day?</vt:lpstr>
      <vt:lpstr>iSGTW Statistics </vt:lpstr>
      <vt:lpstr>iSGTW Stats (cont)</vt:lpstr>
      <vt:lpstr>ISGTW Survey (Jan. 2010)</vt:lpstr>
      <vt:lpstr>Slide 16</vt:lpstr>
      <vt:lpstr>Slide 17</vt:lpstr>
      <vt:lpstr>Slide 18</vt:lpstr>
      <vt:lpstr>ISGTW Funding</vt:lpstr>
      <vt:lpstr>Summary</vt:lpstr>
    </vt:vector>
  </TitlesOfParts>
  <Company>Caltech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OSG Council Co-Chairs’ Report  Kent Blackburn California Institute of Technology  Paul Avery University of Florida</dc:title>
  <dc:creator>Kent Blackburn</dc:creator>
  <cp:lastModifiedBy>Kent Blackburn</cp:lastModifiedBy>
  <cp:revision>21</cp:revision>
  <dcterms:created xsi:type="dcterms:W3CDTF">2010-03-10T21:11:02Z</dcterms:created>
  <dcterms:modified xsi:type="dcterms:W3CDTF">2010-03-10T21:40:01Z</dcterms:modified>
</cp:coreProperties>
</file>