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63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EC23-AA48-4950-9102-24AEF5ABEE59}" type="datetime1">
              <a:rPr lang="en-US" smtClean="0"/>
              <a:t>8/21/2013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6B4677-CE9C-4808-82AE-AB4B9F710AA7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7DB7AD-0DE2-4875-BED0-235997150C10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1EEDAF-19C8-428C-AA0A-072020437ED9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87AC-FBFB-4786-97F8-B04000864388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A8B40-84F9-44EA-B8CB-B184151F92EF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BE016-13C3-4A4A-BF58-E7023B68F365}" type="datetime1">
              <a:rPr lang="en-US" smtClean="0"/>
              <a:t>8/21/2013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4294A-CB23-47D9-A9CE-0D47111FA442}" type="datetime1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F14EE-2883-4D9E-9518-0C716D0113C0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7AAB-A825-4C4A-9E87-E2833DDA353E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2C87E-3451-4599-A6E7-FDDFD21F1957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00E9D61-B26A-402B-B041-C94827CB31BD}" type="datetime1">
              <a:rPr lang="en-US" smtClean="0"/>
              <a:t>8/21/2013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rfsonar.racf.bnl.gov:8080/PsDisplay-1.0-SNAPSHOT/clouds.jsp?id=27" TargetMode="External"/><Relationship Id="rId2" Type="http://schemas.openxmlformats.org/officeDocument/2006/relationships/hyperlink" Target="https://github.com/PerfModDa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ki.opensciencegrid.org/bin/view/Documentation/NetworkingTroubleShooting" TargetMode="External"/><Relationship Id="rId5" Type="http://schemas.openxmlformats.org/officeDocument/2006/relationships/hyperlink" Target="http://tinyurl.com/adbhv6n" TargetMode="External"/><Relationship Id="rId4" Type="http://schemas.openxmlformats.org/officeDocument/2006/relationships/hyperlink" Target="http://myosg.grid.iu.edu/vopfmatrix?vo=on&amp;vo_35=on&amp;vo_3=on&amp;active_value=1&amp;oasis_value=1&amp;sort_key=nam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grid.iu.edu/display/CENTRAL/Perfsonar+Mesh+Confi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sps.perfsonar.net/toolkit/releasenotes/pspt-3_3_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grid.iu.edu/display/CENTRAL/Perfsonar+Mesh+Configs" TargetMode="External"/><Relationship Id="rId2" Type="http://schemas.openxmlformats.org/officeDocument/2006/relationships/hyperlink" Target="https://www.opensciencegrid.org/bin/view/Documentation/NetworkingInO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ki.cern.ch/twiki/bin/view/LCG/PerfsonarDeployment" TargetMode="External"/><Relationship Id="rId5" Type="http://schemas.openxmlformats.org/officeDocument/2006/relationships/hyperlink" Target="https://www.opensciencegrid.org/bin/view/Documentation/NetworkingModularDashboard" TargetMode="External"/><Relationship Id="rId4" Type="http://schemas.openxmlformats.org/officeDocument/2006/relationships/hyperlink" Target="https://twiki.opensciencegrid.org/bin/view/Documentation/PerfSONARToolK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dirty="0" smtClean="0"/>
              <a:t>August</a:t>
            </a:r>
            <a:r>
              <a:rPr lang="en-US" dirty="0" smtClean="0"/>
              <a:t> </a:t>
            </a:r>
            <a:r>
              <a:rPr lang="en-US" dirty="0" smtClean="0"/>
              <a:t>2013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C3C7-2B95-4CC0-956D-5C353B86C275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OSG modular dashboard service / OSG network service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rogressing </a:t>
            </a:r>
            <a:r>
              <a:rPr lang="en-US" dirty="0" smtClean="0">
                <a:solidFill>
                  <a:srgbClr val="C00000"/>
                </a:solidFill>
              </a:rPr>
              <a:t>in </a:t>
            </a:r>
            <a:r>
              <a:rPr lang="en-US" dirty="0" err="1" smtClean="0">
                <a:solidFill>
                  <a:srgbClr val="C00000"/>
                </a:solidFill>
              </a:rPr>
              <a:t>GitHub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C00000"/>
                </a:solidFill>
                <a:hlinkClick r:id="rId2"/>
              </a:rPr>
              <a:t>github.com/PerfModDash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GUI needs work.  Example at </a:t>
            </a:r>
            <a:r>
              <a:rPr lang="en-US" sz="1800" dirty="0">
                <a:hlinkClick r:id="rId3"/>
              </a:rPr>
              <a:t>http://perfsonar.racf.bnl.gov:8080/PsDisplay-1.0-SNAPSHOT/clouds.jsp?id=27</a:t>
            </a:r>
            <a:endParaRPr lang="en-US" sz="1800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OSG has </a:t>
            </a:r>
            <a:r>
              <a:rPr lang="en-US" dirty="0" smtClean="0">
                <a:solidFill>
                  <a:srgbClr val="C00000"/>
                </a:solidFill>
              </a:rPr>
              <a:t>network </a:t>
            </a:r>
            <a:r>
              <a:rPr lang="en-US" dirty="0" smtClean="0">
                <a:solidFill>
                  <a:srgbClr val="C00000"/>
                </a:solidFill>
              </a:rPr>
              <a:t>service up.  (More info later)</a:t>
            </a:r>
          </a:p>
          <a:p>
            <a:pPr lvl="2"/>
            <a:r>
              <a:rPr lang="fr-FR" dirty="0" smtClean="0">
                <a:solidFill>
                  <a:srgbClr val="C00000"/>
                </a:solidFill>
              </a:rPr>
              <a:t>Matrix </a:t>
            </a:r>
            <a:r>
              <a:rPr lang="fr-FR" dirty="0" err="1" smtClean="0">
                <a:solidFill>
                  <a:srgbClr val="C00000"/>
                </a:solidFill>
              </a:rPr>
              <a:t>View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myosg.grid.iu.edu/vopfmatrix?vo=on&amp;vo_35=on&amp;vo_3=on&amp;active_value=1&amp;oasis_value=1&amp;sort_key=name</a:t>
            </a:r>
            <a:endParaRPr lang="en-US" sz="1600" dirty="0" smtClean="0"/>
          </a:p>
          <a:p>
            <a:pPr lvl="2"/>
            <a:r>
              <a:rPr lang="fr-FR" dirty="0" smtClean="0">
                <a:solidFill>
                  <a:srgbClr val="C00000"/>
                </a:solidFill>
              </a:rPr>
              <a:t>Host </a:t>
            </a:r>
            <a:r>
              <a:rPr lang="fr-FR" dirty="0" err="1" smtClean="0">
                <a:solidFill>
                  <a:srgbClr val="C00000"/>
                </a:solidFill>
              </a:rPr>
              <a:t>Status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smtClean="0">
                <a:solidFill>
                  <a:srgbClr val="C00000"/>
                </a:solidFill>
                <a:hlinkClick r:id="rId5"/>
              </a:rPr>
              <a:t>http</a:t>
            </a:r>
            <a:r>
              <a:rPr lang="fr-FR" dirty="0">
                <a:solidFill>
                  <a:srgbClr val="C00000"/>
                </a:solidFill>
                <a:hlinkClick r:id="rId5"/>
              </a:rPr>
              <a:t>://</a:t>
            </a:r>
            <a:r>
              <a:rPr lang="fr-FR" dirty="0" smtClean="0">
                <a:solidFill>
                  <a:srgbClr val="C00000"/>
                </a:solidFill>
                <a:hlinkClick r:id="rId5"/>
              </a:rPr>
              <a:t>tinyurl.com/adbhv6n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Improving </a:t>
            </a:r>
            <a:r>
              <a:rPr lang="en-US" dirty="0" err="1" smtClean="0"/>
              <a:t>perfSONAR</a:t>
            </a:r>
            <a:r>
              <a:rPr lang="en-US" dirty="0" smtClean="0"/>
              <a:t>-PS toolkit for OSG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We had 3.3 released at the end of July. Minor </a:t>
            </a:r>
            <a:r>
              <a:rPr lang="en-US" dirty="0" smtClean="0">
                <a:solidFill>
                  <a:srgbClr val="C00000"/>
                </a:solidFill>
              </a:rPr>
              <a:t>fix to v3.3 </a:t>
            </a:r>
            <a:r>
              <a:rPr lang="en-US" dirty="0" err="1" smtClean="0">
                <a:solidFill>
                  <a:srgbClr val="C00000"/>
                </a:solidFill>
              </a:rPr>
              <a:t>perfSONAR</a:t>
            </a:r>
            <a:r>
              <a:rPr lang="en-US" dirty="0" smtClean="0">
                <a:solidFill>
                  <a:srgbClr val="C00000"/>
                </a:solidFill>
              </a:rPr>
              <a:t>-PS </a:t>
            </a:r>
            <a:r>
              <a:rPr lang="en-US" dirty="0" smtClean="0">
                <a:solidFill>
                  <a:srgbClr val="C00000"/>
                </a:solidFill>
              </a:rPr>
              <a:t>required.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Version</a:t>
            </a:r>
            <a:r>
              <a:rPr lang="en-US" dirty="0" smtClean="0">
                <a:solidFill>
                  <a:srgbClr val="0070C0"/>
                </a:solidFill>
              </a:rPr>
              <a:t> 3.3.1 should be announced  TODAY.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May </a:t>
            </a:r>
            <a:r>
              <a:rPr lang="en-US" dirty="0" smtClean="0">
                <a:solidFill>
                  <a:srgbClr val="C00000"/>
                </a:solidFill>
              </a:rPr>
              <a:t>require minor repackaging for OSG: Add integration with OSG services and coupling to OSG via registration </a:t>
            </a:r>
            <a:r>
              <a:rPr lang="en-US" dirty="0" smtClean="0">
                <a:solidFill>
                  <a:srgbClr val="C00000"/>
                </a:solidFill>
              </a:rPr>
              <a:t>automation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Advocating/supporting deployment at OSG sites begun.  </a:t>
            </a:r>
            <a:r>
              <a:rPr lang="en-US" b="1" dirty="0" smtClean="0">
                <a:solidFill>
                  <a:srgbClr val="C00000"/>
                </a:solidFill>
              </a:rPr>
              <a:t>Need </a:t>
            </a:r>
            <a:r>
              <a:rPr lang="en-US" b="1" dirty="0" smtClean="0">
                <a:solidFill>
                  <a:srgbClr val="C00000"/>
                </a:solidFill>
              </a:rPr>
              <a:t>3.3.1 </a:t>
            </a:r>
            <a:r>
              <a:rPr lang="en-US" b="1" dirty="0" smtClean="0">
                <a:solidFill>
                  <a:srgbClr val="C00000"/>
                </a:solidFill>
              </a:rPr>
              <a:t>broadly deployed </a:t>
            </a:r>
            <a:r>
              <a:rPr lang="en-US" b="1" dirty="0" smtClean="0">
                <a:solidFill>
                  <a:srgbClr val="C00000"/>
                </a:solidFill>
              </a:rPr>
              <a:t>before </a:t>
            </a:r>
            <a:r>
              <a:rPr lang="en-US" b="1" dirty="0" smtClean="0">
                <a:solidFill>
                  <a:srgbClr val="C00000"/>
                </a:solidFill>
              </a:rPr>
              <a:t>it makes sense to push </a:t>
            </a:r>
            <a:r>
              <a:rPr lang="en-US" b="1" u="sng" dirty="0" smtClean="0">
                <a:solidFill>
                  <a:srgbClr val="C00000"/>
                </a:solidFill>
              </a:rPr>
              <a:t>non-LHC </a:t>
            </a:r>
            <a:r>
              <a:rPr lang="en-US" b="1" u="sng" dirty="0" smtClean="0">
                <a:solidFill>
                  <a:srgbClr val="C00000"/>
                </a:solidFill>
              </a:rPr>
              <a:t>OSG sites</a:t>
            </a:r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Documentation updates: network tools &amp; troubleshooting</a:t>
            </a:r>
          </a:p>
          <a:p>
            <a:pPr lvl="1"/>
            <a:r>
              <a:rPr lang="en-US" dirty="0" smtClean="0"/>
              <a:t>Troubleshooting link created to guide OSG users with “network” issues: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://twiki.opensciencegrid.org/bin/view/Documentation/NetworkingTroubleShooting</a:t>
            </a:r>
            <a:endParaRPr lang="en-US" dirty="0" smtClean="0"/>
          </a:p>
          <a:p>
            <a:pPr lvl="1"/>
            <a:r>
              <a:rPr lang="en-US" dirty="0" smtClean="0"/>
              <a:t>Installation guide for </a:t>
            </a:r>
            <a:r>
              <a:rPr lang="en-US" dirty="0" err="1" smtClean="0"/>
              <a:t>perfSONAR</a:t>
            </a:r>
            <a:r>
              <a:rPr lang="en-US" dirty="0" smtClean="0"/>
              <a:t>-PS Toolkit in place</a:t>
            </a:r>
          </a:p>
          <a:p>
            <a:pPr lvl="1"/>
            <a:r>
              <a:rPr lang="en-US" dirty="0" smtClean="0"/>
              <a:t>Have engaged Michael Blodgett/</a:t>
            </a:r>
            <a:r>
              <a:rPr lang="en-US" dirty="0" err="1" smtClean="0"/>
              <a:t>Morgridge</a:t>
            </a:r>
            <a:r>
              <a:rPr lang="en-US" dirty="0" smtClean="0"/>
              <a:t> to start testing/providing feedback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DCCA-07B3-46FA-9D0D-8758C5943327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8001000" cy="556260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Getting an OSG Network </a:t>
            </a:r>
            <a:r>
              <a:rPr lang="en-US" sz="2400" dirty="0" smtClean="0"/>
              <a:t>Service into “production”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1900" dirty="0" smtClean="0"/>
              <a:t>Have quite a bit in place now.  See nice docs from </a:t>
            </a:r>
            <a:r>
              <a:rPr lang="en-US" sz="1900" dirty="0" err="1" smtClean="0"/>
              <a:t>Soichi</a:t>
            </a:r>
            <a:r>
              <a:rPr lang="en-US" sz="1900" dirty="0" smtClean="0"/>
              <a:t> at </a:t>
            </a:r>
            <a:r>
              <a:rPr lang="en-US" sz="1800" dirty="0">
                <a:hlinkClick r:id="rId2"/>
              </a:rPr>
              <a:t>http://confluence.grid.iu.edu/display/CENTRAL/Perfsonar+Mesh+Configs</a:t>
            </a:r>
            <a:endParaRPr lang="en-US" sz="1800" dirty="0" smtClean="0"/>
          </a:p>
          <a:p>
            <a:pPr lvl="1">
              <a:spcBef>
                <a:spcPts val="0"/>
              </a:spcBef>
            </a:pPr>
            <a:r>
              <a:rPr lang="en-US" sz="1900" dirty="0" smtClean="0"/>
              <a:t>The OSG </a:t>
            </a:r>
            <a:r>
              <a:rPr lang="en-US" sz="1900" dirty="0" smtClean="0"/>
              <a:t>installation </a:t>
            </a:r>
            <a:r>
              <a:rPr lang="en-US" sz="1900" dirty="0" smtClean="0"/>
              <a:t>will eventually be the source for OSG AND WLCG </a:t>
            </a:r>
            <a:r>
              <a:rPr lang="en-US" sz="1900" dirty="0" err="1" smtClean="0"/>
              <a:t>configs</a:t>
            </a:r>
            <a:r>
              <a:rPr lang="en-US" sz="1900" dirty="0"/>
              <a:t> </a:t>
            </a:r>
            <a:r>
              <a:rPr lang="en-US" sz="1900" dirty="0" smtClean="0"/>
              <a:t> (assuming  hosting WLCG net-monitoring works out) but this needs work to create WLCG meshes (access to WLCG DBs). Doable…</a:t>
            </a:r>
          </a:p>
          <a:p>
            <a:pPr lvl="1">
              <a:spcBef>
                <a:spcPts val="0"/>
              </a:spcBef>
            </a:pPr>
            <a:r>
              <a:rPr lang="en-US" sz="1900" dirty="0" smtClean="0">
                <a:solidFill>
                  <a:srgbClr val="C00000"/>
                </a:solidFill>
              </a:rPr>
              <a:t>Need testing of “client” data access for clients outside OSG</a:t>
            </a:r>
            <a:endParaRPr lang="en-US" sz="1900" dirty="0" smtClean="0">
              <a:solidFill>
                <a:srgbClr val="C0000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 dashboard </a:t>
            </a:r>
            <a:r>
              <a:rPr lang="en-US" sz="2400" dirty="0" smtClean="0"/>
              <a:t>effort needs </a:t>
            </a:r>
            <a:r>
              <a:rPr lang="en-US" sz="2400" u="sng" dirty="0" smtClean="0"/>
              <a:t>more effort</a:t>
            </a:r>
            <a:endParaRPr lang="en-US" sz="2400" u="sng" dirty="0" smtClean="0"/>
          </a:p>
          <a:p>
            <a:pPr lvl="1">
              <a:spcBef>
                <a:spcPts val="0"/>
              </a:spcBef>
            </a:pPr>
            <a:r>
              <a:rPr lang="en-US" sz="1900" dirty="0" smtClean="0"/>
              <a:t>Currently have Tom </a:t>
            </a:r>
            <a:r>
              <a:rPr lang="en-US" sz="1900" dirty="0" err="1" smtClean="0"/>
              <a:t>Wlodek</a:t>
            </a:r>
            <a:r>
              <a:rPr lang="en-US" sz="1900" dirty="0" smtClean="0"/>
              <a:t> </a:t>
            </a:r>
            <a:r>
              <a:rPr lang="en-US" sz="1900" dirty="0" smtClean="0"/>
              <a:t>and </a:t>
            </a:r>
            <a:r>
              <a:rPr lang="en-US" sz="1900" dirty="0" err="1" smtClean="0"/>
              <a:t>Soichi</a:t>
            </a:r>
            <a:r>
              <a:rPr lang="en-US" sz="1900" dirty="0" smtClean="0"/>
              <a:t>.   Input from Andy Lake</a:t>
            </a:r>
            <a:endParaRPr lang="en-US" sz="1900" dirty="0" smtClean="0"/>
          </a:p>
          <a:p>
            <a:pPr lvl="1">
              <a:spcBef>
                <a:spcPts val="0"/>
              </a:spcBef>
            </a:pPr>
            <a:r>
              <a:rPr lang="en-US" sz="1900" dirty="0" smtClean="0"/>
              <a:t>Recruited Jorge/UMICH to work on </a:t>
            </a:r>
            <a:r>
              <a:rPr lang="en-US" sz="1900" dirty="0" err="1" smtClean="0"/>
              <a:t>traceroute</a:t>
            </a:r>
            <a:r>
              <a:rPr lang="en-US" sz="1900" dirty="0" smtClean="0"/>
              <a:t> and </a:t>
            </a:r>
            <a:r>
              <a:rPr lang="en-US" sz="1900" dirty="0" err="1" smtClean="0"/>
              <a:t>pinger</a:t>
            </a:r>
            <a:r>
              <a:rPr lang="en-US" sz="1900" dirty="0" smtClean="0"/>
              <a:t> plugins</a:t>
            </a:r>
          </a:p>
          <a:p>
            <a:pPr lvl="1">
              <a:spcBef>
                <a:spcPts val="0"/>
              </a:spcBef>
            </a:pPr>
            <a:r>
              <a:rPr lang="en-US" sz="1900" dirty="0" smtClean="0"/>
              <a:t>Lucy (Liu Si) at FNAL starting to work on revising the GUI</a:t>
            </a:r>
            <a:endParaRPr lang="en-US" sz="19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How </a:t>
            </a:r>
            <a:r>
              <a:rPr lang="en-US" sz="2400" dirty="0" smtClean="0"/>
              <a:t>to get PS deployed in OSG where its not already…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For OSG sites with </a:t>
            </a:r>
            <a:r>
              <a:rPr lang="en-US" sz="2000" dirty="0" err="1" smtClean="0"/>
              <a:t>perfSONAR</a:t>
            </a:r>
            <a:r>
              <a:rPr lang="en-US" sz="2000" dirty="0" smtClean="0"/>
              <a:t>-PS it should be easy to get them upgraded and </a:t>
            </a:r>
            <a:r>
              <a:rPr lang="en-US" sz="2000" dirty="0" smtClean="0"/>
              <a:t>registered.  Doing this now as 3.3.1 is released.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For OSG sites </a:t>
            </a:r>
            <a:r>
              <a:rPr lang="en-US" sz="2000" b="1" u="sng" dirty="0" smtClean="0">
                <a:solidFill>
                  <a:srgbClr val="0070C0"/>
                </a:solidFill>
              </a:rPr>
              <a:t>without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perfSONAR</a:t>
            </a:r>
            <a:r>
              <a:rPr lang="en-US" sz="2000" b="1" dirty="0" smtClean="0">
                <a:solidFill>
                  <a:srgbClr val="0070C0"/>
                </a:solidFill>
              </a:rPr>
              <a:t>-PS how best to “encourage” its deployment?  </a:t>
            </a:r>
          </a:p>
          <a:p>
            <a:pPr lvl="2">
              <a:spcBef>
                <a:spcPts val="0"/>
              </a:spcBef>
            </a:pPr>
            <a:r>
              <a:rPr lang="en-US" sz="1600" dirty="0" smtClean="0"/>
              <a:t>Costs $$ for two systems (users need to see this as a requirement &amp; benefit )</a:t>
            </a:r>
          </a:p>
          <a:p>
            <a:pPr lvl="3">
              <a:spcBef>
                <a:spcPts val="0"/>
              </a:spcBef>
            </a:pPr>
            <a:r>
              <a:rPr lang="en-US" sz="1200" dirty="0" smtClean="0"/>
              <a:t>Document low-cost options, explore VM possibilities. (Something better than nothing)</a:t>
            </a:r>
            <a:endParaRPr lang="en-US" sz="1200" dirty="0" smtClean="0"/>
          </a:p>
          <a:p>
            <a:pPr lvl="2">
              <a:spcBef>
                <a:spcPts val="0"/>
              </a:spcBef>
            </a:pPr>
            <a:r>
              <a:rPr lang="en-US" sz="1600" dirty="0" smtClean="0"/>
              <a:t>Costs </a:t>
            </a:r>
            <a:r>
              <a:rPr lang="en-US" sz="1600" dirty="0" smtClean="0"/>
              <a:t>some effort to install and register (we can help minimize this cost</a:t>
            </a:r>
            <a:r>
              <a:rPr lang="en-US" sz="1600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338-BE22-466A-850A-318FC7DF4B90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r>
              <a:rPr lang="en-US" dirty="0" smtClean="0"/>
              <a:t>Recent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714488" cy="563880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/>
              <a:t>T</a:t>
            </a:r>
            <a:r>
              <a:rPr lang="en-US" sz="2400" dirty="0" smtClean="0"/>
              <a:t>esting of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 </a:t>
            </a:r>
            <a:r>
              <a:rPr lang="en-US" sz="2400" dirty="0" smtClean="0"/>
              <a:t>v3.3 has led to 3.3.1 </a:t>
            </a:r>
            <a:endParaRPr lang="en-US" sz="24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Found issues </a:t>
            </a:r>
            <a:r>
              <a:rPr lang="en-US" sz="2000" dirty="0" smtClean="0"/>
              <a:t>in scaling and operation for mesh-</a:t>
            </a:r>
            <a:r>
              <a:rPr lang="en-US" sz="2000" dirty="0" err="1" smtClean="0"/>
              <a:t>configs</a:t>
            </a:r>
            <a:endParaRPr lang="en-US" sz="20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Tested at Michigan, INFN, MWT2 (Chicago/Illinois/Indiana), OU</a:t>
            </a:r>
            <a:endParaRPr lang="en-US" sz="20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  <a:hlinkClick r:id="rId2"/>
              </a:rPr>
              <a:t>http</a:t>
            </a:r>
            <a:r>
              <a:rPr lang="en-US" sz="2000" dirty="0">
                <a:solidFill>
                  <a:srgbClr val="C00000"/>
                </a:solidFill>
                <a:hlinkClick r:id="rId2"/>
              </a:rPr>
              <a:t>://</a:t>
            </a:r>
            <a:r>
              <a:rPr lang="en-US" sz="2000" dirty="0" smtClean="0">
                <a:solidFill>
                  <a:srgbClr val="C00000"/>
                </a:solidFill>
                <a:hlinkClick r:id="rId2"/>
              </a:rPr>
              <a:t>psps.perfsonar.net/toolkit/releasenotes/pspt-3_3_1.html</a:t>
            </a:r>
            <a:r>
              <a:rPr lang="en-US" sz="2000" dirty="0" smtClean="0">
                <a:solidFill>
                  <a:srgbClr val="C00000"/>
                </a:solidFill>
              </a:rPr>
              <a:t>  </a:t>
            </a:r>
            <a:endParaRPr lang="en-US" sz="2000" dirty="0" smtClean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err="1" smtClean="0"/>
              <a:t>perfSONAR</a:t>
            </a:r>
            <a:r>
              <a:rPr lang="en-US" sz="2400" dirty="0" smtClean="0"/>
              <a:t>-PS “Mesh” configuration for </a:t>
            </a:r>
            <a:r>
              <a:rPr lang="en-US" sz="2400" dirty="0" smtClean="0"/>
              <a:t>WLC</a:t>
            </a:r>
            <a:r>
              <a:rPr lang="en-US" sz="2400" dirty="0" smtClean="0"/>
              <a:t>G available</a:t>
            </a:r>
            <a:endParaRPr lang="en-US" sz="24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Uses “include” to define common items </a:t>
            </a:r>
            <a:r>
              <a:rPr lang="en-US" sz="2000" dirty="0" smtClean="0"/>
              <a:t>once. Tested and working.</a:t>
            </a:r>
            <a:endParaRPr lang="en-US" sz="2000" dirty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Will be integrated with </a:t>
            </a:r>
            <a:r>
              <a:rPr lang="en-US" sz="2000" dirty="0" smtClean="0"/>
              <a:t>OIM/GOCDB </a:t>
            </a:r>
            <a:r>
              <a:rPr lang="en-US" sz="2000" dirty="0" smtClean="0"/>
              <a:t>to </a:t>
            </a:r>
            <a:r>
              <a:rPr lang="en-US" sz="2000" dirty="0" smtClean="0"/>
              <a:t>automate mesh creation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Support </a:t>
            </a:r>
            <a:r>
              <a:rPr lang="en-US" sz="2400" dirty="0" smtClean="0"/>
              <a:t>letter campaign for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 Toolkit 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B050"/>
                </a:solidFill>
              </a:rPr>
              <a:t>Successful!?   </a:t>
            </a:r>
            <a:r>
              <a:rPr lang="en-US" sz="2000" dirty="0" smtClean="0"/>
              <a:t>There is a 2-day meeting in Washington Sep 17-18 between </a:t>
            </a:r>
            <a:r>
              <a:rPr lang="en-US" sz="2000" dirty="0" err="1" smtClean="0"/>
              <a:t>ESnet</a:t>
            </a:r>
            <a:r>
              <a:rPr lang="en-US" sz="2000" dirty="0" smtClean="0"/>
              <a:t> and Internet2 on </a:t>
            </a:r>
            <a:r>
              <a:rPr lang="en-US" sz="2000" dirty="0" err="1" smtClean="0"/>
              <a:t>perfSONAR</a:t>
            </a:r>
            <a:r>
              <a:rPr lang="en-US" sz="2000" dirty="0" smtClean="0"/>
              <a:t>-PS.  I will be giving a keynote from the “user” community on behalf of OSG &amp; WLCG.</a:t>
            </a:r>
            <a:endParaRPr lang="en-US" sz="2000" dirty="0" smtClean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Updated </a:t>
            </a:r>
            <a:r>
              <a:rPr lang="en-US" sz="2400" dirty="0" smtClean="0"/>
              <a:t>docs on installing PS, troubleshooting </a:t>
            </a:r>
            <a:r>
              <a:rPr lang="en-US" sz="2400" dirty="0" smtClean="0"/>
              <a:t>issues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Michael Blodgett ramping up on installing and using PS, reviewing docs and providing perspective.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Had joint discussion about OSG and WLCG use and plans for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-PS.  </a:t>
            </a:r>
            <a:r>
              <a:rPr lang="en-US" sz="2400" dirty="0" smtClean="0"/>
              <a:t>Useful and we have consensus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 </a:t>
            </a:r>
            <a:r>
              <a:rPr lang="en-US" sz="2000" dirty="0">
                <a:solidFill>
                  <a:srgbClr val="0070C0"/>
                </a:solidFill>
              </a:rPr>
              <a:t>Have “normalized” OSG </a:t>
            </a:r>
            <a:r>
              <a:rPr lang="en-US" sz="2000" dirty="0" err="1">
                <a:solidFill>
                  <a:srgbClr val="0070C0"/>
                </a:solidFill>
              </a:rPr>
              <a:t>vs</a:t>
            </a:r>
            <a:r>
              <a:rPr lang="en-US" sz="2000" dirty="0">
                <a:solidFill>
                  <a:srgbClr val="0070C0"/>
                </a:solidFill>
              </a:rPr>
              <a:t> WLCG tests with </a:t>
            </a:r>
            <a:r>
              <a:rPr lang="en-US" sz="2000" dirty="0" err="1">
                <a:solidFill>
                  <a:srgbClr val="0070C0"/>
                </a:solidFill>
              </a:rPr>
              <a:t>Soichi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673A-EFBA-4D58-B65A-F54BB2BCF256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914400"/>
          </a:xfrm>
        </p:spPr>
        <p:txBody>
          <a:bodyPr/>
          <a:lstStyle/>
          <a:p>
            <a:r>
              <a:rPr lang="en-US" dirty="0" smtClean="0"/>
              <a:t>Near term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632192" cy="561975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Get existing sites updated to</a:t>
            </a:r>
            <a:r>
              <a:rPr lang="en-US" sz="2400" dirty="0" smtClean="0"/>
              <a:t>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 </a:t>
            </a:r>
            <a:r>
              <a:rPr lang="en-US" sz="2400" dirty="0" smtClean="0"/>
              <a:t>3.3.1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TBD </a:t>
            </a:r>
            <a:r>
              <a:rPr lang="en-US" sz="1600" dirty="0" smtClean="0">
                <a:solidFill>
                  <a:srgbClr val="C00000"/>
                </a:solidFill>
              </a:rPr>
              <a:t>whether </a:t>
            </a:r>
            <a:r>
              <a:rPr lang="en-US" sz="1600" dirty="0" smtClean="0">
                <a:solidFill>
                  <a:srgbClr val="C00000"/>
                </a:solidFill>
              </a:rPr>
              <a:t>any repacking by OSG </a:t>
            </a:r>
            <a:r>
              <a:rPr lang="en-US" sz="1600" dirty="0" smtClean="0">
                <a:solidFill>
                  <a:srgbClr val="C00000"/>
                </a:solidFill>
              </a:rPr>
              <a:t>is needed/useful at that point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Using the </a:t>
            </a:r>
            <a:r>
              <a:rPr lang="en-US" sz="2400" dirty="0" smtClean="0"/>
              <a:t>OSG </a:t>
            </a:r>
            <a:r>
              <a:rPr lang="en-US" sz="2400" dirty="0" smtClean="0"/>
              <a:t>network </a:t>
            </a:r>
            <a:r>
              <a:rPr lang="en-US" sz="2400" dirty="0" smtClean="0"/>
              <a:t>service</a:t>
            </a:r>
            <a:endParaRPr lang="en-US" sz="24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As sites upgrade and use the mesh, verify data, displays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Begin testing “clients” of OSG network metrics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Will require some API changes to get certain typical queries</a:t>
            </a:r>
            <a:endParaRPr lang="en-US" sz="1800" dirty="0" smtClean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Expand </a:t>
            </a:r>
            <a:r>
              <a:rPr lang="en-US" sz="2400" dirty="0" smtClean="0"/>
              <a:t>creation </a:t>
            </a:r>
            <a:r>
              <a:rPr lang="en-US" sz="2400" dirty="0" smtClean="0"/>
              <a:t>of “mesh-</a:t>
            </a:r>
            <a:r>
              <a:rPr lang="en-US" sz="2400" dirty="0" err="1" smtClean="0"/>
              <a:t>configs</a:t>
            </a:r>
            <a:r>
              <a:rPr lang="en-US" sz="2400" dirty="0" smtClean="0"/>
              <a:t>” to </a:t>
            </a:r>
            <a:r>
              <a:rPr lang="en-US" sz="1800" dirty="0" smtClean="0"/>
              <a:t>WLCG</a:t>
            </a:r>
            <a:endParaRPr lang="en-US" sz="18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Prototype and test creation of WLCG meshes.  Needs interaction between </a:t>
            </a:r>
            <a:r>
              <a:rPr lang="en-US" sz="2000" dirty="0" err="1" smtClean="0">
                <a:solidFill>
                  <a:srgbClr val="0070C0"/>
                </a:solidFill>
              </a:rPr>
              <a:t>Soichi</a:t>
            </a:r>
            <a:r>
              <a:rPr lang="en-US" sz="2000" dirty="0" smtClean="0">
                <a:solidFill>
                  <a:srgbClr val="0070C0"/>
                </a:solidFill>
              </a:rPr>
              <a:t> and CERN/GOCDB experts.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May require additional information to provide complete JSON.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Modular Dashboard updates to support ‘disjoint/star’ mesh types and </a:t>
            </a:r>
            <a:r>
              <a:rPr lang="en-US" sz="2400" dirty="0" err="1" smtClean="0"/>
              <a:t>traceroute</a:t>
            </a:r>
            <a:r>
              <a:rPr lang="en-US" sz="2400" dirty="0" smtClean="0"/>
              <a:t>/</a:t>
            </a:r>
            <a:r>
              <a:rPr lang="en-US" sz="2400" dirty="0" err="1" smtClean="0"/>
              <a:t>pinger</a:t>
            </a:r>
            <a:r>
              <a:rPr lang="en-US" sz="2400" dirty="0" smtClean="0"/>
              <a:t> tests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1600" dirty="0" smtClean="0"/>
              <a:t>Jorge Batista working on plugins to gather </a:t>
            </a:r>
            <a:r>
              <a:rPr lang="en-US" sz="1600" dirty="0" err="1" smtClean="0"/>
              <a:t>traceroute</a:t>
            </a:r>
            <a:r>
              <a:rPr lang="en-US" sz="1600" dirty="0" smtClean="0"/>
              <a:t>/</a:t>
            </a:r>
            <a:r>
              <a:rPr lang="en-US" sz="1600" dirty="0" err="1" smtClean="0"/>
              <a:t>pinger</a:t>
            </a:r>
            <a:r>
              <a:rPr lang="en-US" sz="1600" dirty="0" smtClean="0"/>
              <a:t> tests from MAs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1600" dirty="0" smtClean="0"/>
              <a:t>Tom </a:t>
            </a:r>
            <a:r>
              <a:rPr lang="en-US" sz="1600" dirty="0" err="1" smtClean="0"/>
              <a:t>Wlodek</a:t>
            </a:r>
            <a:r>
              <a:rPr lang="en-US" sz="1600" dirty="0" smtClean="0"/>
              <a:t> adding new mesh types to modular dashboard.  Will need OSG instance update when ready.</a:t>
            </a:r>
            <a:endParaRPr lang="en-US" sz="1600" dirty="0" smtClean="0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Documentation updates and additions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Publish documented procedures, </a:t>
            </a:r>
            <a:r>
              <a:rPr lang="en-US" sz="2000" dirty="0">
                <a:solidFill>
                  <a:srgbClr val="0070C0"/>
                </a:solidFill>
              </a:rPr>
              <a:t>H</a:t>
            </a:r>
            <a:r>
              <a:rPr lang="en-US" sz="2000" dirty="0" smtClean="0">
                <a:solidFill>
                  <a:srgbClr val="0070C0"/>
                </a:solidFill>
              </a:rPr>
              <a:t>ow-</a:t>
            </a:r>
            <a:r>
              <a:rPr lang="en-US" sz="2000" dirty="0" err="1" smtClean="0">
                <a:solidFill>
                  <a:srgbClr val="0070C0"/>
                </a:solidFill>
              </a:rPr>
              <a:t>To</a:t>
            </a:r>
            <a:r>
              <a:rPr lang="en-US" sz="2000" dirty="0" err="1" smtClean="0">
                <a:solidFill>
                  <a:srgbClr val="0070C0"/>
                </a:solidFill>
              </a:rPr>
              <a:t>s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and (eventually) tools provided by OSG.  </a:t>
            </a:r>
            <a:r>
              <a:rPr lang="en-US" sz="2000" dirty="0" smtClean="0">
                <a:solidFill>
                  <a:srgbClr val="0070C0"/>
                </a:solidFill>
              </a:rPr>
              <a:t>Mike Blodgett starting on this. 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0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Network </a:t>
            </a:r>
            <a:r>
              <a:rPr lang="en-US" dirty="0" smtClean="0"/>
              <a:t>Documentation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www.opensciencegrid.org/bin/view/Documentation/NetworkingInOSG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Initial </a:t>
            </a:r>
            <a:r>
              <a:rPr lang="en-US" dirty="0" smtClean="0"/>
              <a:t>OSG mesh </a:t>
            </a:r>
            <a:r>
              <a:rPr lang="en-US" dirty="0"/>
              <a:t>details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confluence.grid.iu.edu/display/CENTRAL/Perfsonar+Mesh+Configs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perfSONAR-PS OSG Installation Instructions</a:t>
            </a:r>
          </a:p>
          <a:p>
            <a:pPr marL="356616" lvl="1" indent="0">
              <a:buNone/>
            </a:pPr>
            <a:r>
              <a:rPr lang="en-US" dirty="0">
                <a:hlinkClick r:id="rId4"/>
              </a:rPr>
              <a:t>https://twiki.opensciencegrid.org/bin/view/Documentation/PerfSONARToolKit</a:t>
            </a:r>
            <a:endParaRPr lang="en-US" dirty="0" smtClean="0"/>
          </a:p>
          <a:p>
            <a:r>
              <a:rPr lang="en-US" dirty="0" smtClean="0"/>
              <a:t>Modular Dashboard Development </a:t>
            </a:r>
            <a:r>
              <a:rPr lang="en-US" dirty="0" smtClean="0">
                <a:hlinkClick r:id="rId5"/>
              </a:rPr>
              <a:t>https://www.opensciencegrid.org/bin/view/Documentation/NetworkingModularDashboard</a:t>
            </a:r>
            <a:r>
              <a:rPr lang="en-US" dirty="0" smtClean="0"/>
              <a:t> </a:t>
            </a:r>
          </a:p>
          <a:p>
            <a:r>
              <a:rPr lang="en-US" dirty="0" smtClean="0"/>
              <a:t>perfSONAR-PS </a:t>
            </a:r>
            <a:r>
              <a:rPr lang="en-US" dirty="0" smtClean="0"/>
              <a:t>WLCG Installation Instructions </a:t>
            </a:r>
            <a:r>
              <a:rPr lang="en-US" dirty="0" smtClean="0">
                <a:hlinkClick r:id="rId6"/>
              </a:rPr>
              <a:t>https://twiki.cern.ch/twiki/bin/view/LCG/PerfsonarDeployment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or Suggestions?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1110</TotalTime>
  <Words>764</Words>
  <Application>Microsoft Office PowerPoint</Application>
  <PresentationFormat>On-screen Show 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Verdana</vt:lpstr>
      <vt:lpstr>Wingdings 2</vt:lpstr>
      <vt:lpstr>OSG</vt:lpstr>
      <vt:lpstr>OSG Area Coordinators</vt:lpstr>
      <vt:lpstr>Key Initiatives in Network Area</vt:lpstr>
      <vt:lpstr>Top Concerns</vt:lpstr>
      <vt:lpstr>Recent Accomplishments</vt:lpstr>
      <vt:lpstr>Near term items</vt:lpstr>
      <vt:lpstr>URLs of Relevance</vt:lpstr>
      <vt:lpstr>Questions or Suggestions?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</dc:title>
  <dc:creator>smckee</dc:creator>
  <cp:lastModifiedBy>Shawn McKee</cp:lastModifiedBy>
  <cp:revision>27</cp:revision>
  <dcterms:created xsi:type="dcterms:W3CDTF">2012-09-12T14:27:41Z</dcterms:created>
  <dcterms:modified xsi:type="dcterms:W3CDTF">2013-08-21T16:59:24Z</dcterms:modified>
</cp:coreProperties>
</file>