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1" r:id="rId1"/>
  </p:sldMasterIdLst>
  <p:notesMasterIdLst>
    <p:notesMasterId r:id="rId10"/>
  </p:notesMasterIdLst>
  <p:sldIdLst>
    <p:sldId id="303" r:id="rId2"/>
    <p:sldId id="358" r:id="rId3"/>
    <p:sldId id="370" r:id="rId4"/>
    <p:sldId id="371" r:id="rId5"/>
    <p:sldId id="374" r:id="rId6"/>
    <p:sldId id="375" r:id="rId7"/>
    <p:sldId id="377" r:id="rId8"/>
    <p:sldId id="33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0066"/>
    <a:srgbClr val="FF6600"/>
    <a:srgbClr val="006600"/>
    <a:srgbClr val="000000"/>
    <a:srgbClr val="00FFFF"/>
    <a:srgbClr val="969696"/>
    <a:srgbClr val="FFFF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5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5AA3A144-3D39-824B-9A1A-AD72F6FA665B}" type="datetime1">
              <a:rPr lang="en-US"/>
              <a:pPr>
                <a:defRPr/>
              </a:pPr>
              <a:t>8/2/11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42660370-F410-074D-8772-9E7AFE5AB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93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</p:grpSp>
      <p:sp>
        <p:nvSpPr>
          <p:cNvPr id="7906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06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3C977-0A09-1147-9BF6-1FE54C769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3E714-34AE-7F4F-B7D1-12B67CBA9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AAB3B-437F-E148-9C68-9408A8CF9D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A3D7E-86F4-EC4C-8C55-9BEA579FD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180F3-D0DB-DC46-98F2-5A310B977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909D1-30CA-6342-AAEA-BF3F943D5F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33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70A7D-C5E7-7743-99A5-90E1CE42F9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AC57C-D01A-CB46-8CF4-E260708B45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489A8-1512-0643-9844-D9206BC16C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6017E-1030-094A-87DD-B48B462791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A9CE-38DF-FF49-AC88-C510DEF3B3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5EDCE-8BEA-BA4F-ABDB-1DFFAF2E0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87DF7-78BE-3740-B7B3-408BC382B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DC5F3-29E7-C84F-AF70-3EBC02084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00715-24E8-D34D-94AD-3AF11F52DE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7782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2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2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3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4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endParaRPr>
            </a:p>
          </p:txBody>
        </p:sp>
        <p:sp>
          <p:nvSpPr>
            <p:cNvPr id="7785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6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7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8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89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0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1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2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3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4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5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6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7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8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799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0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1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2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3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4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  <p:sp>
          <p:nvSpPr>
            <p:cNvPr id="7804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8" charset="0"/>
              </a:endParaRPr>
            </a:p>
          </p:txBody>
        </p:sp>
      </p:grpSp>
      <p:sp>
        <p:nvSpPr>
          <p:cNvPr id="7804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defRPr>
            </a:lvl1pPr>
          </a:lstStyle>
          <a:p>
            <a:pPr>
              <a:defRPr/>
            </a:pPr>
            <a:fld id="{0C0A1D1B-364B-C74B-8F30-9552950A83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804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04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04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04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26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Blip>
          <a:blip r:embed="rId17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Blip>
          <a:blip r:embed="rId17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  <a:cs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08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08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08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-108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0" y="11430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Campus Grids Update</a:t>
            </a:r>
          </a:p>
          <a:p>
            <a:pPr algn="ctr" eaLnBrk="1" hangingPunct="1">
              <a:defRPr/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Aug 2, 2011</a:t>
            </a:r>
            <a:endParaRPr lang="en-US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ubtitle 5"/>
          <p:cNvSpPr txBox="1">
            <a:spLocks/>
          </p:cNvSpPr>
          <p:nvPr/>
        </p:nvSpPr>
        <p:spPr bwMode="auto">
          <a:xfrm>
            <a:off x="838200" y="31242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Dan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Fraser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OSG Production Coordinator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Campus Grids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Lead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charset="2"/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Key OSG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3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Dr. Marco </a:t>
            </a:r>
            <a:r>
              <a:rPr lang="en-US" dirty="0" err="1" smtClean="0"/>
              <a:t>Mambelli</a:t>
            </a:r>
            <a:r>
              <a:rPr lang="en-US" dirty="0" smtClean="0"/>
              <a:t> (Sites, User support, Training, Documentation)</a:t>
            </a:r>
          </a:p>
          <a:p>
            <a:pPr lvl="2">
              <a:defRPr/>
            </a:pPr>
            <a:r>
              <a:rPr lang="en-US" dirty="0" smtClean="0"/>
              <a:t>University of Chicago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Chander</a:t>
            </a:r>
            <a:r>
              <a:rPr lang="en-US" dirty="0" smtClean="0"/>
              <a:t> </a:t>
            </a:r>
            <a:r>
              <a:rPr lang="en-US" dirty="0" err="1" smtClean="0"/>
              <a:t>Sehgal</a:t>
            </a:r>
            <a:r>
              <a:rPr lang="en-US" dirty="0" smtClean="0"/>
              <a:t> (User Support)</a:t>
            </a:r>
          </a:p>
          <a:p>
            <a:pPr lvl="2">
              <a:defRPr/>
            </a:pPr>
            <a:r>
              <a:rPr lang="en-US" dirty="0" err="1" smtClean="0"/>
              <a:t>Fermilab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Derek </a:t>
            </a:r>
            <a:r>
              <a:rPr lang="en-US" dirty="0" err="1" smtClean="0"/>
              <a:t>Weitzel</a:t>
            </a:r>
            <a:r>
              <a:rPr lang="en-US" dirty="0" smtClean="0"/>
              <a:t> (Developer etc.)</a:t>
            </a:r>
          </a:p>
          <a:p>
            <a:pPr lvl="2">
              <a:defRPr/>
            </a:pPr>
            <a:r>
              <a:rPr lang="en-US" dirty="0" smtClean="0"/>
              <a:t>University of Nebraska, Lincoln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Users login to their local cluster and submit jobs</a:t>
            </a:r>
            <a:endParaRPr lang="en-US" dirty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838200" y="1600200"/>
            <a:ext cx="69342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Campus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2971800" y="5867400"/>
            <a:ext cx="2362200" cy="838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OSG Cloud</a:t>
            </a:r>
          </a:p>
        </p:txBody>
      </p:sp>
      <p:sp>
        <p:nvSpPr>
          <p:cNvPr id="28677" name="Explosion 1 5"/>
          <p:cNvSpPr>
            <a:spLocks noChangeArrowheads="1"/>
          </p:cNvSpPr>
          <p:nvPr/>
        </p:nvSpPr>
        <p:spPr bwMode="auto">
          <a:xfrm>
            <a:off x="3124200" y="1828800"/>
            <a:ext cx="822325" cy="8223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Explosion 1 6"/>
          <p:cNvSpPr>
            <a:spLocks noChangeArrowheads="1"/>
          </p:cNvSpPr>
          <p:nvPr/>
        </p:nvSpPr>
        <p:spPr bwMode="auto">
          <a:xfrm>
            <a:off x="5291138" y="1778000"/>
            <a:ext cx="1947862" cy="1727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962400"/>
            <a:ext cx="10668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80" name="Straight Arrow Connector 20"/>
          <p:cNvCxnSpPr>
            <a:cxnSpLocks noChangeShapeType="1"/>
          </p:cNvCxnSpPr>
          <p:nvPr/>
        </p:nvCxnSpPr>
        <p:spPr bwMode="auto">
          <a:xfrm>
            <a:off x="2209800" y="43434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681" name="TextBox 17"/>
          <p:cNvSpPr txBox="1">
            <a:spLocks noChangeArrowheads="1"/>
          </p:cNvSpPr>
          <p:nvPr/>
        </p:nvSpPr>
        <p:spPr bwMode="auto">
          <a:xfrm>
            <a:off x="5867400" y="25146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PBS</a:t>
            </a:r>
          </a:p>
        </p:txBody>
      </p:sp>
      <p:sp>
        <p:nvSpPr>
          <p:cNvPr id="28682" name="TextBox 18"/>
          <p:cNvSpPr txBox="1">
            <a:spLocks noChangeArrowheads="1"/>
          </p:cNvSpPr>
          <p:nvPr/>
        </p:nvSpPr>
        <p:spPr bwMode="auto">
          <a:xfrm>
            <a:off x="3200400" y="2057400"/>
            <a:ext cx="608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LSF</a:t>
            </a:r>
          </a:p>
        </p:txBody>
      </p:sp>
      <p:sp>
        <p:nvSpPr>
          <p:cNvPr id="28683" name="Explosion 1 6"/>
          <p:cNvSpPr>
            <a:spLocks noChangeArrowheads="1"/>
          </p:cNvSpPr>
          <p:nvPr/>
        </p:nvSpPr>
        <p:spPr bwMode="auto">
          <a:xfrm>
            <a:off x="5638800" y="3581400"/>
            <a:ext cx="1905000" cy="838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TextBox 17"/>
          <p:cNvSpPr txBox="1">
            <a:spLocks noChangeArrowheads="1"/>
          </p:cNvSpPr>
          <p:nvPr/>
        </p:nvSpPr>
        <p:spPr bwMode="auto">
          <a:xfrm>
            <a:off x="6096000" y="3810000"/>
            <a:ext cx="941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Condor</a:t>
            </a:r>
          </a:p>
        </p:txBody>
      </p:sp>
      <p:sp>
        <p:nvSpPr>
          <p:cNvPr id="28685" name="Explosion 1 4"/>
          <p:cNvSpPr>
            <a:spLocks noChangeArrowheads="1"/>
          </p:cNvSpPr>
          <p:nvPr/>
        </p:nvSpPr>
        <p:spPr bwMode="auto">
          <a:xfrm>
            <a:off x="2667000" y="4343400"/>
            <a:ext cx="2133600" cy="990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TextBox 19"/>
          <p:cNvSpPr txBox="1">
            <a:spLocks noChangeArrowheads="1"/>
          </p:cNvSpPr>
          <p:nvPr/>
        </p:nvSpPr>
        <p:spPr bwMode="auto">
          <a:xfrm>
            <a:off x="2895600" y="4572000"/>
            <a:ext cx="153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Local Cluster</a:t>
            </a:r>
          </a:p>
        </p:txBody>
      </p:sp>
      <p:sp>
        <p:nvSpPr>
          <p:cNvPr id="28687" name="TextBox 26"/>
          <p:cNvSpPr txBox="1">
            <a:spLocks noChangeArrowheads="1"/>
          </p:cNvSpPr>
          <p:nvPr/>
        </p:nvSpPr>
        <p:spPr bwMode="auto">
          <a:xfrm>
            <a:off x="1143000" y="3276600"/>
            <a:ext cx="1125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Campus User</a:t>
            </a:r>
            <a:br>
              <a:rPr lang="en-US" sz="1200"/>
            </a:br>
            <a:r>
              <a:rPr lang="en-US" sz="1200"/>
              <a:t>Login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Users login to a Submit Host and </a:t>
            </a:r>
            <a:r>
              <a:rPr lang="en-US" sz="4000" i="1" dirty="0" smtClean="0"/>
              <a:t>transparently </a:t>
            </a:r>
            <a:r>
              <a:rPr lang="en-US" sz="4000" dirty="0" smtClean="0"/>
              <a:t>use other resources</a:t>
            </a:r>
            <a:endParaRPr lang="en-US" sz="4000" dirty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838200" y="1600200"/>
            <a:ext cx="69342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Campus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1981200" y="5867400"/>
            <a:ext cx="2362200" cy="838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OSG Cloud</a:t>
            </a:r>
          </a:p>
        </p:txBody>
      </p:sp>
      <p:sp>
        <p:nvSpPr>
          <p:cNvPr id="29701" name="Explosion 1 5"/>
          <p:cNvSpPr>
            <a:spLocks noChangeArrowheads="1"/>
          </p:cNvSpPr>
          <p:nvPr/>
        </p:nvSpPr>
        <p:spPr bwMode="auto">
          <a:xfrm>
            <a:off x="3124200" y="1828800"/>
            <a:ext cx="822325" cy="8223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Explosion 1 6"/>
          <p:cNvSpPr>
            <a:spLocks noChangeArrowheads="1"/>
          </p:cNvSpPr>
          <p:nvPr/>
        </p:nvSpPr>
        <p:spPr bwMode="auto">
          <a:xfrm>
            <a:off x="5291138" y="1778000"/>
            <a:ext cx="1947862" cy="1727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962400"/>
            <a:ext cx="1066800" cy="1168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cxnSp>
        <p:nvCxnSpPr>
          <p:cNvPr id="29704" name="Straight Arrow Connector 20"/>
          <p:cNvCxnSpPr>
            <a:cxnSpLocks noChangeShapeType="1"/>
          </p:cNvCxnSpPr>
          <p:nvPr/>
        </p:nvCxnSpPr>
        <p:spPr bwMode="auto">
          <a:xfrm>
            <a:off x="2209800" y="43434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705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1200" y="2819400"/>
            <a:ext cx="17526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706" name="Straight Arrow Connector 14"/>
          <p:cNvCxnSpPr>
            <a:cxnSpLocks noChangeShapeType="1"/>
          </p:cNvCxnSpPr>
          <p:nvPr/>
        </p:nvCxnSpPr>
        <p:spPr bwMode="auto">
          <a:xfrm flipV="1">
            <a:off x="2209800" y="2667000"/>
            <a:ext cx="3276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5867400" y="25146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PBS</a:t>
            </a:r>
          </a:p>
        </p:txBody>
      </p:sp>
      <p:sp>
        <p:nvSpPr>
          <p:cNvPr id="29708" name="TextBox 18"/>
          <p:cNvSpPr txBox="1">
            <a:spLocks noChangeArrowheads="1"/>
          </p:cNvSpPr>
          <p:nvPr/>
        </p:nvSpPr>
        <p:spPr bwMode="auto">
          <a:xfrm>
            <a:off x="3200400" y="2057400"/>
            <a:ext cx="608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LSF</a:t>
            </a:r>
          </a:p>
        </p:txBody>
      </p:sp>
      <p:sp>
        <p:nvSpPr>
          <p:cNvPr id="29709" name="TextBox 28"/>
          <p:cNvSpPr txBox="1">
            <a:spLocks noChangeArrowheads="1"/>
          </p:cNvSpPr>
          <p:nvPr/>
        </p:nvSpPr>
        <p:spPr bwMode="auto">
          <a:xfrm>
            <a:off x="1143000" y="5181600"/>
            <a:ext cx="1162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Submit Host</a:t>
            </a:r>
            <a:br>
              <a:rPr lang="en-US" sz="1400"/>
            </a:br>
            <a:r>
              <a:rPr lang="en-US" sz="1400"/>
              <a:t>(Condor)</a:t>
            </a:r>
          </a:p>
        </p:txBody>
      </p:sp>
      <p:sp>
        <p:nvSpPr>
          <p:cNvPr id="29710" name="Rectangle 29"/>
          <p:cNvSpPr>
            <a:spLocks noChangeArrowheads="1"/>
          </p:cNvSpPr>
          <p:nvPr/>
        </p:nvSpPr>
        <p:spPr bwMode="auto">
          <a:xfrm>
            <a:off x="54864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1" name="Rectangle 30"/>
          <p:cNvSpPr>
            <a:spLocks noChangeArrowheads="1"/>
          </p:cNvSpPr>
          <p:nvPr/>
        </p:nvSpPr>
        <p:spPr bwMode="auto">
          <a:xfrm>
            <a:off x="35052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TextBox 31"/>
          <p:cNvSpPr txBox="1">
            <a:spLocks noChangeArrowheads="1"/>
          </p:cNvSpPr>
          <p:nvPr/>
        </p:nvSpPr>
        <p:spPr bwMode="auto">
          <a:xfrm>
            <a:off x="3429000" y="27432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Campus</a:t>
            </a:r>
            <a:br>
              <a:rPr lang="en-US" sz="1200"/>
            </a:br>
            <a:r>
              <a:rPr lang="en-US" sz="1200"/>
              <a:t>Factory</a:t>
            </a:r>
          </a:p>
        </p:txBody>
      </p:sp>
      <p:sp>
        <p:nvSpPr>
          <p:cNvPr id="29713" name="TextBox 32"/>
          <p:cNvSpPr txBox="1">
            <a:spLocks noChangeArrowheads="1"/>
          </p:cNvSpPr>
          <p:nvPr/>
        </p:nvSpPr>
        <p:spPr bwMode="auto">
          <a:xfrm>
            <a:off x="5334000" y="28956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Campus</a:t>
            </a:r>
            <a:br>
              <a:rPr lang="en-US" sz="1200"/>
            </a:br>
            <a:r>
              <a:rPr lang="en-US" sz="1200"/>
              <a:t>Factory</a:t>
            </a:r>
          </a:p>
        </p:txBody>
      </p:sp>
      <p:sp>
        <p:nvSpPr>
          <p:cNvPr id="29714" name="Explosion 1 6"/>
          <p:cNvSpPr>
            <a:spLocks noChangeArrowheads="1"/>
          </p:cNvSpPr>
          <p:nvPr/>
        </p:nvSpPr>
        <p:spPr bwMode="auto">
          <a:xfrm>
            <a:off x="5638800" y="3581400"/>
            <a:ext cx="1905000" cy="838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TextBox 17"/>
          <p:cNvSpPr txBox="1">
            <a:spLocks noChangeArrowheads="1"/>
          </p:cNvSpPr>
          <p:nvPr/>
        </p:nvSpPr>
        <p:spPr bwMode="auto">
          <a:xfrm>
            <a:off x="6096000" y="3810000"/>
            <a:ext cx="941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Condor</a:t>
            </a:r>
          </a:p>
        </p:txBody>
      </p:sp>
      <p:cxnSp>
        <p:nvCxnSpPr>
          <p:cNvPr id="29716" name="Straight Arrow Connector 11"/>
          <p:cNvCxnSpPr>
            <a:cxnSpLocks noChangeShapeType="1"/>
          </p:cNvCxnSpPr>
          <p:nvPr/>
        </p:nvCxnSpPr>
        <p:spPr bwMode="auto">
          <a:xfrm flipV="1">
            <a:off x="2209800" y="3962400"/>
            <a:ext cx="3657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17" name="TextBox 26"/>
          <p:cNvSpPr txBox="1">
            <a:spLocks noChangeArrowheads="1"/>
          </p:cNvSpPr>
          <p:nvPr/>
        </p:nvSpPr>
        <p:spPr bwMode="auto">
          <a:xfrm>
            <a:off x="1143000" y="3276600"/>
            <a:ext cx="1125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Campus User</a:t>
            </a:r>
            <a:br>
              <a:rPr lang="en-US" sz="1200"/>
            </a:br>
            <a:r>
              <a:rPr lang="en-US" sz="1200"/>
              <a:t>Login</a:t>
            </a:r>
          </a:p>
        </p:txBody>
      </p:sp>
      <p:sp>
        <p:nvSpPr>
          <p:cNvPr id="25" name="Frame 24"/>
          <p:cNvSpPr/>
          <p:nvPr/>
        </p:nvSpPr>
        <p:spPr bwMode="auto">
          <a:xfrm>
            <a:off x="1066800" y="3810000"/>
            <a:ext cx="1295400" cy="1447800"/>
          </a:xfrm>
          <a:prstGeom prst="fram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</a:endParaRPr>
          </a:p>
        </p:txBody>
      </p:sp>
      <p:sp>
        <p:nvSpPr>
          <p:cNvPr id="29719" name="Explosion 1 4"/>
          <p:cNvSpPr>
            <a:spLocks noChangeArrowheads="1"/>
          </p:cNvSpPr>
          <p:nvPr/>
        </p:nvSpPr>
        <p:spPr bwMode="auto">
          <a:xfrm>
            <a:off x="2667000" y="4343400"/>
            <a:ext cx="2133600" cy="990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0" name="TextBox 19"/>
          <p:cNvSpPr txBox="1">
            <a:spLocks noChangeArrowheads="1"/>
          </p:cNvSpPr>
          <p:nvPr/>
        </p:nvSpPr>
        <p:spPr bwMode="auto">
          <a:xfrm>
            <a:off x="2895600" y="4572000"/>
            <a:ext cx="153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Local Cluster</a:t>
            </a:r>
          </a:p>
        </p:txBody>
      </p:sp>
      <p:sp>
        <p:nvSpPr>
          <p:cNvPr id="29721" name="Rectangle 30"/>
          <p:cNvSpPr>
            <a:spLocks noChangeArrowheads="1"/>
          </p:cNvSpPr>
          <p:nvPr/>
        </p:nvSpPr>
        <p:spPr bwMode="auto">
          <a:xfrm>
            <a:off x="2819400" y="44196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same submit model can include access to OSG resources</a:t>
            </a:r>
            <a:endParaRPr lang="en-US" dirty="0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838200" y="1600200"/>
            <a:ext cx="69342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Campus</a:t>
            </a:r>
          </a:p>
        </p:txBody>
      </p:sp>
      <p:sp>
        <p:nvSpPr>
          <p:cNvPr id="4" name="Cloud 3"/>
          <p:cNvSpPr/>
          <p:nvPr/>
        </p:nvSpPr>
        <p:spPr bwMode="auto">
          <a:xfrm>
            <a:off x="2133600" y="5867400"/>
            <a:ext cx="2362200" cy="838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OSG Cloud</a:t>
            </a:r>
          </a:p>
        </p:txBody>
      </p:sp>
      <p:sp>
        <p:nvSpPr>
          <p:cNvPr id="32773" name="Explosion 1 5"/>
          <p:cNvSpPr>
            <a:spLocks noChangeArrowheads="1"/>
          </p:cNvSpPr>
          <p:nvPr/>
        </p:nvSpPr>
        <p:spPr bwMode="auto">
          <a:xfrm>
            <a:off x="3124200" y="1828800"/>
            <a:ext cx="822325" cy="8223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4" name="Explosion 1 6"/>
          <p:cNvSpPr>
            <a:spLocks noChangeArrowheads="1"/>
          </p:cNvSpPr>
          <p:nvPr/>
        </p:nvSpPr>
        <p:spPr bwMode="auto">
          <a:xfrm>
            <a:off x="5291138" y="1778000"/>
            <a:ext cx="1947862" cy="1727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5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962400"/>
            <a:ext cx="1066800" cy="11684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cxnSp>
        <p:nvCxnSpPr>
          <p:cNvPr id="32776" name="Straight Arrow Connector 20"/>
          <p:cNvCxnSpPr>
            <a:cxnSpLocks noChangeShapeType="1"/>
          </p:cNvCxnSpPr>
          <p:nvPr/>
        </p:nvCxnSpPr>
        <p:spPr bwMode="auto">
          <a:xfrm>
            <a:off x="2209800" y="43434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77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1200" y="2819400"/>
            <a:ext cx="17526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78" name="Straight Arrow Connector 14"/>
          <p:cNvCxnSpPr>
            <a:cxnSpLocks noChangeShapeType="1"/>
          </p:cNvCxnSpPr>
          <p:nvPr/>
        </p:nvCxnSpPr>
        <p:spPr bwMode="auto">
          <a:xfrm flipV="1">
            <a:off x="2209800" y="2667000"/>
            <a:ext cx="3276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79" name="TextBox 17"/>
          <p:cNvSpPr txBox="1">
            <a:spLocks noChangeArrowheads="1"/>
          </p:cNvSpPr>
          <p:nvPr/>
        </p:nvSpPr>
        <p:spPr bwMode="auto">
          <a:xfrm>
            <a:off x="5867400" y="25146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PBS</a:t>
            </a:r>
          </a:p>
        </p:txBody>
      </p:sp>
      <p:sp>
        <p:nvSpPr>
          <p:cNvPr id="32780" name="TextBox 18"/>
          <p:cNvSpPr txBox="1">
            <a:spLocks noChangeArrowheads="1"/>
          </p:cNvSpPr>
          <p:nvPr/>
        </p:nvSpPr>
        <p:spPr bwMode="auto">
          <a:xfrm>
            <a:off x="3200400" y="2057400"/>
            <a:ext cx="608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LSF</a:t>
            </a:r>
          </a:p>
        </p:txBody>
      </p:sp>
      <p:cxnSp>
        <p:nvCxnSpPr>
          <p:cNvPr id="32781" name="Straight Arrow Connector 23"/>
          <p:cNvCxnSpPr>
            <a:cxnSpLocks noChangeShapeType="1"/>
          </p:cNvCxnSpPr>
          <p:nvPr/>
        </p:nvCxnSpPr>
        <p:spPr bwMode="auto">
          <a:xfrm>
            <a:off x="2362200" y="5105400"/>
            <a:ext cx="1066800" cy="838200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 type="arrow" w="med" len="med"/>
          </a:ln>
        </p:spPr>
      </p:cxnSp>
      <p:sp>
        <p:nvSpPr>
          <p:cNvPr id="32782" name="TextBox 28"/>
          <p:cNvSpPr txBox="1">
            <a:spLocks noChangeArrowheads="1"/>
          </p:cNvSpPr>
          <p:nvPr/>
        </p:nvSpPr>
        <p:spPr bwMode="auto">
          <a:xfrm>
            <a:off x="1143000" y="5181600"/>
            <a:ext cx="1162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Submit Host</a:t>
            </a:r>
            <a:br>
              <a:rPr lang="en-US" sz="1400"/>
            </a:br>
            <a:r>
              <a:rPr lang="en-US" sz="1400"/>
              <a:t>(Condor)</a:t>
            </a:r>
          </a:p>
        </p:txBody>
      </p:sp>
      <p:sp>
        <p:nvSpPr>
          <p:cNvPr id="32783" name="Rectangle 29"/>
          <p:cNvSpPr>
            <a:spLocks noChangeArrowheads="1"/>
          </p:cNvSpPr>
          <p:nvPr/>
        </p:nvSpPr>
        <p:spPr bwMode="auto">
          <a:xfrm>
            <a:off x="5486400" y="251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4" name="Rectangle 30"/>
          <p:cNvSpPr>
            <a:spLocks noChangeArrowheads="1"/>
          </p:cNvSpPr>
          <p:nvPr/>
        </p:nvSpPr>
        <p:spPr bwMode="auto">
          <a:xfrm>
            <a:off x="35052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5" name="TextBox 31"/>
          <p:cNvSpPr txBox="1">
            <a:spLocks noChangeArrowheads="1"/>
          </p:cNvSpPr>
          <p:nvPr/>
        </p:nvSpPr>
        <p:spPr bwMode="auto">
          <a:xfrm>
            <a:off x="3429000" y="27432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Campus</a:t>
            </a:r>
            <a:br>
              <a:rPr lang="en-US" sz="1200"/>
            </a:br>
            <a:r>
              <a:rPr lang="en-US" sz="1200"/>
              <a:t>Factory</a:t>
            </a:r>
          </a:p>
        </p:txBody>
      </p:sp>
      <p:sp>
        <p:nvSpPr>
          <p:cNvPr id="32786" name="TextBox 32"/>
          <p:cNvSpPr txBox="1">
            <a:spLocks noChangeArrowheads="1"/>
          </p:cNvSpPr>
          <p:nvPr/>
        </p:nvSpPr>
        <p:spPr bwMode="auto">
          <a:xfrm>
            <a:off x="5334000" y="2895600"/>
            <a:ext cx="76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Campus</a:t>
            </a:r>
            <a:br>
              <a:rPr lang="en-US" sz="1200"/>
            </a:br>
            <a:r>
              <a:rPr lang="en-US" sz="1200"/>
              <a:t>Factory</a:t>
            </a:r>
          </a:p>
        </p:txBody>
      </p:sp>
      <p:sp>
        <p:nvSpPr>
          <p:cNvPr id="32787" name="Explosion 1 6"/>
          <p:cNvSpPr>
            <a:spLocks noChangeArrowheads="1"/>
          </p:cNvSpPr>
          <p:nvPr/>
        </p:nvSpPr>
        <p:spPr bwMode="auto">
          <a:xfrm>
            <a:off x="5638800" y="3581400"/>
            <a:ext cx="1905000" cy="838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88" name="TextBox 17"/>
          <p:cNvSpPr txBox="1">
            <a:spLocks noChangeArrowheads="1"/>
          </p:cNvSpPr>
          <p:nvPr/>
        </p:nvSpPr>
        <p:spPr bwMode="auto">
          <a:xfrm>
            <a:off x="6096000" y="3810000"/>
            <a:ext cx="941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Condor</a:t>
            </a:r>
          </a:p>
        </p:txBody>
      </p:sp>
      <p:cxnSp>
        <p:nvCxnSpPr>
          <p:cNvPr id="32789" name="Straight Arrow Connector 11"/>
          <p:cNvCxnSpPr>
            <a:cxnSpLocks noChangeShapeType="1"/>
          </p:cNvCxnSpPr>
          <p:nvPr/>
        </p:nvCxnSpPr>
        <p:spPr bwMode="auto">
          <a:xfrm flipV="1">
            <a:off x="2209800" y="3962400"/>
            <a:ext cx="3657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90" name="TextBox 26"/>
          <p:cNvSpPr txBox="1">
            <a:spLocks noChangeArrowheads="1"/>
          </p:cNvSpPr>
          <p:nvPr/>
        </p:nvSpPr>
        <p:spPr bwMode="auto">
          <a:xfrm>
            <a:off x="2819400" y="3581400"/>
            <a:ext cx="1663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Local User Credential</a:t>
            </a:r>
          </a:p>
        </p:txBody>
      </p:sp>
      <p:sp>
        <p:nvSpPr>
          <p:cNvPr id="25" name="Frame 24"/>
          <p:cNvSpPr/>
          <p:nvPr/>
        </p:nvSpPr>
        <p:spPr bwMode="auto">
          <a:xfrm>
            <a:off x="1066800" y="3810000"/>
            <a:ext cx="1295400" cy="1447800"/>
          </a:xfrm>
          <a:prstGeom prst="fram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8" charset="0"/>
            </a:endParaRPr>
          </a:p>
        </p:txBody>
      </p:sp>
      <p:sp>
        <p:nvSpPr>
          <p:cNvPr id="32792" name="TextBox 28"/>
          <p:cNvSpPr txBox="1">
            <a:spLocks noChangeArrowheads="1"/>
          </p:cNvSpPr>
          <p:nvPr/>
        </p:nvSpPr>
        <p:spPr bwMode="auto">
          <a:xfrm>
            <a:off x="1066800" y="2971800"/>
            <a:ext cx="182118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 Configured for OSG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+ Grid Cert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or XSEDE Acct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32793" name="Rectangle 2"/>
          <p:cNvSpPr>
            <a:spLocks noChangeArrowheads="1"/>
          </p:cNvSpPr>
          <p:nvPr/>
        </p:nvSpPr>
        <p:spPr bwMode="auto">
          <a:xfrm>
            <a:off x="4876800" y="5867400"/>
            <a:ext cx="3581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/>
              <a:t>External</a:t>
            </a:r>
          </a:p>
          <a:p>
            <a:r>
              <a:rPr lang="en-US" dirty="0" smtClean="0"/>
              <a:t>Campus</a:t>
            </a:r>
          </a:p>
          <a:p>
            <a:r>
              <a:rPr lang="en-US" dirty="0" smtClean="0"/>
              <a:t>(XSEDE HTC)</a:t>
            </a:r>
            <a:endParaRPr lang="en-US" dirty="0"/>
          </a:p>
        </p:txBody>
      </p:sp>
      <p:sp>
        <p:nvSpPr>
          <p:cNvPr id="32794" name="Explosion 1 6"/>
          <p:cNvSpPr>
            <a:spLocks noChangeArrowheads="1"/>
          </p:cNvSpPr>
          <p:nvPr/>
        </p:nvSpPr>
        <p:spPr bwMode="auto">
          <a:xfrm>
            <a:off x="6477000" y="5867400"/>
            <a:ext cx="914400" cy="685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5" name="Rectangle 30"/>
          <p:cNvSpPr>
            <a:spLocks noChangeArrowheads="1"/>
          </p:cNvSpPr>
          <p:nvPr/>
        </p:nvSpPr>
        <p:spPr bwMode="auto">
          <a:xfrm>
            <a:off x="6400800" y="60198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796" name="Straight Arrow Connector 14"/>
          <p:cNvCxnSpPr>
            <a:cxnSpLocks noChangeShapeType="1"/>
          </p:cNvCxnSpPr>
          <p:nvPr/>
        </p:nvCxnSpPr>
        <p:spPr bwMode="auto">
          <a:xfrm>
            <a:off x="2362200" y="5105400"/>
            <a:ext cx="4038600" cy="914400"/>
          </a:xfrm>
          <a:prstGeom prst="straightConnector1">
            <a:avLst/>
          </a:prstGeom>
          <a:noFill/>
          <a:ln w="25400">
            <a:solidFill>
              <a:srgbClr val="FFFF00"/>
            </a:solidFill>
            <a:round/>
            <a:headEnd/>
            <a:tailEnd type="arrow" w="med" len="med"/>
          </a:ln>
        </p:spPr>
      </p:cxnSp>
      <p:sp>
        <p:nvSpPr>
          <p:cNvPr id="32797" name="Explosion 1 4"/>
          <p:cNvSpPr>
            <a:spLocks noChangeArrowheads="1"/>
          </p:cNvSpPr>
          <p:nvPr/>
        </p:nvSpPr>
        <p:spPr bwMode="auto">
          <a:xfrm>
            <a:off x="2667000" y="4343400"/>
            <a:ext cx="2133600" cy="990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8" name="TextBox 19"/>
          <p:cNvSpPr txBox="1">
            <a:spLocks noChangeArrowheads="1"/>
          </p:cNvSpPr>
          <p:nvPr/>
        </p:nvSpPr>
        <p:spPr bwMode="auto">
          <a:xfrm>
            <a:off x="2895600" y="4572000"/>
            <a:ext cx="153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Local Cluster</a:t>
            </a:r>
          </a:p>
        </p:txBody>
      </p:sp>
      <p:sp>
        <p:nvSpPr>
          <p:cNvPr id="32799" name="Rectangle 30"/>
          <p:cNvSpPr>
            <a:spLocks noChangeArrowheads="1"/>
          </p:cNvSpPr>
          <p:nvPr/>
        </p:nvSpPr>
        <p:spPr bwMode="auto">
          <a:xfrm>
            <a:off x="2819400" y="44196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Campus Grid activity is slower due to transitioning effort to support the RPM transition</a:t>
            </a:r>
          </a:p>
          <a:p>
            <a:r>
              <a:rPr lang="en-US" sz="2800" dirty="0" smtClean="0"/>
              <a:t>Wu Fu has set up an initial Grid</a:t>
            </a:r>
            <a:endParaRPr lang="en-US" sz="2400" dirty="0" smtClean="0"/>
          </a:p>
          <a:p>
            <a:pPr lvl="1"/>
            <a:r>
              <a:rPr lang="en-US" sz="2400" dirty="0" smtClean="0"/>
              <a:t>There is an invitation to come to Florida and engage with the “Sunshine Grid” community</a:t>
            </a:r>
          </a:p>
          <a:p>
            <a:r>
              <a:rPr lang="en-US" sz="2800" dirty="0" smtClean="0"/>
              <a:t>There is interest in having an XSEDE interface to OSG</a:t>
            </a:r>
          </a:p>
          <a:p>
            <a:pPr lvl="1"/>
            <a:r>
              <a:rPr lang="en-US" sz="2400" dirty="0" smtClean="0"/>
              <a:t>There is interest in developing an XSEDE campus grid that will serve both MPI &amp; HTC users … (Not sure how this will play out)</a:t>
            </a:r>
          </a:p>
          <a:p>
            <a:r>
              <a:rPr lang="en-US" dirty="0" smtClean="0"/>
              <a:t>Starting a plan to work with CMS Tier-3’s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Campus Grid infrastructure has many layers that add complexity when debugging</a:t>
            </a:r>
          </a:p>
          <a:p>
            <a:pPr lvl="1"/>
            <a:r>
              <a:rPr lang="en-US" dirty="0" smtClean="0"/>
              <a:t>Exploring incorporation of SSH technology to simplify</a:t>
            </a:r>
          </a:p>
          <a:p>
            <a:r>
              <a:rPr lang="en-US" dirty="0" smtClean="0"/>
              <a:t>Developing a user community for campus grids is non-</a:t>
            </a:r>
            <a:r>
              <a:rPr lang="en-US" dirty="0" err="1" smtClean="0"/>
              <a:t>trvial</a:t>
            </a:r>
            <a:endParaRPr lang="en-US" dirty="0" smtClean="0"/>
          </a:p>
          <a:p>
            <a:pPr lvl="1"/>
            <a:r>
              <a:rPr lang="en-US" dirty="0" smtClean="0"/>
              <a:t>Advantages go to folks already using HTC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09600" y="1600200"/>
            <a:ext cx="815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http:</a:t>
            </a:r>
            <a:r>
              <a:rPr lang="en-US" sz="2400" dirty="0"/>
              <a:t>//</a:t>
            </a:r>
            <a:r>
              <a:rPr lang="en-US" sz="2400" dirty="0" err="1"/>
              <a:t>twiki.grid.iu.edu/bin/view/CampusGrids/WebHome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19409</TotalTime>
  <Words>302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Digital Dots</vt:lpstr>
      <vt:lpstr>Slide 1</vt:lpstr>
      <vt:lpstr>Key OSG Team Members</vt:lpstr>
      <vt:lpstr>Users login to their local cluster and submit jobs</vt:lpstr>
      <vt:lpstr>Users login to a Submit Host and transparently use other resources</vt:lpstr>
      <vt:lpstr>The same submit model can include access to OSG resources</vt:lpstr>
      <vt:lpstr>New Developments</vt:lpstr>
      <vt:lpstr>Challenges</vt:lpstr>
      <vt:lpstr>Slide 8</vt:lpstr>
    </vt:vector>
  </TitlesOfParts>
  <Company> 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Blomstrand, MCS Division</dc:creator>
  <cp:lastModifiedBy>Dan</cp:lastModifiedBy>
  <cp:revision>256</cp:revision>
  <dcterms:created xsi:type="dcterms:W3CDTF">2011-08-02T19:59:46Z</dcterms:created>
  <dcterms:modified xsi:type="dcterms:W3CDTF">2011-08-02T22:02:11Z</dcterms:modified>
</cp:coreProperties>
</file>