
<file path=[Content_Types].xml><?xml version="1.0" encoding="utf-8"?>
<Types xmlns="http://schemas.openxmlformats.org/package/2006/content-types">
  <Default Extension="xml" ContentType="application/xml"/>
  <Default Extension="jpg" ContentType="image/jpeg"/>
  <Default Extension="jpeg" ContentType="image/jpeg"/>
  <Default Extension="emf" ContentType="image/x-emf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3" r:id="rId1"/>
  </p:sldMasterIdLst>
  <p:notesMasterIdLst>
    <p:notesMasterId r:id="rId35"/>
  </p:notesMasterIdLst>
  <p:handoutMasterIdLst>
    <p:handoutMasterId r:id="rId36"/>
  </p:handoutMasterIdLst>
  <p:sldIdLst>
    <p:sldId id="256" r:id="rId2"/>
    <p:sldId id="373" r:id="rId3"/>
    <p:sldId id="378" r:id="rId4"/>
    <p:sldId id="369" r:id="rId5"/>
    <p:sldId id="257" r:id="rId6"/>
    <p:sldId id="366" r:id="rId7"/>
    <p:sldId id="379" r:id="rId8"/>
    <p:sldId id="380" r:id="rId9"/>
    <p:sldId id="381" r:id="rId10"/>
    <p:sldId id="382" r:id="rId11"/>
    <p:sldId id="383" r:id="rId12"/>
    <p:sldId id="384" r:id="rId13"/>
    <p:sldId id="350" r:id="rId14"/>
    <p:sldId id="351" r:id="rId15"/>
    <p:sldId id="352" r:id="rId16"/>
    <p:sldId id="287" r:id="rId17"/>
    <p:sldId id="353" r:id="rId18"/>
    <p:sldId id="354" r:id="rId19"/>
    <p:sldId id="355" r:id="rId20"/>
    <p:sldId id="356" r:id="rId21"/>
    <p:sldId id="357" r:id="rId22"/>
    <p:sldId id="358" r:id="rId23"/>
    <p:sldId id="359" r:id="rId24"/>
    <p:sldId id="360" r:id="rId25"/>
    <p:sldId id="361" r:id="rId26"/>
    <p:sldId id="362" r:id="rId27"/>
    <p:sldId id="363" r:id="rId28"/>
    <p:sldId id="374" r:id="rId29"/>
    <p:sldId id="370" r:id="rId30"/>
    <p:sldId id="371" r:id="rId31"/>
    <p:sldId id="376" r:id="rId32"/>
    <p:sldId id="377" r:id="rId33"/>
    <p:sldId id="375" r:id="rId3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4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82" autoAdjust="0"/>
    <p:restoredTop sz="94682" autoAdjust="0"/>
  </p:normalViewPr>
  <p:slideViewPr>
    <p:cSldViewPr snapToObjects="1" showGuides="1">
      <p:cViewPr>
        <p:scale>
          <a:sx n="100" d="100"/>
          <a:sy n="100" d="100"/>
        </p:scale>
        <p:origin x="-1112" y="-12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notesMaster" Target="notesMasters/notesMaster1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interSettings" Target="printerSettings/printerSettings1.bin"/><Relationship Id="rId38" Type="http://schemas.openxmlformats.org/officeDocument/2006/relationships/presProps" Target="presProps.xml"/><Relationship Id="rId39" Type="http://schemas.openxmlformats.org/officeDocument/2006/relationships/viewProps" Target="viewProps.xml"/><Relationship Id="rId40" Type="http://schemas.openxmlformats.org/officeDocument/2006/relationships/theme" Target="theme/theme1.xml"/><Relationship Id="rId41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5">
  <dgm:title val=""/>
  <dgm:desc val=""/>
  <dgm:catLst>
    <dgm:cat type="accent6" pri="11500"/>
  </dgm:catLst>
  <dgm:styleLbl name="node0">
    <dgm:fillClrLst meth="cycle"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alpha val="90000"/>
      </a:schemeClr>
      <a:schemeClr val="accent6">
        <a:alpha val="5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/>
    <dgm:txEffectClrLst/>
  </dgm:styleLbl>
  <dgm:styleLbl name="node1">
    <dgm:fillClrLst>
      <a:schemeClr val="accent6">
        <a:alpha val="9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6">
        <a:shade val="9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  <a:alpha val="90000"/>
      </a:schemeClr>
      <a:schemeClr val="accent6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6">
        <a:alpha val="90000"/>
        <a:tint val="40000"/>
      </a:schemeClr>
      <a:schemeClr val="accent6">
        <a:alpha val="5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4">
  <dgm:title val=""/>
  <dgm:desc val=""/>
  <dgm:catLst>
    <dgm:cat type="accent6" pri="11400"/>
  </dgm:catLst>
  <dgm:styleLbl name="node0">
    <dgm:fillClrLst meth="cycle">
      <a:schemeClr val="accent6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6">
        <a:shade val="50000"/>
      </a:schemeClr>
      <a:schemeClr val="accent6">
        <a:tint val="55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/>
    <dgm:txEffectClrLst/>
  </dgm:styleLbl>
  <dgm:styleLbl name="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6">
        <a:shade val="80000"/>
        <a:alpha val="5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55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F24BFE4-DD1D-374B-A769-55725011D993}" type="doc">
      <dgm:prSet loTypeId="urn:microsoft.com/office/officeart/2005/8/layout/matrix3" loCatId="" qsTypeId="urn:microsoft.com/office/officeart/2005/8/quickstyle/simple2" qsCatId="simple" csTypeId="urn:microsoft.com/office/officeart/2005/8/colors/accent6_5" csCatId="accent6" phldr="1"/>
      <dgm:spPr/>
      <dgm:t>
        <a:bodyPr/>
        <a:lstStyle/>
        <a:p>
          <a:endParaRPr lang="en-US"/>
        </a:p>
      </dgm:t>
    </dgm:pt>
    <dgm:pt modelId="{10E47C98-1F2B-1845-817A-ECA0EF889D94}">
      <dgm:prSet phldrT="[Text]"/>
      <dgm:spPr>
        <a:solidFill>
          <a:srgbClr val="E46C0A">
            <a:alpha val="90000"/>
          </a:srgbClr>
        </a:solidFill>
      </dgm:spPr>
      <dgm:t>
        <a:bodyPr/>
        <a:lstStyle/>
        <a:p>
          <a:r>
            <a:rPr lang="en-US" dirty="0" smtClean="0"/>
            <a:t>Task</a:t>
          </a:r>
          <a:br>
            <a:rPr lang="en-US" dirty="0" smtClean="0"/>
          </a:br>
          <a:r>
            <a:rPr lang="en-US" dirty="0" smtClean="0"/>
            <a:t>Launch</a:t>
          </a:r>
        </a:p>
      </dgm:t>
    </dgm:pt>
    <dgm:pt modelId="{66E2D3FB-7C7F-CE48-BA21-816AEA612460}" type="parTrans" cxnId="{735EA84A-79E6-6941-BABD-52028506B714}">
      <dgm:prSet/>
      <dgm:spPr/>
      <dgm:t>
        <a:bodyPr/>
        <a:lstStyle/>
        <a:p>
          <a:endParaRPr lang="en-US"/>
        </a:p>
      </dgm:t>
    </dgm:pt>
    <dgm:pt modelId="{6ECD71BC-C10F-D54C-B49D-8A27602BFCA2}" type="sibTrans" cxnId="{735EA84A-79E6-6941-BABD-52028506B714}">
      <dgm:prSet/>
      <dgm:spPr/>
      <dgm:t>
        <a:bodyPr/>
        <a:lstStyle/>
        <a:p>
          <a:endParaRPr lang="en-US"/>
        </a:p>
      </dgm:t>
    </dgm:pt>
    <dgm:pt modelId="{C517CACB-5B0C-6E45-BB70-BC5D43D3FD44}">
      <dgm:prSet phldrT="[Text]"/>
      <dgm:spPr>
        <a:solidFill>
          <a:srgbClr val="E46C0A">
            <a:alpha val="76667"/>
          </a:srgbClr>
        </a:solidFill>
      </dgm:spPr>
      <dgm:t>
        <a:bodyPr/>
        <a:lstStyle/>
        <a:p>
          <a:r>
            <a:rPr lang="en-US" dirty="0" smtClean="0"/>
            <a:t>Cycle</a:t>
          </a:r>
          <a:br>
            <a:rPr lang="en-US" dirty="0" smtClean="0"/>
          </a:br>
          <a:r>
            <a:rPr lang="en-US" dirty="0" smtClean="0"/>
            <a:t>Share</a:t>
          </a:r>
          <a:endParaRPr lang="en-US" dirty="0"/>
        </a:p>
      </dgm:t>
    </dgm:pt>
    <dgm:pt modelId="{5B33C381-573C-9E44-8B21-97AFCBDAA26B}" type="parTrans" cxnId="{232E56A7-4F2D-D84C-A7F5-F87913E1E1FA}">
      <dgm:prSet/>
      <dgm:spPr/>
      <dgm:t>
        <a:bodyPr/>
        <a:lstStyle/>
        <a:p>
          <a:endParaRPr lang="en-US"/>
        </a:p>
      </dgm:t>
    </dgm:pt>
    <dgm:pt modelId="{209FAD7F-2798-D04C-B87B-F0D64738425E}" type="sibTrans" cxnId="{232E56A7-4F2D-D84C-A7F5-F87913E1E1FA}">
      <dgm:prSet/>
      <dgm:spPr/>
      <dgm:t>
        <a:bodyPr/>
        <a:lstStyle/>
        <a:p>
          <a:endParaRPr lang="en-US"/>
        </a:p>
      </dgm:t>
    </dgm:pt>
    <dgm:pt modelId="{8D09747D-A835-8945-B448-A64324FD3CA2}">
      <dgm:prSet phldrT="[Text]"/>
      <dgm:spPr>
        <a:solidFill>
          <a:srgbClr val="E46C0A">
            <a:alpha val="63333"/>
          </a:srgbClr>
        </a:solidFill>
      </dgm:spPr>
      <dgm:t>
        <a:bodyPr/>
        <a:lstStyle/>
        <a:p>
          <a:r>
            <a:rPr lang="en-US" dirty="0" smtClean="0"/>
            <a:t>Software</a:t>
          </a:r>
          <a:br>
            <a:rPr lang="en-US" dirty="0" smtClean="0"/>
          </a:br>
          <a:r>
            <a:rPr lang="en-US" dirty="0" smtClean="0"/>
            <a:t>Share	</a:t>
          </a:r>
          <a:endParaRPr lang="en-US" dirty="0"/>
        </a:p>
      </dgm:t>
    </dgm:pt>
    <dgm:pt modelId="{4D2DB1C5-B6B5-014E-8304-BDAA9DD7C08C}" type="parTrans" cxnId="{5CD7A1FD-818F-7D47-92A0-02991C0BA1D6}">
      <dgm:prSet/>
      <dgm:spPr/>
      <dgm:t>
        <a:bodyPr/>
        <a:lstStyle/>
        <a:p>
          <a:endParaRPr lang="en-US"/>
        </a:p>
      </dgm:t>
    </dgm:pt>
    <dgm:pt modelId="{D0924207-A74A-054E-BAB4-B700263E07BF}" type="sibTrans" cxnId="{5CD7A1FD-818F-7D47-92A0-02991C0BA1D6}">
      <dgm:prSet/>
      <dgm:spPr/>
      <dgm:t>
        <a:bodyPr/>
        <a:lstStyle/>
        <a:p>
          <a:endParaRPr lang="en-US"/>
        </a:p>
      </dgm:t>
    </dgm:pt>
    <dgm:pt modelId="{24804740-0839-9B45-99AA-1A50BD8C5A47}">
      <dgm:prSet phldrT="[Text]"/>
      <dgm:spPr>
        <a:solidFill>
          <a:srgbClr val="E46C0A">
            <a:alpha val="50000"/>
          </a:srgbClr>
        </a:solidFill>
      </dgm:spPr>
      <dgm:t>
        <a:bodyPr/>
        <a:lstStyle/>
        <a:p>
          <a:r>
            <a:rPr lang="en-US" dirty="0" smtClean="0"/>
            <a:t>Data</a:t>
          </a:r>
          <a:br>
            <a:rPr lang="en-US" dirty="0" smtClean="0"/>
          </a:br>
          <a:r>
            <a:rPr lang="en-US" dirty="0" smtClean="0"/>
            <a:t>Share</a:t>
          </a:r>
          <a:endParaRPr lang="en-US" dirty="0"/>
        </a:p>
      </dgm:t>
    </dgm:pt>
    <dgm:pt modelId="{7D246617-D9F5-7C4C-BC37-9DEC370A5BA3}" type="parTrans" cxnId="{F833E2E6-1A1B-144F-8246-BC217100D865}">
      <dgm:prSet/>
      <dgm:spPr/>
      <dgm:t>
        <a:bodyPr/>
        <a:lstStyle/>
        <a:p>
          <a:endParaRPr lang="en-US"/>
        </a:p>
      </dgm:t>
    </dgm:pt>
    <dgm:pt modelId="{9E9D0F03-2C0E-7A4A-B92C-DDBE19545BB3}" type="sibTrans" cxnId="{F833E2E6-1A1B-144F-8246-BC217100D865}">
      <dgm:prSet/>
      <dgm:spPr/>
      <dgm:t>
        <a:bodyPr/>
        <a:lstStyle/>
        <a:p>
          <a:endParaRPr lang="en-US"/>
        </a:p>
      </dgm:t>
    </dgm:pt>
    <dgm:pt modelId="{8186F629-4749-1249-8CA1-A79A1D4EA475}" type="pres">
      <dgm:prSet presAssocID="{FF24BFE4-DD1D-374B-A769-55725011D993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386468C-6F5B-0C4E-A9DF-98C631DDE282}" type="pres">
      <dgm:prSet presAssocID="{FF24BFE4-DD1D-374B-A769-55725011D993}" presName="diamond" presStyleLbl="bgShp" presStyleIdx="0" presStyleCnt="1" custLinFactNeighborY="-2083"/>
      <dgm:spPr>
        <a:solidFill>
          <a:srgbClr val="9DE61E"/>
        </a:solidFill>
      </dgm:spPr>
      <dgm:t>
        <a:bodyPr/>
        <a:lstStyle/>
        <a:p>
          <a:endParaRPr lang="en-US"/>
        </a:p>
      </dgm:t>
    </dgm:pt>
    <dgm:pt modelId="{AE2DFA17-B0D9-7E4E-B598-530E24D51EF6}" type="pres">
      <dgm:prSet presAssocID="{FF24BFE4-DD1D-374B-A769-55725011D993}" presName="quad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4EB4427-81BC-3D43-8F93-4ADC377C67EF}" type="pres">
      <dgm:prSet presAssocID="{FF24BFE4-DD1D-374B-A769-55725011D993}" presName="quad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10071E8-8A92-714E-BF02-8ABC42BB17D5}" type="pres">
      <dgm:prSet presAssocID="{FF24BFE4-DD1D-374B-A769-55725011D993}" presName="quad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A2C7188-6662-5646-A79C-9DDD7A7413AC}" type="pres">
      <dgm:prSet presAssocID="{FF24BFE4-DD1D-374B-A769-55725011D993}" presName="quad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35EA84A-79E6-6941-BABD-52028506B714}" srcId="{FF24BFE4-DD1D-374B-A769-55725011D993}" destId="{10E47C98-1F2B-1845-817A-ECA0EF889D94}" srcOrd="0" destOrd="0" parTransId="{66E2D3FB-7C7F-CE48-BA21-816AEA612460}" sibTransId="{6ECD71BC-C10F-D54C-B49D-8A27602BFCA2}"/>
    <dgm:cxn modelId="{5CD7A1FD-818F-7D47-92A0-02991C0BA1D6}" srcId="{FF24BFE4-DD1D-374B-A769-55725011D993}" destId="{8D09747D-A835-8945-B448-A64324FD3CA2}" srcOrd="2" destOrd="0" parTransId="{4D2DB1C5-B6B5-014E-8304-BDAA9DD7C08C}" sibTransId="{D0924207-A74A-054E-BAB4-B700263E07BF}"/>
    <dgm:cxn modelId="{547BB14A-2155-9D44-B9B6-E1502611E03C}" type="presOf" srcId="{8D09747D-A835-8945-B448-A64324FD3CA2}" destId="{610071E8-8A92-714E-BF02-8ABC42BB17D5}" srcOrd="0" destOrd="0" presId="urn:microsoft.com/office/officeart/2005/8/layout/matrix3"/>
    <dgm:cxn modelId="{9A482F41-2B4A-EE49-BD30-9E0E7186F00E}" type="presOf" srcId="{10E47C98-1F2B-1845-817A-ECA0EF889D94}" destId="{AE2DFA17-B0D9-7E4E-B598-530E24D51EF6}" srcOrd="0" destOrd="0" presId="urn:microsoft.com/office/officeart/2005/8/layout/matrix3"/>
    <dgm:cxn modelId="{F833E2E6-1A1B-144F-8246-BC217100D865}" srcId="{FF24BFE4-DD1D-374B-A769-55725011D993}" destId="{24804740-0839-9B45-99AA-1A50BD8C5A47}" srcOrd="3" destOrd="0" parTransId="{7D246617-D9F5-7C4C-BC37-9DEC370A5BA3}" sibTransId="{9E9D0F03-2C0E-7A4A-B92C-DDBE19545BB3}"/>
    <dgm:cxn modelId="{494E6DD3-97B8-4048-97B8-66AEBDA3940A}" type="presOf" srcId="{FF24BFE4-DD1D-374B-A769-55725011D993}" destId="{8186F629-4749-1249-8CA1-A79A1D4EA475}" srcOrd="0" destOrd="0" presId="urn:microsoft.com/office/officeart/2005/8/layout/matrix3"/>
    <dgm:cxn modelId="{1595D036-0711-2A44-BDED-FB0CF000A677}" type="presOf" srcId="{C517CACB-5B0C-6E45-BB70-BC5D43D3FD44}" destId="{74EB4427-81BC-3D43-8F93-4ADC377C67EF}" srcOrd="0" destOrd="0" presId="urn:microsoft.com/office/officeart/2005/8/layout/matrix3"/>
    <dgm:cxn modelId="{AC189BC6-DFFE-964F-9AC1-160F082CAE0B}" type="presOf" srcId="{24804740-0839-9B45-99AA-1A50BD8C5A47}" destId="{0A2C7188-6662-5646-A79C-9DDD7A7413AC}" srcOrd="0" destOrd="0" presId="urn:microsoft.com/office/officeart/2005/8/layout/matrix3"/>
    <dgm:cxn modelId="{232E56A7-4F2D-D84C-A7F5-F87913E1E1FA}" srcId="{FF24BFE4-DD1D-374B-A769-55725011D993}" destId="{C517CACB-5B0C-6E45-BB70-BC5D43D3FD44}" srcOrd="1" destOrd="0" parTransId="{5B33C381-573C-9E44-8B21-97AFCBDAA26B}" sibTransId="{209FAD7F-2798-D04C-B87B-F0D64738425E}"/>
    <dgm:cxn modelId="{655AC3C7-19B1-334D-BE9A-F58FA990D1D9}" type="presParOf" srcId="{8186F629-4749-1249-8CA1-A79A1D4EA475}" destId="{3386468C-6F5B-0C4E-A9DF-98C631DDE282}" srcOrd="0" destOrd="0" presId="urn:microsoft.com/office/officeart/2005/8/layout/matrix3"/>
    <dgm:cxn modelId="{92E990B2-A2FB-5B45-BC93-1FC49B0302AE}" type="presParOf" srcId="{8186F629-4749-1249-8CA1-A79A1D4EA475}" destId="{AE2DFA17-B0D9-7E4E-B598-530E24D51EF6}" srcOrd="1" destOrd="0" presId="urn:microsoft.com/office/officeart/2005/8/layout/matrix3"/>
    <dgm:cxn modelId="{4FA0C395-F9AB-634D-A0E2-223A0CF91D9A}" type="presParOf" srcId="{8186F629-4749-1249-8CA1-A79A1D4EA475}" destId="{74EB4427-81BC-3D43-8F93-4ADC377C67EF}" srcOrd="2" destOrd="0" presId="urn:microsoft.com/office/officeart/2005/8/layout/matrix3"/>
    <dgm:cxn modelId="{40A86A36-B5C2-F34D-9E55-8D9FB541400D}" type="presParOf" srcId="{8186F629-4749-1249-8CA1-A79A1D4EA475}" destId="{610071E8-8A92-714E-BF02-8ABC42BB17D5}" srcOrd="3" destOrd="0" presId="urn:microsoft.com/office/officeart/2005/8/layout/matrix3"/>
    <dgm:cxn modelId="{E9AAB9B4-EAE9-5340-9FDD-5E46C396F73D}" type="presParOf" srcId="{8186F629-4749-1249-8CA1-A79A1D4EA475}" destId="{0A2C7188-6662-5646-A79C-9DDD7A7413AC}" srcOrd="4" destOrd="0" presId="urn:microsoft.com/office/officeart/2005/8/layout/matrix3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C016A55-5493-2347-891F-8A38DCD3C8FC}" type="doc">
      <dgm:prSet loTypeId="urn:microsoft.com/office/officeart/2009/3/layout/IncreasingArrowsProcess" loCatId="" qsTypeId="urn:microsoft.com/office/officeart/2005/8/quickstyle/simple3" qsCatId="simple" csTypeId="urn:microsoft.com/office/officeart/2005/8/colors/accent6_4" csCatId="accent6" phldr="1"/>
      <dgm:spPr/>
      <dgm:t>
        <a:bodyPr/>
        <a:lstStyle/>
        <a:p>
          <a:endParaRPr lang="en-US"/>
        </a:p>
      </dgm:t>
    </dgm:pt>
    <dgm:pt modelId="{4B12BCB1-FD1D-5148-B4AF-8532C9AE9BB9}">
      <dgm:prSet phldrT="[Text]" custT="1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sz="1200" dirty="0" smtClean="0">
              <a:solidFill>
                <a:schemeClr val="bg1"/>
              </a:solidFill>
            </a:rPr>
            <a:t>Data</a:t>
          </a:r>
          <a:endParaRPr lang="en-US" sz="1200" dirty="0">
            <a:solidFill>
              <a:schemeClr val="bg1"/>
            </a:solidFill>
          </a:endParaRPr>
        </a:p>
      </dgm:t>
    </dgm:pt>
    <dgm:pt modelId="{4037C92E-2BFE-0140-BBF3-99DA0D080FD3}" type="parTrans" cxnId="{3DB47D59-92C2-A542-AEDA-07070256B6BD}">
      <dgm:prSet/>
      <dgm:spPr/>
      <dgm:t>
        <a:bodyPr/>
        <a:lstStyle/>
        <a:p>
          <a:endParaRPr lang="en-US" sz="1200">
            <a:solidFill>
              <a:srgbClr val="595959"/>
            </a:solidFill>
          </a:endParaRPr>
        </a:p>
      </dgm:t>
    </dgm:pt>
    <dgm:pt modelId="{13DFED4A-0D7F-464F-B995-2D29F6F5A122}" type="sibTrans" cxnId="{3DB47D59-92C2-A542-AEDA-07070256B6BD}">
      <dgm:prSet/>
      <dgm:spPr/>
      <dgm:t>
        <a:bodyPr/>
        <a:lstStyle/>
        <a:p>
          <a:endParaRPr lang="en-US" sz="1200">
            <a:solidFill>
              <a:srgbClr val="595959"/>
            </a:solidFill>
          </a:endParaRPr>
        </a:p>
      </dgm:t>
    </dgm:pt>
    <dgm:pt modelId="{8FA0864C-44C6-8C45-A670-4F4B0F73B162}">
      <dgm:prSet phldrT="[Text]" custT="1"/>
      <dgm:spPr/>
      <dgm:t>
        <a:bodyPr/>
        <a:lstStyle/>
        <a:p>
          <a:r>
            <a:rPr lang="en-US" sz="1200" dirty="0" smtClean="0">
              <a:solidFill>
                <a:srgbClr val="595959"/>
              </a:solidFill>
            </a:rPr>
            <a:t>Local access</a:t>
          </a:r>
        </a:p>
        <a:p>
          <a:r>
            <a:rPr lang="en-US" sz="1200" dirty="0" smtClean="0">
              <a:solidFill>
                <a:srgbClr val="595959"/>
              </a:solidFill>
            </a:rPr>
            <a:t>Anywhere access</a:t>
          </a:r>
        </a:p>
        <a:p>
          <a:r>
            <a:rPr lang="en-US" sz="1200" dirty="0" smtClean="0">
              <a:solidFill>
                <a:srgbClr val="595959"/>
              </a:solidFill>
            </a:rPr>
            <a:t>Transfer services</a:t>
          </a:r>
        </a:p>
        <a:p>
          <a:r>
            <a:rPr lang="en-US" sz="1200" dirty="0" smtClean="0">
              <a:solidFill>
                <a:srgbClr val="595959"/>
              </a:solidFill>
            </a:rPr>
            <a:t>Advanced analytics</a:t>
          </a:r>
        </a:p>
      </dgm:t>
    </dgm:pt>
    <dgm:pt modelId="{C52A46F7-8AA5-8A43-8E73-5D4CE32898E1}" type="parTrans" cxnId="{C468D6D2-73F4-FC4A-B516-49F109C4618A}">
      <dgm:prSet/>
      <dgm:spPr/>
      <dgm:t>
        <a:bodyPr/>
        <a:lstStyle/>
        <a:p>
          <a:endParaRPr lang="en-US" sz="1200">
            <a:solidFill>
              <a:srgbClr val="595959"/>
            </a:solidFill>
          </a:endParaRPr>
        </a:p>
      </dgm:t>
    </dgm:pt>
    <dgm:pt modelId="{574164AA-E84A-C14B-AAD3-2A9822BB65D8}" type="sibTrans" cxnId="{C468D6D2-73F4-FC4A-B516-49F109C4618A}">
      <dgm:prSet/>
      <dgm:spPr/>
      <dgm:t>
        <a:bodyPr/>
        <a:lstStyle/>
        <a:p>
          <a:endParaRPr lang="en-US" sz="1200">
            <a:solidFill>
              <a:srgbClr val="595959"/>
            </a:solidFill>
          </a:endParaRPr>
        </a:p>
      </dgm:t>
    </dgm:pt>
    <dgm:pt modelId="{1954AF55-69A4-D34A-AF71-CE22FFAEA0BD}">
      <dgm:prSet phldrT="[Text]" custT="1"/>
      <dgm:spPr>
        <a:solidFill>
          <a:srgbClr val="E46C0A"/>
        </a:solidFill>
      </dgm:spPr>
      <dgm:t>
        <a:bodyPr/>
        <a:lstStyle/>
        <a:p>
          <a:r>
            <a:rPr lang="en-US" sz="1200" dirty="0" smtClean="0">
              <a:solidFill>
                <a:srgbClr val="FFFFFF"/>
              </a:solidFill>
            </a:rPr>
            <a:t>Software</a:t>
          </a:r>
          <a:endParaRPr lang="en-US" sz="1200" dirty="0">
            <a:solidFill>
              <a:srgbClr val="FFFFFF"/>
            </a:solidFill>
          </a:endParaRPr>
        </a:p>
      </dgm:t>
    </dgm:pt>
    <dgm:pt modelId="{5AE4CB29-B3C5-0747-970C-9E6066F31B0F}" type="parTrans" cxnId="{4DF0180C-7528-F442-8B49-F905EE645179}">
      <dgm:prSet/>
      <dgm:spPr/>
      <dgm:t>
        <a:bodyPr/>
        <a:lstStyle/>
        <a:p>
          <a:endParaRPr lang="en-US" sz="1200">
            <a:solidFill>
              <a:srgbClr val="595959"/>
            </a:solidFill>
          </a:endParaRPr>
        </a:p>
      </dgm:t>
    </dgm:pt>
    <dgm:pt modelId="{22CBDF6C-E545-1148-B154-D4223288AC23}" type="sibTrans" cxnId="{4DF0180C-7528-F442-8B49-F905EE645179}">
      <dgm:prSet/>
      <dgm:spPr/>
      <dgm:t>
        <a:bodyPr/>
        <a:lstStyle/>
        <a:p>
          <a:endParaRPr lang="en-US" sz="1200">
            <a:solidFill>
              <a:srgbClr val="595959"/>
            </a:solidFill>
          </a:endParaRPr>
        </a:p>
      </dgm:t>
    </dgm:pt>
    <dgm:pt modelId="{9C357F2F-F40A-4B4D-B9B6-1CB56AA53B7E}">
      <dgm:prSet phldrT="[Text]" custT="1"/>
      <dgm:spPr/>
      <dgm:t>
        <a:bodyPr/>
        <a:lstStyle/>
        <a:p>
          <a:r>
            <a:rPr lang="en-US" sz="1200" dirty="0" smtClean="0">
              <a:solidFill>
                <a:srgbClr val="595959"/>
              </a:solidFill>
            </a:rPr>
            <a:t>Campus access</a:t>
          </a:r>
        </a:p>
        <a:p>
          <a:r>
            <a:rPr lang="en-US" sz="1200" dirty="0" smtClean="0">
              <a:solidFill>
                <a:srgbClr val="595959"/>
              </a:solidFill>
            </a:rPr>
            <a:t>Anywhere access</a:t>
          </a:r>
        </a:p>
        <a:p>
          <a:endParaRPr lang="en-US" sz="1200" dirty="0">
            <a:solidFill>
              <a:srgbClr val="595959"/>
            </a:solidFill>
          </a:endParaRPr>
        </a:p>
      </dgm:t>
    </dgm:pt>
    <dgm:pt modelId="{2450B917-F321-1543-8404-281B46EFF969}" type="parTrans" cxnId="{90512782-0E03-7A4D-B422-6A8D2BF58603}">
      <dgm:prSet/>
      <dgm:spPr/>
      <dgm:t>
        <a:bodyPr/>
        <a:lstStyle/>
        <a:p>
          <a:endParaRPr lang="en-US" sz="1200">
            <a:solidFill>
              <a:srgbClr val="595959"/>
            </a:solidFill>
          </a:endParaRPr>
        </a:p>
      </dgm:t>
    </dgm:pt>
    <dgm:pt modelId="{AA1F584C-F029-0F41-9215-1DA1FA753DCF}" type="sibTrans" cxnId="{90512782-0E03-7A4D-B422-6A8D2BF58603}">
      <dgm:prSet/>
      <dgm:spPr/>
      <dgm:t>
        <a:bodyPr/>
        <a:lstStyle/>
        <a:p>
          <a:endParaRPr lang="en-US" sz="1200">
            <a:solidFill>
              <a:srgbClr val="595959"/>
            </a:solidFill>
          </a:endParaRPr>
        </a:p>
      </dgm:t>
    </dgm:pt>
    <dgm:pt modelId="{07993902-84D1-E542-9597-23A4E4D30AD3}">
      <dgm:prSet phldrT="[Text]" custT="1"/>
      <dgm:spPr>
        <a:solidFill>
          <a:srgbClr val="E46C0A"/>
        </a:solidFill>
      </dgm:spPr>
      <dgm:t>
        <a:bodyPr/>
        <a:lstStyle/>
        <a:p>
          <a:r>
            <a:rPr lang="en-US" sz="1200" dirty="0" smtClean="0">
              <a:solidFill>
                <a:srgbClr val="FFFFFF"/>
              </a:solidFill>
            </a:rPr>
            <a:t>Tasks</a:t>
          </a:r>
          <a:endParaRPr lang="en-US" sz="1200" dirty="0">
            <a:solidFill>
              <a:srgbClr val="FFFFFF"/>
            </a:solidFill>
          </a:endParaRPr>
        </a:p>
      </dgm:t>
    </dgm:pt>
    <dgm:pt modelId="{D45B41C2-84D6-D14F-A605-21B3BB925993}" type="parTrans" cxnId="{9FEDD577-DB23-7B49-95E2-D6384C564E0B}">
      <dgm:prSet/>
      <dgm:spPr/>
      <dgm:t>
        <a:bodyPr/>
        <a:lstStyle/>
        <a:p>
          <a:endParaRPr lang="en-US" sz="1200">
            <a:solidFill>
              <a:srgbClr val="595959"/>
            </a:solidFill>
          </a:endParaRPr>
        </a:p>
      </dgm:t>
    </dgm:pt>
    <dgm:pt modelId="{B18E3282-ED30-914B-BAEF-342D9A21D128}" type="sibTrans" cxnId="{9FEDD577-DB23-7B49-95E2-D6384C564E0B}">
      <dgm:prSet/>
      <dgm:spPr/>
      <dgm:t>
        <a:bodyPr/>
        <a:lstStyle/>
        <a:p>
          <a:endParaRPr lang="en-US" sz="1200">
            <a:solidFill>
              <a:srgbClr val="595959"/>
            </a:solidFill>
          </a:endParaRPr>
        </a:p>
      </dgm:t>
    </dgm:pt>
    <dgm:pt modelId="{68EAA695-CC04-BD4C-B8AD-9121909B80A3}">
      <dgm:prSet phldrT="[Text]" custT="1"/>
      <dgm:spPr/>
      <dgm:t>
        <a:bodyPr/>
        <a:lstStyle/>
        <a:p>
          <a:r>
            <a:rPr lang="en-US" sz="1200" dirty="0" smtClean="0">
              <a:solidFill>
                <a:srgbClr val="595959"/>
              </a:solidFill>
            </a:rPr>
            <a:t>Resource access</a:t>
          </a:r>
          <a:endParaRPr lang="en-US" sz="1200" dirty="0">
            <a:solidFill>
              <a:srgbClr val="595959"/>
            </a:solidFill>
          </a:endParaRPr>
        </a:p>
      </dgm:t>
    </dgm:pt>
    <dgm:pt modelId="{5A5057E0-4BE7-F346-81A0-1EBBB2C64608}" type="parTrans" cxnId="{DAF12A8A-E620-2D44-9E75-7F40873A2627}">
      <dgm:prSet/>
      <dgm:spPr/>
      <dgm:t>
        <a:bodyPr/>
        <a:lstStyle/>
        <a:p>
          <a:endParaRPr lang="en-US" sz="1200">
            <a:solidFill>
              <a:srgbClr val="595959"/>
            </a:solidFill>
          </a:endParaRPr>
        </a:p>
      </dgm:t>
    </dgm:pt>
    <dgm:pt modelId="{C93831FA-823B-C74A-A837-C6AF1F292F58}" type="sibTrans" cxnId="{DAF12A8A-E620-2D44-9E75-7F40873A2627}">
      <dgm:prSet/>
      <dgm:spPr/>
      <dgm:t>
        <a:bodyPr/>
        <a:lstStyle/>
        <a:p>
          <a:endParaRPr lang="en-US" sz="1200">
            <a:solidFill>
              <a:srgbClr val="595959"/>
            </a:solidFill>
          </a:endParaRPr>
        </a:p>
      </dgm:t>
    </dgm:pt>
    <dgm:pt modelId="{C4421C42-2992-7544-B95F-4D8F45DF575E}">
      <dgm:prSet custT="1"/>
      <dgm:spPr/>
      <dgm:t>
        <a:bodyPr/>
        <a:lstStyle/>
        <a:p>
          <a:r>
            <a:rPr lang="en-US" sz="1200" dirty="0" smtClean="0">
              <a:solidFill>
                <a:srgbClr val="595959"/>
              </a:solidFill>
            </a:rPr>
            <a:t>Campus</a:t>
          </a:r>
          <a:endParaRPr lang="en-US" sz="1200" dirty="0">
            <a:solidFill>
              <a:srgbClr val="595959"/>
            </a:solidFill>
          </a:endParaRPr>
        </a:p>
      </dgm:t>
    </dgm:pt>
    <dgm:pt modelId="{C1DC5B11-810A-2A4F-B1DF-B62870663AE7}" type="parTrans" cxnId="{35463B95-C898-1A4D-B61F-F4C35A653862}">
      <dgm:prSet/>
      <dgm:spPr/>
      <dgm:t>
        <a:bodyPr/>
        <a:lstStyle/>
        <a:p>
          <a:endParaRPr lang="en-US" sz="1200">
            <a:solidFill>
              <a:srgbClr val="595959"/>
            </a:solidFill>
          </a:endParaRPr>
        </a:p>
      </dgm:t>
    </dgm:pt>
    <dgm:pt modelId="{F8D42A63-4178-6C48-85ED-C07EF717051C}" type="sibTrans" cxnId="{35463B95-C898-1A4D-B61F-F4C35A653862}">
      <dgm:prSet/>
      <dgm:spPr/>
      <dgm:t>
        <a:bodyPr/>
        <a:lstStyle/>
        <a:p>
          <a:endParaRPr lang="en-US" sz="1200">
            <a:solidFill>
              <a:srgbClr val="595959"/>
            </a:solidFill>
          </a:endParaRPr>
        </a:p>
      </dgm:t>
    </dgm:pt>
    <dgm:pt modelId="{39954E27-CE06-CC40-BDDD-0EA918807A1D}">
      <dgm:prSet custT="1"/>
      <dgm:spPr/>
      <dgm:t>
        <a:bodyPr/>
        <a:lstStyle/>
        <a:p>
          <a:r>
            <a:rPr lang="en-US" sz="1200" dirty="0" smtClean="0">
              <a:solidFill>
                <a:srgbClr val="595959"/>
              </a:solidFill>
            </a:rPr>
            <a:t>Grid</a:t>
          </a:r>
          <a:endParaRPr lang="en-US" sz="1200" dirty="0">
            <a:solidFill>
              <a:srgbClr val="595959"/>
            </a:solidFill>
          </a:endParaRPr>
        </a:p>
      </dgm:t>
    </dgm:pt>
    <dgm:pt modelId="{EB4F0943-D1FF-6346-996B-DA405457AC59}" type="parTrans" cxnId="{C34EF1B5-F258-4245-B2DD-29CF1889886D}">
      <dgm:prSet/>
      <dgm:spPr/>
      <dgm:t>
        <a:bodyPr/>
        <a:lstStyle/>
        <a:p>
          <a:endParaRPr lang="en-US" sz="1200">
            <a:solidFill>
              <a:srgbClr val="595959"/>
            </a:solidFill>
          </a:endParaRPr>
        </a:p>
      </dgm:t>
    </dgm:pt>
    <dgm:pt modelId="{FB640ECB-728E-1B45-A384-6FF2175AC379}" type="sibTrans" cxnId="{C34EF1B5-F258-4245-B2DD-29CF1889886D}">
      <dgm:prSet/>
      <dgm:spPr/>
      <dgm:t>
        <a:bodyPr/>
        <a:lstStyle/>
        <a:p>
          <a:endParaRPr lang="en-US" sz="1200">
            <a:solidFill>
              <a:srgbClr val="595959"/>
            </a:solidFill>
          </a:endParaRPr>
        </a:p>
      </dgm:t>
    </dgm:pt>
    <dgm:pt modelId="{94341E25-0FD5-E149-8BC2-D82C527A60B2}">
      <dgm:prSet custT="1"/>
      <dgm:spPr/>
      <dgm:t>
        <a:bodyPr/>
        <a:lstStyle/>
        <a:p>
          <a:r>
            <a:rPr lang="en-US" sz="1200" dirty="0" smtClean="0">
              <a:solidFill>
                <a:srgbClr val="595959"/>
              </a:solidFill>
            </a:rPr>
            <a:t>Cloud</a:t>
          </a:r>
          <a:endParaRPr lang="en-US" sz="1200" dirty="0">
            <a:solidFill>
              <a:srgbClr val="595959"/>
            </a:solidFill>
          </a:endParaRPr>
        </a:p>
      </dgm:t>
    </dgm:pt>
    <dgm:pt modelId="{5B1B1C41-5559-E947-9E90-82670E3BC7A9}" type="parTrans" cxnId="{5A5B20AA-C0FA-E947-9AA9-F3F455F0EF90}">
      <dgm:prSet/>
      <dgm:spPr/>
      <dgm:t>
        <a:bodyPr/>
        <a:lstStyle/>
        <a:p>
          <a:endParaRPr lang="en-US" sz="1200">
            <a:solidFill>
              <a:srgbClr val="595959"/>
            </a:solidFill>
          </a:endParaRPr>
        </a:p>
      </dgm:t>
    </dgm:pt>
    <dgm:pt modelId="{B23A7E50-622C-CF43-A3F4-D39A0E938F11}" type="sibTrans" cxnId="{5A5B20AA-C0FA-E947-9AA9-F3F455F0EF90}">
      <dgm:prSet/>
      <dgm:spPr/>
      <dgm:t>
        <a:bodyPr/>
        <a:lstStyle/>
        <a:p>
          <a:endParaRPr lang="en-US" sz="1200">
            <a:solidFill>
              <a:srgbClr val="595959"/>
            </a:solidFill>
          </a:endParaRPr>
        </a:p>
      </dgm:t>
    </dgm:pt>
    <dgm:pt modelId="{DD21DDD7-5B65-CC4E-A3F2-69293BAF8B17}">
      <dgm:prSet custT="1"/>
      <dgm:spPr/>
      <dgm:t>
        <a:bodyPr/>
        <a:lstStyle/>
        <a:p>
          <a:r>
            <a:rPr lang="en-US" sz="1200" dirty="0" smtClean="0">
              <a:solidFill>
                <a:srgbClr val="595959"/>
              </a:solidFill>
            </a:rPr>
            <a:t>HPC</a:t>
          </a:r>
          <a:endParaRPr lang="en-US" sz="1200" dirty="0">
            <a:solidFill>
              <a:srgbClr val="595959"/>
            </a:solidFill>
          </a:endParaRPr>
        </a:p>
      </dgm:t>
    </dgm:pt>
    <dgm:pt modelId="{5D901FAB-0435-8847-A3DB-0E75D720CED9}" type="parTrans" cxnId="{04C566EA-752E-8441-BF6D-3810624F4508}">
      <dgm:prSet/>
      <dgm:spPr/>
      <dgm:t>
        <a:bodyPr/>
        <a:lstStyle/>
        <a:p>
          <a:endParaRPr lang="en-US" sz="1200">
            <a:solidFill>
              <a:srgbClr val="595959"/>
            </a:solidFill>
          </a:endParaRPr>
        </a:p>
      </dgm:t>
    </dgm:pt>
    <dgm:pt modelId="{35B42D22-2D45-834D-B444-BFEA889D1DD1}" type="sibTrans" cxnId="{04C566EA-752E-8441-BF6D-3810624F4508}">
      <dgm:prSet/>
      <dgm:spPr/>
      <dgm:t>
        <a:bodyPr/>
        <a:lstStyle/>
        <a:p>
          <a:endParaRPr lang="en-US" sz="1200">
            <a:solidFill>
              <a:srgbClr val="595959"/>
            </a:solidFill>
          </a:endParaRPr>
        </a:p>
      </dgm:t>
    </dgm:pt>
    <dgm:pt modelId="{692B87C9-DA89-BC44-94C3-5F1E9C2D7CE1}" type="pres">
      <dgm:prSet presAssocID="{8C016A55-5493-2347-891F-8A38DCD3C8FC}" presName="Name0" presStyleCnt="0">
        <dgm:presLayoutVars>
          <dgm:chMax val="5"/>
          <dgm:chPref val="5"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C9669E48-E829-F243-ABD9-7219C0374901}" type="pres">
      <dgm:prSet presAssocID="{4B12BCB1-FD1D-5148-B4AF-8532C9AE9BB9}" presName="parentText1" presStyleLbl="node1" presStyleIdx="0" presStyleCnt="3">
        <dgm:presLayoutVars>
          <dgm:chMax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C4B6735-02A6-7049-9A87-A6EDB256220F}" type="pres">
      <dgm:prSet presAssocID="{4B12BCB1-FD1D-5148-B4AF-8532C9AE9BB9}" presName="childText1" presStyleLbl="solidAlignAcc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09924A7-520D-1B49-8B7D-E89EAD694B28}" type="pres">
      <dgm:prSet presAssocID="{1954AF55-69A4-D34A-AF71-CE22FFAEA0BD}" presName="parentText2" presStyleLbl="node1" presStyleIdx="1" presStyleCnt="3">
        <dgm:presLayoutVars>
          <dgm:chMax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DC4E537-DA44-F141-8F84-3DD0C49FA9E1}" type="pres">
      <dgm:prSet presAssocID="{1954AF55-69A4-D34A-AF71-CE22FFAEA0BD}" presName="childText2" presStyleLbl="solidAlignAcc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63A7E53-657D-3943-BB07-BA9B7C590AE4}" type="pres">
      <dgm:prSet presAssocID="{07993902-84D1-E542-9597-23A4E4D30AD3}" presName="parentText3" presStyleLbl="node1" presStyleIdx="2" presStyleCnt="3">
        <dgm:presLayoutVars>
          <dgm:chMax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5498D9-D9A9-4341-B8E0-2DDD6C0C9A6C}" type="pres">
      <dgm:prSet presAssocID="{07993902-84D1-E542-9597-23A4E4D30AD3}" presName="childText3" presStyleLbl="solidAlignAcc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F50568E-E7E2-9C44-9218-19CA59698323}" type="presOf" srcId="{68EAA695-CC04-BD4C-B8AD-9121909B80A3}" destId="{985498D9-D9A9-4341-B8E0-2DDD6C0C9A6C}" srcOrd="0" destOrd="0" presId="urn:microsoft.com/office/officeart/2009/3/layout/IncreasingArrowsProcess"/>
    <dgm:cxn modelId="{ADC51C8B-DB50-C242-A2A1-511A87D92D99}" type="presOf" srcId="{39954E27-CE06-CC40-BDDD-0EA918807A1D}" destId="{985498D9-D9A9-4341-B8E0-2DDD6C0C9A6C}" srcOrd="0" destOrd="2" presId="urn:microsoft.com/office/officeart/2009/3/layout/IncreasingArrowsProcess"/>
    <dgm:cxn modelId="{DAF12A8A-E620-2D44-9E75-7F40873A2627}" srcId="{07993902-84D1-E542-9597-23A4E4D30AD3}" destId="{68EAA695-CC04-BD4C-B8AD-9121909B80A3}" srcOrd="0" destOrd="0" parTransId="{5A5057E0-4BE7-F346-81A0-1EBBB2C64608}" sibTransId="{C93831FA-823B-C74A-A837-C6AF1F292F58}"/>
    <dgm:cxn modelId="{C468D6D2-73F4-FC4A-B516-49F109C4618A}" srcId="{4B12BCB1-FD1D-5148-B4AF-8532C9AE9BB9}" destId="{8FA0864C-44C6-8C45-A670-4F4B0F73B162}" srcOrd="0" destOrd="0" parTransId="{C52A46F7-8AA5-8A43-8E73-5D4CE32898E1}" sibTransId="{574164AA-E84A-C14B-AAD3-2A9822BB65D8}"/>
    <dgm:cxn modelId="{4DF0180C-7528-F442-8B49-F905EE645179}" srcId="{8C016A55-5493-2347-891F-8A38DCD3C8FC}" destId="{1954AF55-69A4-D34A-AF71-CE22FFAEA0BD}" srcOrd="1" destOrd="0" parTransId="{5AE4CB29-B3C5-0747-970C-9E6066F31B0F}" sibTransId="{22CBDF6C-E545-1148-B154-D4223288AC23}"/>
    <dgm:cxn modelId="{5A5B20AA-C0FA-E947-9AA9-F3F455F0EF90}" srcId="{68EAA695-CC04-BD4C-B8AD-9121909B80A3}" destId="{94341E25-0FD5-E149-8BC2-D82C527A60B2}" srcOrd="2" destOrd="0" parTransId="{5B1B1C41-5559-E947-9E90-82670E3BC7A9}" sibTransId="{B23A7E50-622C-CF43-A3F4-D39A0E938F11}"/>
    <dgm:cxn modelId="{D7C02402-D70C-284E-8C85-B2E8C3D988DD}" type="presOf" srcId="{DD21DDD7-5B65-CC4E-A3F2-69293BAF8B17}" destId="{985498D9-D9A9-4341-B8E0-2DDD6C0C9A6C}" srcOrd="0" destOrd="4" presId="urn:microsoft.com/office/officeart/2009/3/layout/IncreasingArrowsProcess"/>
    <dgm:cxn modelId="{04C566EA-752E-8441-BF6D-3810624F4508}" srcId="{68EAA695-CC04-BD4C-B8AD-9121909B80A3}" destId="{DD21DDD7-5B65-CC4E-A3F2-69293BAF8B17}" srcOrd="3" destOrd="0" parTransId="{5D901FAB-0435-8847-A3DB-0E75D720CED9}" sibTransId="{35B42D22-2D45-834D-B444-BFEA889D1DD1}"/>
    <dgm:cxn modelId="{9FEDD577-DB23-7B49-95E2-D6384C564E0B}" srcId="{8C016A55-5493-2347-891F-8A38DCD3C8FC}" destId="{07993902-84D1-E542-9597-23A4E4D30AD3}" srcOrd="2" destOrd="0" parTransId="{D45B41C2-84D6-D14F-A605-21B3BB925993}" sibTransId="{B18E3282-ED30-914B-BAEF-342D9A21D128}"/>
    <dgm:cxn modelId="{35463B95-C898-1A4D-B61F-F4C35A653862}" srcId="{68EAA695-CC04-BD4C-B8AD-9121909B80A3}" destId="{C4421C42-2992-7544-B95F-4D8F45DF575E}" srcOrd="0" destOrd="0" parTransId="{C1DC5B11-810A-2A4F-B1DF-B62870663AE7}" sibTransId="{F8D42A63-4178-6C48-85ED-C07EF717051C}"/>
    <dgm:cxn modelId="{952E773B-ADC0-4A47-80E7-F28A222DEDF0}" type="presOf" srcId="{07993902-84D1-E542-9597-23A4E4D30AD3}" destId="{C63A7E53-657D-3943-BB07-BA9B7C590AE4}" srcOrd="0" destOrd="0" presId="urn:microsoft.com/office/officeart/2009/3/layout/IncreasingArrowsProcess"/>
    <dgm:cxn modelId="{83ED9072-1D06-9F4C-987D-61EB7B3D4376}" type="presOf" srcId="{94341E25-0FD5-E149-8BC2-D82C527A60B2}" destId="{985498D9-D9A9-4341-B8E0-2DDD6C0C9A6C}" srcOrd="0" destOrd="3" presId="urn:microsoft.com/office/officeart/2009/3/layout/IncreasingArrowsProcess"/>
    <dgm:cxn modelId="{3DB47D59-92C2-A542-AEDA-07070256B6BD}" srcId="{8C016A55-5493-2347-891F-8A38DCD3C8FC}" destId="{4B12BCB1-FD1D-5148-B4AF-8532C9AE9BB9}" srcOrd="0" destOrd="0" parTransId="{4037C92E-2BFE-0140-BBF3-99DA0D080FD3}" sibTransId="{13DFED4A-0D7F-464F-B995-2D29F6F5A122}"/>
    <dgm:cxn modelId="{DD23D7F3-4319-984B-80C0-8D4580229C75}" type="presOf" srcId="{9C357F2F-F40A-4B4D-B9B6-1CB56AA53B7E}" destId="{0DC4E537-DA44-F141-8F84-3DD0C49FA9E1}" srcOrd="0" destOrd="0" presId="urn:microsoft.com/office/officeart/2009/3/layout/IncreasingArrowsProcess"/>
    <dgm:cxn modelId="{9699E3B3-3E51-1642-A777-27AFE5EAB39F}" type="presOf" srcId="{C4421C42-2992-7544-B95F-4D8F45DF575E}" destId="{985498D9-D9A9-4341-B8E0-2DDD6C0C9A6C}" srcOrd="0" destOrd="1" presId="urn:microsoft.com/office/officeart/2009/3/layout/IncreasingArrowsProcess"/>
    <dgm:cxn modelId="{37A4E71C-D512-3E4D-924C-801B31D0B55E}" type="presOf" srcId="{1954AF55-69A4-D34A-AF71-CE22FFAEA0BD}" destId="{209924A7-520D-1B49-8B7D-E89EAD694B28}" srcOrd="0" destOrd="0" presId="urn:microsoft.com/office/officeart/2009/3/layout/IncreasingArrowsProcess"/>
    <dgm:cxn modelId="{90512782-0E03-7A4D-B422-6A8D2BF58603}" srcId="{1954AF55-69A4-D34A-AF71-CE22FFAEA0BD}" destId="{9C357F2F-F40A-4B4D-B9B6-1CB56AA53B7E}" srcOrd="0" destOrd="0" parTransId="{2450B917-F321-1543-8404-281B46EFF969}" sibTransId="{AA1F584C-F029-0F41-9215-1DA1FA753DCF}"/>
    <dgm:cxn modelId="{F933508C-F6E5-B040-88F2-646519A837CD}" type="presOf" srcId="{8C016A55-5493-2347-891F-8A38DCD3C8FC}" destId="{692B87C9-DA89-BC44-94C3-5F1E9C2D7CE1}" srcOrd="0" destOrd="0" presId="urn:microsoft.com/office/officeart/2009/3/layout/IncreasingArrowsProcess"/>
    <dgm:cxn modelId="{5ACDEEF6-D8CE-6141-9B42-7BF8EA7A39A6}" type="presOf" srcId="{8FA0864C-44C6-8C45-A670-4F4B0F73B162}" destId="{9C4B6735-02A6-7049-9A87-A6EDB256220F}" srcOrd="0" destOrd="0" presId="urn:microsoft.com/office/officeart/2009/3/layout/IncreasingArrowsProcess"/>
    <dgm:cxn modelId="{C34EF1B5-F258-4245-B2DD-29CF1889886D}" srcId="{68EAA695-CC04-BD4C-B8AD-9121909B80A3}" destId="{39954E27-CE06-CC40-BDDD-0EA918807A1D}" srcOrd="1" destOrd="0" parTransId="{EB4F0943-D1FF-6346-996B-DA405457AC59}" sibTransId="{FB640ECB-728E-1B45-A384-6FF2175AC379}"/>
    <dgm:cxn modelId="{35C35B53-A21B-BB41-AC6D-AF6D2FFF1F0F}" type="presOf" srcId="{4B12BCB1-FD1D-5148-B4AF-8532C9AE9BB9}" destId="{C9669E48-E829-F243-ABD9-7219C0374901}" srcOrd="0" destOrd="0" presId="urn:microsoft.com/office/officeart/2009/3/layout/IncreasingArrowsProcess"/>
    <dgm:cxn modelId="{B7F75B85-BBA4-E14A-937F-32667552CBDE}" type="presParOf" srcId="{692B87C9-DA89-BC44-94C3-5F1E9C2D7CE1}" destId="{C9669E48-E829-F243-ABD9-7219C0374901}" srcOrd="0" destOrd="0" presId="urn:microsoft.com/office/officeart/2009/3/layout/IncreasingArrowsProcess"/>
    <dgm:cxn modelId="{FE3D2F45-33A7-6D44-B82E-5FF938684F53}" type="presParOf" srcId="{692B87C9-DA89-BC44-94C3-5F1E9C2D7CE1}" destId="{9C4B6735-02A6-7049-9A87-A6EDB256220F}" srcOrd="1" destOrd="0" presId="urn:microsoft.com/office/officeart/2009/3/layout/IncreasingArrowsProcess"/>
    <dgm:cxn modelId="{62EE5BE3-ED8D-5E42-BD61-09DDD5FC2B7B}" type="presParOf" srcId="{692B87C9-DA89-BC44-94C3-5F1E9C2D7CE1}" destId="{209924A7-520D-1B49-8B7D-E89EAD694B28}" srcOrd="2" destOrd="0" presId="urn:microsoft.com/office/officeart/2009/3/layout/IncreasingArrowsProcess"/>
    <dgm:cxn modelId="{99C46951-8693-6F40-875C-DFBF670D18BC}" type="presParOf" srcId="{692B87C9-DA89-BC44-94C3-5F1E9C2D7CE1}" destId="{0DC4E537-DA44-F141-8F84-3DD0C49FA9E1}" srcOrd="3" destOrd="0" presId="urn:microsoft.com/office/officeart/2009/3/layout/IncreasingArrowsProcess"/>
    <dgm:cxn modelId="{1559A2F6-0EF0-CE4D-A63E-CEBE8C6B5A5A}" type="presParOf" srcId="{692B87C9-DA89-BC44-94C3-5F1E9C2D7CE1}" destId="{C63A7E53-657D-3943-BB07-BA9B7C590AE4}" srcOrd="4" destOrd="0" presId="urn:microsoft.com/office/officeart/2009/3/layout/IncreasingArrowsProcess"/>
    <dgm:cxn modelId="{6C3DCD18-763B-FA4B-BEA7-3FBCF8EB12A4}" type="presParOf" srcId="{692B87C9-DA89-BC44-94C3-5F1E9C2D7CE1}" destId="{985498D9-D9A9-4341-B8E0-2DDD6C0C9A6C}" srcOrd="5" destOrd="0" presId="urn:microsoft.com/office/officeart/2009/3/layout/IncreasingArrowsProcess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86468C-6F5B-0C4E-A9DF-98C631DDE282}">
      <dsp:nvSpPr>
        <dsp:cNvPr id="0" name=""/>
        <dsp:cNvSpPr/>
      </dsp:nvSpPr>
      <dsp:spPr>
        <a:xfrm>
          <a:off x="914400" y="0"/>
          <a:ext cx="3657600" cy="3657600"/>
        </a:xfrm>
        <a:prstGeom prst="diamond">
          <a:avLst/>
        </a:prstGeom>
        <a:solidFill>
          <a:srgbClr val="9DE61E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2DFA17-B0D9-7E4E-B598-530E24D51EF6}">
      <dsp:nvSpPr>
        <dsp:cNvPr id="0" name=""/>
        <dsp:cNvSpPr/>
      </dsp:nvSpPr>
      <dsp:spPr>
        <a:xfrm>
          <a:off x="1261872" y="347472"/>
          <a:ext cx="1426464" cy="1426464"/>
        </a:xfrm>
        <a:prstGeom prst="roundRect">
          <a:avLst/>
        </a:prstGeom>
        <a:solidFill>
          <a:srgbClr val="E46C0A">
            <a:alpha val="90000"/>
          </a:srgb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Task</a:t>
          </a:r>
          <a:br>
            <a:rPr lang="en-US" sz="2400" kern="1200" dirty="0" smtClean="0"/>
          </a:br>
          <a:r>
            <a:rPr lang="en-US" sz="2400" kern="1200" dirty="0" smtClean="0"/>
            <a:t>Launch</a:t>
          </a:r>
        </a:p>
      </dsp:txBody>
      <dsp:txXfrm>
        <a:off x="1331506" y="417106"/>
        <a:ext cx="1287196" cy="1287196"/>
      </dsp:txXfrm>
    </dsp:sp>
    <dsp:sp modelId="{74EB4427-81BC-3D43-8F93-4ADC377C67EF}">
      <dsp:nvSpPr>
        <dsp:cNvPr id="0" name=""/>
        <dsp:cNvSpPr/>
      </dsp:nvSpPr>
      <dsp:spPr>
        <a:xfrm>
          <a:off x="2798064" y="347472"/>
          <a:ext cx="1426464" cy="1426464"/>
        </a:xfrm>
        <a:prstGeom prst="roundRect">
          <a:avLst/>
        </a:prstGeom>
        <a:solidFill>
          <a:srgbClr val="E46C0A">
            <a:alpha val="76667"/>
          </a:srgb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Cycle</a:t>
          </a:r>
          <a:br>
            <a:rPr lang="en-US" sz="2400" kern="1200" dirty="0" smtClean="0"/>
          </a:br>
          <a:r>
            <a:rPr lang="en-US" sz="2400" kern="1200" dirty="0" smtClean="0"/>
            <a:t>Share</a:t>
          </a:r>
          <a:endParaRPr lang="en-US" sz="2400" kern="1200" dirty="0"/>
        </a:p>
      </dsp:txBody>
      <dsp:txXfrm>
        <a:off x="2867698" y="417106"/>
        <a:ext cx="1287196" cy="1287196"/>
      </dsp:txXfrm>
    </dsp:sp>
    <dsp:sp modelId="{610071E8-8A92-714E-BF02-8ABC42BB17D5}">
      <dsp:nvSpPr>
        <dsp:cNvPr id="0" name=""/>
        <dsp:cNvSpPr/>
      </dsp:nvSpPr>
      <dsp:spPr>
        <a:xfrm>
          <a:off x="1261872" y="1883664"/>
          <a:ext cx="1426464" cy="1426464"/>
        </a:xfrm>
        <a:prstGeom prst="roundRect">
          <a:avLst/>
        </a:prstGeom>
        <a:solidFill>
          <a:srgbClr val="E46C0A">
            <a:alpha val="63333"/>
          </a:srgb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Software</a:t>
          </a:r>
          <a:br>
            <a:rPr lang="en-US" sz="2400" kern="1200" dirty="0" smtClean="0"/>
          </a:br>
          <a:r>
            <a:rPr lang="en-US" sz="2400" kern="1200" dirty="0" smtClean="0"/>
            <a:t>Share	</a:t>
          </a:r>
          <a:endParaRPr lang="en-US" sz="2400" kern="1200" dirty="0"/>
        </a:p>
      </dsp:txBody>
      <dsp:txXfrm>
        <a:off x="1331506" y="1953298"/>
        <a:ext cx="1287196" cy="1287196"/>
      </dsp:txXfrm>
    </dsp:sp>
    <dsp:sp modelId="{0A2C7188-6662-5646-A79C-9DDD7A7413AC}">
      <dsp:nvSpPr>
        <dsp:cNvPr id="0" name=""/>
        <dsp:cNvSpPr/>
      </dsp:nvSpPr>
      <dsp:spPr>
        <a:xfrm>
          <a:off x="2798064" y="1883664"/>
          <a:ext cx="1426464" cy="1426464"/>
        </a:xfrm>
        <a:prstGeom prst="roundRect">
          <a:avLst/>
        </a:prstGeom>
        <a:solidFill>
          <a:srgbClr val="E46C0A">
            <a:alpha val="50000"/>
          </a:srgb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Data</a:t>
          </a:r>
          <a:br>
            <a:rPr lang="en-US" sz="2400" kern="1200" dirty="0" smtClean="0"/>
          </a:br>
          <a:r>
            <a:rPr lang="en-US" sz="2400" kern="1200" dirty="0" smtClean="0"/>
            <a:t>Share</a:t>
          </a:r>
          <a:endParaRPr lang="en-US" sz="2400" kern="1200" dirty="0"/>
        </a:p>
      </dsp:txBody>
      <dsp:txXfrm>
        <a:off x="2867698" y="1953298"/>
        <a:ext cx="1287196" cy="128719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669E48-E829-F243-ABD9-7219C0374901}">
      <dsp:nvSpPr>
        <dsp:cNvPr id="0" name=""/>
        <dsp:cNvSpPr/>
      </dsp:nvSpPr>
      <dsp:spPr>
        <a:xfrm>
          <a:off x="11259" y="733194"/>
          <a:ext cx="3882730" cy="565473"/>
        </a:xfrm>
        <a:prstGeom prst="rightArrow">
          <a:avLst>
            <a:gd name="adj1" fmla="val 50000"/>
            <a:gd name="adj2" fmla="val 50000"/>
          </a:avLst>
        </a:prstGeom>
        <a:solidFill>
          <a:schemeClr val="accent6">
            <a:lumMod val="7500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254000" bIns="89769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chemeClr val="bg1"/>
              </a:solidFill>
            </a:rPr>
            <a:t>Data</a:t>
          </a:r>
          <a:endParaRPr lang="en-US" sz="1200" kern="1200" dirty="0">
            <a:solidFill>
              <a:schemeClr val="bg1"/>
            </a:solidFill>
          </a:endParaRPr>
        </a:p>
      </dsp:txBody>
      <dsp:txXfrm>
        <a:off x="11259" y="874562"/>
        <a:ext cx="3741362" cy="282737"/>
      </dsp:txXfrm>
    </dsp:sp>
    <dsp:sp modelId="{9C4B6735-02A6-7049-9A87-A6EDB256220F}">
      <dsp:nvSpPr>
        <dsp:cNvPr id="0" name=""/>
        <dsp:cNvSpPr/>
      </dsp:nvSpPr>
      <dsp:spPr>
        <a:xfrm>
          <a:off x="11259" y="1169255"/>
          <a:ext cx="1195880" cy="108931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rgbClr val="595959"/>
              </a:solidFill>
            </a:rPr>
            <a:t>Local access</a:t>
          </a: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rgbClr val="595959"/>
              </a:solidFill>
            </a:rPr>
            <a:t>Anywhere access</a:t>
          </a: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rgbClr val="595959"/>
              </a:solidFill>
            </a:rPr>
            <a:t>Transfer services</a:t>
          </a: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rgbClr val="595959"/>
              </a:solidFill>
            </a:rPr>
            <a:t>Advanced analytics</a:t>
          </a:r>
        </a:p>
      </dsp:txBody>
      <dsp:txXfrm>
        <a:off x="11259" y="1169255"/>
        <a:ext cx="1195880" cy="1089310"/>
      </dsp:txXfrm>
    </dsp:sp>
    <dsp:sp modelId="{209924A7-520D-1B49-8B7D-E89EAD694B28}">
      <dsp:nvSpPr>
        <dsp:cNvPr id="0" name=""/>
        <dsp:cNvSpPr/>
      </dsp:nvSpPr>
      <dsp:spPr>
        <a:xfrm>
          <a:off x="1207140" y="921685"/>
          <a:ext cx="2686849" cy="565473"/>
        </a:xfrm>
        <a:prstGeom prst="rightArrow">
          <a:avLst>
            <a:gd name="adj1" fmla="val 50000"/>
            <a:gd name="adj2" fmla="val 50000"/>
          </a:avLst>
        </a:prstGeom>
        <a:solidFill>
          <a:srgbClr val="E46C0A"/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254000" bIns="89769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rgbClr val="FFFFFF"/>
              </a:solidFill>
            </a:rPr>
            <a:t>Software</a:t>
          </a:r>
          <a:endParaRPr lang="en-US" sz="1200" kern="1200" dirty="0">
            <a:solidFill>
              <a:srgbClr val="FFFFFF"/>
            </a:solidFill>
          </a:endParaRPr>
        </a:p>
      </dsp:txBody>
      <dsp:txXfrm>
        <a:off x="1207140" y="1063053"/>
        <a:ext cx="2545481" cy="282737"/>
      </dsp:txXfrm>
    </dsp:sp>
    <dsp:sp modelId="{0DC4E537-DA44-F141-8F84-3DD0C49FA9E1}">
      <dsp:nvSpPr>
        <dsp:cNvPr id="0" name=""/>
        <dsp:cNvSpPr/>
      </dsp:nvSpPr>
      <dsp:spPr>
        <a:xfrm>
          <a:off x="1207140" y="1357746"/>
          <a:ext cx="1195880" cy="108931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rgbClr val="595959"/>
              </a:solidFill>
            </a:rPr>
            <a:t>Campus access</a:t>
          </a: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rgbClr val="595959"/>
              </a:solidFill>
            </a:rPr>
            <a:t>Anywhere access</a:t>
          </a: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 dirty="0">
            <a:solidFill>
              <a:srgbClr val="595959"/>
            </a:solidFill>
          </a:endParaRPr>
        </a:p>
      </dsp:txBody>
      <dsp:txXfrm>
        <a:off x="1207140" y="1357746"/>
        <a:ext cx="1195880" cy="1089310"/>
      </dsp:txXfrm>
    </dsp:sp>
    <dsp:sp modelId="{C63A7E53-657D-3943-BB07-BA9B7C590AE4}">
      <dsp:nvSpPr>
        <dsp:cNvPr id="0" name=""/>
        <dsp:cNvSpPr/>
      </dsp:nvSpPr>
      <dsp:spPr>
        <a:xfrm>
          <a:off x="2403021" y="1110176"/>
          <a:ext cx="1490968" cy="565473"/>
        </a:xfrm>
        <a:prstGeom prst="rightArrow">
          <a:avLst>
            <a:gd name="adj1" fmla="val 50000"/>
            <a:gd name="adj2" fmla="val 50000"/>
          </a:avLst>
        </a:prstGeom>
        <a:solidFill>
          <a:srgbClr val="E46C0A"/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254000" bIns="89769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rgbClr val="FFFFFF"/>
              </a:solidFill>
            </a:rPr>
            <a:t>Tasks</a:t>
          </a:r>
          <a:endParaRPr lang="en-US" sz="1200" kern="1200" dirty="0">
            <a:solidFill>
              <a:srgbClr val="FFFFFF"/>
            </a:solidFill>
          </a:endParaRPr>
        </a:p>
      </dsp:txBody>
      <dsp:txXfrm>
        <a:off x="2403021" y="1251544"/>
        <a:ext cx="1349600" cy="282737"/>
      </dsp:txXfrm>
    </dsp:sp>
    <dsp:sp modelId="{985498D9-D9A9-4341-B8E0-2DDD6C0C9A6C}">
      <dsp:nvSpPr>
        <dsp:cNvPr id="0" name=""/>
        <dsp:cNvSpPr/>
      </dsp:nvSpPr>
      <dsp:spPr>
        <a:xfrm>
          <a:off x="2403021" y="1546237"/>
          <a:ext cx="1195880" cy="107336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rgbClr val="595959"/>
              </a:solidFill>
            </a:rPr>
            <a:t>Resource access</a:t>
          </a:r>
          <a:endParaRPr lang="en-US" sz="1200" kern="1200" dirty="0">
            <a:solidFill>
              <a:srgbClr val="595959"/>
            </a:solidFill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>
              <a:solidFill>
                <a:srgbClr val="595959"/>
              </a:solidFill>
            </a:rPr>
            <a:t>Campus</a:t>
          </a:r>
          <a:endParaRPr lang="en-US" sz="1200" kern="1200" dirty="0">
            <a:solidFill>
              <a:srgbClr val="595959"/>
            </a:solidFill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>
              <a:solidFill>
                <a:srgbClr val="595959"/>
              </a:solidFill>
            </a:rPr>
            <a:t>Grid</a:t>
          </a:r>
          <a:endParaRPr lang="en-US" sz="1200" kern="1200" dirty="0">
            <a:solidFill>
              <a:srgbClr val="595959"/>
            </a:solidFill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>
              <a:solidFill>
                <a:srgbClr val="595959"/>
              </a:solidFill>
            </a:rPr>
            <a:t>Cloud</a:t>
          </a:r>
          <a:endParaRPr lang="en-US" sz="1200" kern="1200" dirty="0">
            <a:solidFill>
              <a:srgbClr val="595959"/>
            </a:solidFill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>
              <a:solidFill>
                <a:srgbClr val="595959"/>
              </a:solidFill>
            </a:rPr>
            <a:t>HPC</a:t>
          </a:r>
          <a:endParaRPr lang="en-US" sz="1200" kern="1200" dirty="0">
            <a:solidFill>
              <a:srgbClr val="595959"/>
            </a:solidFill>
          </a:endParaRPr>
        </a:p>
      </dsp:txBody>
      <dsp:txXfrm>
        <a:off x="2403021" y="1546237"/>
        <a:ext cx="1195880" cy="10733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IncreasingArrowsProcess">
  <dgm:title val=""/>
  <dgm:desc val=""/>
  <dgm:catLst>
    <dgm:cat type="process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 val="5"/>
      <dgm:chPref val="5"/>
      <dgm:dir/>
      <dgm:animLvl val="lvl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choose name="Name3">
          <dgm:if name="Name4" axis="ch ch" ptType="node node" func="cnt" op="equ" val="0">
            <dgm:alg type="composite">
              <dgm:param type="ar" val="6.8662"/>
            </dgm:alg>
            <dgm:choose name="Name5">
              <dgm:if name="Name6" func="var" arg="dir" op="equ" val="norm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if>
              <dgm:else name="Name7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else>
            </dgm:choose>
          </dgm:if>
          <dgm:else name="Name8">
            <dgm:alg type="composite">
              <dgm:param type="ar" val="1.9864"/>
            </dgm:alg>
            <dgm:choose name="Name9">
              <dgm:if name="Name1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if>
              <dgm:else name="Name1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.076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else>
            </dgm:choose>
          </dgm:else>
        </dgm:choose>
      </dgm:if>
      <dgm:if name="Name12" axis="ch" ptType="node" func="cnt" op="equ" val="2">
        <dgm:choose name="Name13">
          <dgm:if name="Name14" axis="ch ch" ptType="node node" func="cnt" op="equ" val="0">
            <dgm:alg type="composite">
              <dgm:param type="ar" val="5.1498"/>
            </dgm:alg>
            <dgm:choose name="Name15">
              <dgm:if name="Name1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.462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if>
              <dgm:else name="Name1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else>
            </dgm:choose>
          </dgm:if>
          <dgm:else name="Name18">
            <dgm:alg type="composite">
              <dgm:param type="ar" val="2.0563"/>
            </dgm:alg>
            <dgm:choose name="Name19">
              <dgm:if name="Name2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.462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462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if>
              <dgm:else name="Name2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.538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076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else>
            </dgm:choose>
          </dgm:else>
        </dgm:choose>
      </dgm:if>
      <dgm:if name="Name22" axis="ch" ptType="node" func="cnt" op="equ" val="3">
        <dgm:choose name="Name23">
          <dgm:if name="Name24" axis="ch ch" ptType="node node" func="cnt" op="equ" val="0">
            <dgm:alg type="composite">
              <dgm:param type="ar" val="4.1198"/>
            </dgm:alg>
            <dgm:choose name="Name25">
              <dgm:if name="Name2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.308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.616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if>
              <dgm:else name="Name2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else>
            </dgm:choose>
          </dgm:if>
          <dgm:else name="Name28">
            <dgm:alg type="composite">
              <dgm:param type="ar" val="2.0702"/>
            </dgm:alg>
            <dgm:choose name="Name29">
              <dgm:if name="Name3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08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61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.308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.616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if>
              <dgm:else name="Name3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.692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84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07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else>
            </dgm:choose>
          </dgm:else>
        </dgm:choose>
      </dgm:if>
      <dgm:if name="Name32" axis="ch" ptType="node" func="cnt" op="equ" val="4">
        <dgm:choose name="Name33">
          <dgm:if name="Name34" axis="ch ch" ptType="node node" func="cnt" op="equ" val="0">
            <dgm:alg type="composite">
              <dgm:param type="ar" val="3.435"/>
            </dgm:alg>
            <dgm:choose name="Name35">
              <dgm:if name="Name3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.2305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.461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.6915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if>
              <dgm:else name="Name3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else>
            </dgm:choose>
          </dgm:if>
          <dgm:else name="Name38">
            <dgm:alg type="composite">
              <dgm:param type="ar" val="1.9377"/>
            </dgm:alg>
            <dgm:choose name="Name39">
              <dgm:if name="Name4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2305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461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6915"/>
                  <dgm:constr type="t" for="ch" forName="childText4" refType="h" fact="0.5"/>
                  <dgm:constr type="w" for="ch" forName="childText4" refType="w" fact="0.232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.2305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.461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.6915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if>
              <dgm:else name="Name4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.7695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539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3085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076"/>
                  <dgm:constr type="t" for="ch" forName="childText4" refType="h" fact="0.5"/>
                  <dgm:constr type="w" for="ch" forName="childText4" refType="w" fact="0.234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else>
            </dgm:choose>
          </dgm:else>
        </dgm:choose>
      </dgm:if>
      <dgm:else name="Name42">
        <dgm:choose name="Name43">
          <dgm:if name="Name44" axis="ch ch" ptType="node node" func="cnt" op="equ" val="0">
            <dgm:alg type="composite">
              <dgm:param type="ar" val="2.9463"/>
            </dgm:alg>
            <dgm:choose name="Name45">
              <dgm:if name="Name4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.1848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.3696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.5545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.7393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if>
              <dgm:else name="Name4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else>
            </dgm:choose>
          </dgm:if>
          <dgm:else name="Name48">
            <dgm:alg type="composite">
              <dgm:param type="ar" val="1.7837"/>
            </dgm:alg>
            <dgm:choose name="Name49">
              <dgm:if name="Name5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1848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3696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5545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7393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.1848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.3696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.5545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.7393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if>
              <dgm:else name="Name5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.81518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63036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44554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26072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0759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else>
            </dgm:choose>
          </dgm:else>
        </dgm:choose>
      </dgm:else>
    </dgm:choose>
    <dgm:forEach name="Name52" axis="ch" ptType="node" cnt="1">
      <dgm:layoutNode name="parentText1" styleLbl="node1">
        <dgm:varLst>
          <dgm:chMax/>
          <dgm:chPref val="3"/>
          <dgm:bulletEnabled val="1"/>
        </dgm:varLst>
        <dgm:choose name="Name53">
          <dgm:if name="Name54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55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56">
        <dgm:if name="Name57" axis="ch" ptType="node" func="cnt" op="gte" val="1">
          <dgm:layoutNode name="childText1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8"/>
      </dgm:choose>
    </dgm:forEach>
    <dgm:forEach name="Name59" axis="ch" ptType="node" st="2" cnt="1">
      <dgm:layoutNode name="parentText2" styleLbl="node1">
        <dgm:varLst>
          <dgm:chMax/>
          <dgm:chPref val="3"/>
          <dgm:bulletEnabled val="1"/>
        </dgm:varLst>
        <dgm:choose name="Name60">
          <dgm:if name="Name61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2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63">
        <dgm:if name="Name64" axis="ch" ptType="node" func="cnt" op="gte" val="1">
          <dgm:layoutNode name="childText2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5"/>
      </dgm:choose>
    </dgm:forEach>
    <dgm:forEach name="Name66" axis="ch" ptType="node" st="3" cnt="1">
      <dgm:layoutNode name="parentText3" styleLbl="node1">
        <dgm:varLst>
          <dgm:chMax/>
          <dgm:chPref val="3"/>
          <dgm:bulletEnabled val="1"/>
        </dgm:varLst>
        <dgm:choose name="Name67">
          <dgm:if name="Name68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9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0">
        <dgm:if name="Name71" axis="ch" ptType="node" func="cnt" op="gte" val="1">
          <dgm:layoutNode name="childText3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</dgm:forEach>
    <dgm:forEach name="Name73" axis="ch" ptType="node" st="4" cnt="1">
      <dgm:layoutNode name="parentText4" styleLbl="node1">
        <dgm:varLst>
          <dgm:chMax/>
          <dgm:chPref val="3"/>
          <dgm:bulletEnabled val="1"/>
        </dgm:varLst>
        <dgm:choose name="Name74">
          <dgm:if name="Name75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76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7">
        <dgm:if name="Name78" axis="ch" ptType="node" func="cnt" op="gte" val="1">
          <dgm:layoutNode name="childText4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9"/>
      </dgm:choose>
    </dgm:forEach>
    <dgm:forEach name="Name80" axis="ch" ptType="node" st="5" cnt="1">
      <dgm:layoutNode name="parentText5" styleLbl="node1">
        <dgm:varLst>
          <dgm:chMax/>
          <dgm:chPref val="3"/>
          <dgm:bulletEnabled val="1"/>
        </dgm:varLst>
        <dgm:choose name="Name81">
          <dgm:if name="Name82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83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84">
        <dgm:if name="Name85" axis="ch" ptType="node" func="cnt" op="gte" val="1">
          <dgm:layoutNode name="childText5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253D6A-5627-BF44-9CAD-B86BEE129E21}" type="datetimeFigureOut">
              <a:rPr lang="en-US" smtClean="0"/>
              <a:pPr/>
              <a:t>6/26/13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C4C7F5-D946-CB43-A92C-91768EC921D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48744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CC1586-5DF1-5445-B7E3-B7397490DD96}" type="datetimeFigureOut">
              <a:rPr lang="en-US" smtClean="0"/>
              <a:pPr/>
              <a:t>6/26/13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BF04EF-D5D4-1240-9BA7-6DA9BC1548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1521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BF04EF-D5D4-1240-9BA7-6DA9BC1548C3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BF04EF-D5D4-1240-9BA7-6DA9BC1548C3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 diagrams for software / data slides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BF04EF-D5D4-1240-9BA7-6DA9BC1548C3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4" Type="http://schemas.openxmlformats.org/officeDocument/2006/relationships/image" Target="../media/image1.emf"/><Relationship Id="rId5" Type="http://schemas.openxmlformats.org/officeDocument/2006/relationships/image" Target="../media/image6.emf"/><Relationship Id="rId6" Type="http://schemas.openxmlformats.org/officeDocument/2006/relationships/image" Target="../media/image3.gif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em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415968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19" name="Picture 18" descr="ci_logo.eps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4300" y="274638"/>
            <a:ext cx="1790700" cy="800100"/>
          </a:xfrm>
          <a:prstGeom prst="rect">
            <a:avLst/>
          </a:prstGeom>
        </p:spPr>
      </p:pic>
      <p:pic>
        <p:nvPicPr>
          <p:cNvPr id="20" name="Picture 19" descr="argonnlogo.eps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572000" y="6400800"/>
            <a:ext cx="812800" cy="279400"/>
          </a:xfrm>
          <a:prstGeom prst="rect">
            <a:avLst/>
          </a:prstGeom>
        </p:spPr>
      </p:pic>
      <p:pic>
        <p:nvPicPr>
          <p:cNvPr id="21" name="Picture 20" descr="uofclogo.eps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007100" y="6477000"/>
            <a:ext cx="1003300" cy="203200"/>
          </a:xfrm>
          <a:prstGeom prst="rect">
            <a:avLst/>
          </a:prstGeom>
        </p:spPr>
      </p:pic>
      <p:cxnSp>
        <p:nvCxnSpPr>
          <p:cNvPr id="22" name="Straight Connector 21"/>
          <p:cNvCxnSpPr/>
          <p:nvPr userDrawn="1"/>
        </p:nvCxnSpPr>
        <p:spPr>
          <a:xfrm rot="5400000">
            <a:off x="5561806" y="6553200"/>
            <a:ext cx="304800" cy="1588"/>
          </a:xfrm>
          <a:prstGeom prst="line">
            <a:avLst/>
          </a:prstGeom>
          <a:ln>
            <a:solidFill>
              <a:srgbClr val="B42E34"/>
            </a:solidFill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 userDrawn="1"/>
        </p:nvCxnSpPr>
        <p:spPr>
          <a:xfrm rot="5400000">
            <a:off x="7163594" y="6553200"/>
            <a:ext cx="304800" cy="1588"/>
          </a:xfrm>
          <a:prstGeom prst="line">
            <a:avLst/>
          </a:prstGeom>
          <a:ln>
            <a:solidFill>
              <a:srgbClr val="B42E34"/>
            </a:solidFill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 userDrawn="1"/>
        </p:nvSpPr>
        <p:spPr>
          <a:xfrm>
            <a:off x="7506811" y="6333282"/>
            <a:ext cx="10695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dirty="0" err="1" smtClean="0">
                <a:solidFill>
                  <a:schemeClr val="bg1">
                    <a:lumMod val="85000"/>
                  </a:schemeClr>
                </a:solidFill>
              </a:rPr>
              <a:t>www.ci.anl.gov</a:t>
            </a:r>
            <a:endParaRPr lang="en-US" sz="1050" dirty="0" smtClean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5" name="TextBox 24"/>
          <p:cNvSpPr txBox="1"/>
          <p:nvPr userDrawn="1"/>
        </p:nvSpPr>
        <p:spPr>
          <a:xfrm>
            <a:off x="7512746" y="6497350"/>
            <a:ext cx="134729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dirty="0" err="1" smtClean="0">
                <a:solidFill>
                  <a:schemeClr val="bg1">
                    <a:lumMod val="85000"/>
                  </a:schemeClr>
                </a:solidFill>
              </a:rPr>
              <a:t>www.ci.uchicago.edu</a:t>
            </a:r>
            <a:endParaRPr lang="en-US" sz="1050" dirty="0" smtClean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6" name="Title 1"/>
          <p:cNvSpPr>
            <a:spLocks noGrp="1"/>
          </p:cNvSpPr>
          <p:nvPr>
            <p:ph type="ctrTitle"/>
          </p:nvPr>
        </p:nvSpPr>
        <p:spPr>
          <a:xfrm>
            <a:off x="457200" y="2130425"/>
            <a:ext cx="5943600" cy="917575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6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457200" y="3048000"/>
            <a:ext cx="6400800" cy="17526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000" b="0" i="0">
                <a:solidFill>
                  <a:schemeClr val="bg1">
                    <a:lumMod val="75000"/>
                  </a:schemeClr>
                </a:solidFill>
                <a:latin typeface="Calibri"/>
                <a:cs typeface="Calibri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11" name="Picture 10" descr="radiate.eps"/>
          <p:cNvPicPr>
            <a:picLocks noChangeAspect="1"/>
          </p:cNvPicPr>
          <p:nvPr userDrawn="1"/>
        </p:nvPicPr>
        <p:blipFill>
          <a:blip r:embed="rId5">
            <a:alphaModFix amt="50000"/>
          </a:blip>
          <a:stretch>
            <a:fillRect/>
          </a:stretch>
        </p:blipFill>
        <p:spPr>
          <a:xfrm>
            <a:off x="5410200" y="495300"/>
            <a:ext cx="3721100" cy="5676900"/>
          </a:xfrm>
          <a:prstGeom prst="rect">
            <a:avLst/>
          </a:prstGeom>
        </p:spPr>
      </p:pic>
      <p:pic>
        <p:nvPicPr>
          <p:cNvPr id="13" name="Picture 12" descr="osg_logo.gif"/>
          <p:cNvPicPr>
            <a:picLocks noChangeAspect="1"/>
          </p:cNvPicPr>
          <p:nvPr userDrawn="1"/>
        </p:nvPicPr>
        <p:blipFill>
          <a:blip r:embed="rId6">
            <a:alphaModFix/>
          </a:blip>
          <a:srcRect r="28896" b="23762"/>
          <a:stretch>
            <a:fillRect/>
          </a:stretch>
        </p:blipFill>
        <p:spPr>
          <a:xfrm>
            <a:off x="7696200" y="3124200"/>
            <a:ext cx="1295102" cy="703627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rgbClr val="415968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uofcicon.eps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48492" y="108216"/>
            <a:ext cx="673100" cy="5969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1"/>
            <a:ext cx="7097307" cy="838200"/>
          </a:xfrm>
          <a:prstGeom prst="rect">
            <a:avLst/>
          </a:prstGeom>
        </p:spPr>
        <p:txBody>
          <a:bodyPr tIns="91440" bIns="137160" anchor="ctr">
            <a:normAutofit/>
          </a:bodyPr>
          <a:lstStyle>
            <a:lvl1pPr algn="l">
              <a:spcBef>
                <a:spcPts val="0"/>
              </a:spcBef>
              <a:defRPr sz="36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228600" y="990600"/>
            <a:ext cx="8553450" cy="5257800"/>
          </a:xfrm>
          <a:prstGeom prst="rect">
            <a:avLst/>
          </a:prstGeom>
        </p:spPr>
        <p:txBody>
          <a:bodyPr vert="horz">
            <a:normAutofit/>
          </a:bodyPr>
          <a:lstStyle>
            <a:lvl1pPr>
              <a:spcBef>
                <a:spcPts val="600"/>
              </a:spcBef>
              <a:buClr>
                <a:srgbClr val="800000"/>
              </a:buClr>
              <a:buSzPct val="80000"/>
              <a:buFont typeface="Lucida Grande"/>
              <a:buChar char="•"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spcBef>
                <a:spcPts val="600"/>
              </a:spcBef>
              <a:buClr>
                <a:srgbClr val="800000"/>
              </a:buClr>
              <a:buSzPct val="80000"/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spcBef>
                <a:spcPts val="600"/>
              </a:spcBef>
              <a:buClr>
                <a:srgbClr val="800000"/>
              </a:buClr>
              <a:buSzPct val="80000"/>
              <a:buFont typeface="Courier New"/>
              <a:buChar char="o"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152400" y="6467445"/>
            <a:ext cx="53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ED12DC1-BB88-6B49-A914-5DE104335772}" type="slidenum">
              <a:rPr lang="en-US" sz="1200" smtClean="0">
                <a:solidFill>
                  <a:schemeClr val="bg1">
                    <a:lumMod val="95000"/>
                  </a:schemeClr>
                </a:solidFill>
              </a:rPr>
              <a:pPr/>
              <a:t>‹#›</a:t>
            </a:fld>
            <a:endParaRPr lang="en-US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1066800" y="6467445"/>
            <a:ext cx="365760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lvl1pPr marL="0" algn="l" defTabSz="457200" rtl="0" eaLnBrk="1" latinLnBrk="0" hangingPunct="1">
              <a:defRPr lang="en-US" sz="1200" kern="1200" smtClean="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o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A8D045A-CF64-494B-9374-292B2658569D}" type="datetimeFigureOut">
              <a:rPr lang="en-US" smtClean="0"/>
              <a:t>6/26/13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9F64282-FB33-BC4C-AA5C-A327A97AC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68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  <a:prstGeom prst="rect">
            <a:avLst/>
          </a:prstGeom>
        </p:spPr>
        <p:txBody>
          <a:bodyPr lIns="82058" tIns="41029" rIns="82058" bIns="41029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lIns="82058" tIns="41029" rIns="82058" bIns="41029"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4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29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58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3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87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17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lIns="82058" tIns="41029" rIns="82058" bIns="41029"/>
          <a:lstStyle/>
          <a:p>
            <a:fld id="{4230FED6-D17E-C94A-BF96-12FA7286BA0C}" type="datetime1">
              <a:rPr lang="en-US" smtClean="0"/>
              <a:t>6/26/13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lIns="82058" tIns="41029" rIns="82058" bIns="41029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lIns="82058" tIns="41029" rIns="82058" bIns="41029"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781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emf"/><Relationship Id="rId9" Type="http://schemas.openxmlformats.org/officeDocument/2006/relationships/image" Target="../media/image2.emf"/><Relationship Id="rId10" Type="http://schemas.openxmlformats.org/officeDocument/2006/relationships/image" Target="../media/image3.gi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415968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uofclogo.eps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95962" y="6477000"/>
            <a:ext cx="1379538" cy="27940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 rot="5400000">
            <a:off x="5410994" y="6629400"/>
            <a:ext cx="304800" cy="1588"/>
          </a:xfrm>
          <a:prstGeom prst="line">
            <a:avLst/>
          </a:prstGeom>
          <a:ln>
            <a:solidFill>
              <a:srgbClr val="B42E34"/>
            </a:solidFill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5400000">
            <a:off x="7241382" y="6629400"/>
            <a:ext cx="304800" cy="1588"/>
          </a:xfrm>
          <a:prstGeom prst="line">
            <a:avLst/>
          </a:prstGeom>
          <a:ln>
            <a:solidFill>
              <a:srgbClr val="B42E34"/>
            </a:solidFill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506811" y="6408000"/>
            <a:ext cx="10695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dirty="0" err="1" smtClean="0">
                <a:solidFill>
                  <a:schemeClr val="bg1">
                    <a:lumMod val="85000"/>
                  </a:schemeClr>
                </a:solidFill>
              </a:rPr>
              <a:t>www.ci.anl.gov</a:t>
            </a:r>
            <a:endParaRPr lang="en-US" sz="1050" dirty="0" smtClean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512746" y="6572068"/>
            <a:ext cx="134729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dirty="0" err="1" smtClean="0">
                <a:solidFill>
                  <a:schemeClr val="bg1">
                    <a:lumMod val="85000"/>
                  </a:schemeClr>
                </a:solidFill>
              </a:rPr>
              <a:t>www.ci.uchicago.edu</a:t>
            </a:r>
            <a:endParaRPr lang="en-US" sz="1050" dirty="0" smtClean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15" name="Picture 14" descr="radiateforwhite.eps"/>
          <p:cNvPicPr>
            <a:picLocks noChangeAspect="1"/>
          </p:cNvPicPr>
          <p:nvPr/>
        </p:nvPicPr>
        <p:blipFill>
          <a:blip r:embed="rId9">
            <a:alphaModFix amt="85000"/>
          </a:blip>
          <a:stretch>
            <a:fillRect/>
          </a:stretch>
        </p:blipFill>
        <p:spPr>
          <a:xfrm>
            <a:off x="5613400" y="838200"/>
            <a:ext cx="3530600" cy="5359400"/>
          </a:xfrm>
          <a:prstGeom prst="rect">
            <a:avLst/>
          </a:prstGeom>
        </p:spPr>
      </p:pic>
      <p:pic>
        <p:nvPicPr>
          <p:cNvPr id="11" name="Picture 10" descr="osg_logo.gif"/>
          <p:cNvPicPr>
            <a:picLocks noChangeAspect="1"/>
          </p:cNvPicPr>
          <p:nvPr userDrawn="1"/>
        </p:nvPicPr>
        <p:blipFill>
          <a:blip r:embed="rId10">
            <a:alphaModFix amt="62000"/>
          </a:blip>
          <a:srcRect r="28896" b="23762"/>
          <a:stretch>
            <a:fillRect/>
          </a:stretch>
        </p:blipFill>
        <p:spPr>
          <a:xfrm>
            <a:off x="7772698" y="3258773"/>
            <a:ext cx="1295102" cy="70362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65" r:id="rId3"/>
    <p:sldLayoutId id="2147483666" r:id="rId4"/>
    <p:sldLayoutId id="2147483667" r:id="rId5"/>
    <p:sldLayoutId id="2147483668" r:id="rId6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jpg"/><Relationship Id="rId3" Type="http://schemas.openxmlformats.org/officeDocument/2006/relationships/image" Target="../media/image14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4" Type="http://schemas.openxmlformats.org/officeDocument/2006/relationships/image" Target="../media/image16.jpe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jpe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jp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jp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1.jpg"/><Relationship Id="rId3" Type="http://schemas.openxmlformats.org/officeDocument/2006/relationships/hyperlink" Target="http://www.campusgrids.org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7" Type="http://schemas.openxmlformats.org/officeDocument/2006/relationships/diagramData" Target="../diagrams/data2.xml"/><Relationship Id="rId8" Type="http://schemas.openxmlformats.org/officeDocument/2006/relationships/diagramLayout" Target="../diagrams/layout2.xml"/><Relationship Id="rId9" Type="http://schemas.openxmlformats.org/officeDocument/2006/relationships/diagramQuickStyle" Target="../diagrams/quickStyle2.xml"/><Relationship Id="rId10" Type="http://schemas.openxmlformats.org/officeDocument/2006/relationships/diagramColors" Target="../diagrams/colors2.xml"/><Relationship Id="rId11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twiki.grid.iu.edu/bin/view/VirtualOrganizations/OSGConnectService" TargetMode="External"/><Relationship Id="rId4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4" Type="http://schemas.openxmlformats.org/officeDocument/2006/relationships/image" Target="../media/image13.emf"/><Relationship Id="rId5" Type="http://schemas.openxmlformats.org/officeDocument/2006/relationships/image" Target="../media/image9.jp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7007" y="1671637"/>
            <a:ext cx="5943600" cy="91757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Campus Grids &amp; Campus Infrastructures Community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429000"/>
            <a:ext cx="6400800" cy="21336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Rob Gardner</a:t>
            </a:r>
          </a:p>
          <a:p>
            <a:r>
              <a:rPr lang="en-US" dirty="0" smtClean="0"/>
              <a:t>Computation Institute / University of Chicago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June 4, </a:t>
            </a:r>
            <a:r>
              <a:rPr lang="en-US" dirty="0" smtClean="0"/>
              <a:t>2013</a:t>
            </a:r>
          </a:p>
          <a:p>
            <a:endParaRPr lang="en-US" dirty="0"/>
          </a:p>
          <a:p>
            <a:r>
              <a:rPr lang="en-US" dirty="0" smtClean="0"/>
              <a:t>(revised &amp; condensed for June 26 Area Coordinator’s meeting)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creenshot_748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50" y="5861919"/>
            <a:ext cx="908050" cy="91988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200" y="546100"/>
            <a:ext cx="8737600" cy="575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5816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OSG Connect Web 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Leveraged existing implementation at UC3</a:t>
            </a:r>
          </a:p>
          <a:p>
            <a:r>
              <a:rPr lang="en-US" dirty="0" smtClean="0"/>
              <a:t>Leverages CHTC portal, UC3 </a:t>
            </a:r>
            <a:r>
              <a:rPr lang="en-US" dirty="0" err="1" smtClean="0"/>
              <a:t>UBolt</a:t>
            </a:r>
            <a:endParaRPr lang="en-US" dirty="0" smtClean="0"/>
          </a:p>
          <a:p>
            <a:r>
              <a:rPr lang="en-US" dirty="0" smtClean="0"/>
              <a:t>Working with OSG Security to get </a:t>
            </a:r>
            <a:r>
              <a:rPr lang="en-US" dirty="0" err="1" smtClean="0"/>
              <a:t>InCommon</a:t>
            </a:r>
            <a:r>
              <a:rPr lang="en-US" dirty="0" smtClean="0"/>
              <a:t> and OSG Connect service working together</a:t>
            </a:r>
          </a:p>
          <a:p>
            <a:r>
              <a:rPr lang="en-US" dirty="0" smtClean="0"/>
              <a:t>Effort for this coming from ATLAS Tier 2 </a:t>
            </a:r>
          </a:p>
          <a:p>
            <a:r>
              <a:rPr lang="en-US" dirty="0" smtClean="0"/>
              <a:t>Expect to have first version of this together in time for the Duke workshop</a:t>
            </a:r>
          </a:p>
          <a:p>
            <a:r>
              <a:rPr lang="en-US" dirty="0" smtClean="0"/>
              <a:t>Fall-back plans with reduced capability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 descr="screenshot_748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50" y="5861919"/>
            <a:ext cx="908050" cy="919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6959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OSG Connect Submit Infrastructure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Start small, but plan for a scale of 1000 users submitting through multiple VO carriers and pilot factories</a:t>
            </a:r>
          </a:p>
          <a:p>
            <a:r>
              <a:rPr lang="en-US" dirty="0" smtClean="0"/>
              <a:t>Start with existing OSG mechanisms</a:t>
            </a:r>
          </a:p>
          <a:p>
            <a:r>
              <a:rPr lang="en-US" dirty="0" smtClean="0"/>
              <a:t>Expressed interest to engage ATLAS Tier 3 community, providing access to “beyond pledge” resources at ATLAS sites</a:t>
            </a:r>
          </a:p>
          <a:p>
            <a:pPr lvl="1"/>
            <a:r>
              <a:rPr lang="en-US" dirty="0" smtClean="0"/>
              <a:t>Will setup a separate VO front end for this purpose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 descr="screenshot_748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50" y="5861919"/>
            <a:ext cx="908050" cy="919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231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Distributed Software Access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Parrot and </a:t>
            </a:r>
            <a:r>
              <a:rPr lang="en-US" dirty="0" err="1" smtClean="0"/>
              <a:t>SkeletonKey</a:t>
            </a:r>
            <a:endParaRPr lang="en-US" dirty="0" smtClean="0"/>
          </a:p>
          <a:p>
            <a:r>
              <a:rPr lang="en-US" dirty="0" smtClean="0"/>
              <a:t>Motivated </a:t>
            </a:r>
            <a:r>
              <a:rPr lang="en-US" dirty="0" smtClean="0"/>
              <a:t>by UC3 users needing to have an easy way to remotely access their software and data on clusters around campus</a:t>
            </a:r>
          </a:p>
          <a:p>
            <a:r>
              <a:rPr lang="en-US" dirty="0" smtClean="0"/>
              <a:t>Designed as an easy alternative for users to manually using </a:t>
            </a:r>
            <a:r>
              <a:rPr lang="en-US" dirty="0" smtClean="0"/>
              <a:t>Parrot</a:t>
            </a:r>
          </a:p>
          <a:p>
            <a:pPr lvl="1"/>
            <a:r>
              <a:rPr lang="en-US" dirty="0" smtClean="0"/>
              <a:t>Also Chirp for data access</a:t>
            </a:r>
            <a:endParaRPr lang="en-US" dirty="0" smtClean="0"/>
          </a:p>
          <a:p>
            <a:r>
              <a:rPr lang="en-US" dirty="0" smtClean="0"/>
              <a:t>Provides </a:t>
            </a:r>
            <a:r>
              <a:rPr lang="en-US" dirty="0" smtClean="0"/>
              <a:t>an easy to use configuration file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71891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Design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Provide an easily understood way for users to incorporate remote software/data access into their current workflows</a:t>
            </a:r>
          </a:p>
          <a:p>
            <a:r>
              <a:rPr lang="en-US" dirty="0" smtClean="0"/>
              <a:t>Allow users to expand their computations to incorporate opportunistic usage of other campus clusters</a:t>
            </a:r>
          </a:p>
          <a:p>
            <a:r>
              <a:rPr lang="en-US" dirty="0" smtClean="0"/>
              <a:t>Eventually, allow users to expand from campus grids to using OSG opportunistically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50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Current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Have initial ‘version one’ implementation</a:t>
            </a:r>
          </a:p>
          <a:p>
            <a:r>
              <a:rPr lang="en-US" dirty="0" smtClean="0"/>
              <a:t>Working with three groups to incorporate </a:t>
            </a:r>
            <a:r>
              <a:rPr lang="en-US" dirty="0" err="1" smtClean="0"/>
              <a:t>SkeletonKey</a:t>
            </a:r>
            <a:r>
              <a:rPr lang="en-US" dirty="0" smtClean="0"/>
              <a:t> in their workflows and actively utilize campus grid environment at U of C</a:t>
            </a:r>
          </a:p>
          <a:p>
            <a:r>
              <a:rPr lang="en-US" dirty="0" smtClean="0"/>
              <a:t>Incorporating user feedback into current code and updating features based on user </a:t>
            </a:r>
            <a:r>
              <a:rPr lang="en-US" dirty="0" smtClean="0"/>
              <a:t>needs</a:t>
            </a:r>
          </a:p>
          <a:p>
            <a:r>
              <a:rPr lang="en-US" dirty="0" smtClean="0"/>
              <a:t>More input and feedback welcome from Parrot experts out there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5348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shot_392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1360913"/>
            <a:ext cx="1761794" cy="1306087"/>
          </a:xfrm>
          <a:prstGeom prst="rect">
            <a:avLst/>
          </a:prstGeom>
        </p:spPr>
      </p:pic>
      <p:pic>
        <p:nvPicPr>
          <p:cNvPr id="6" name="Picture 5" descr="screenshot_391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1750" y="990600"/>
            <a:ext cx="1386050" cy="2209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 err="1" smtClean="0"/>
              <a:t>SkeletonKey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OSG AHM</a:t>
            </a:r>
            <a:endParaRPr lang="en-US" dirty="0"/>
          </a:p>
        </p:txBody>
      </p:sp>
      <p:pic>
        <p:nvPicPr>
          <p:cNvPr id="7" name="Picture 6" descr="parrot_chirp_layout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8600" y="2362200"/>
            <a:ext cx="3813381" cy="3276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 descr="after sk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47819" y="2438400"/>
            <a:ext cx="3562781" cy="3505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10" name="Straight Connector 9"/>
          <p:cNvCxnSpPr/>
          <p:nvPr/>
        </p:nvCxnSpPr>
        <p:spPr>
          <a:xfrm rot="5400000">
            <a:off x="1681972" y="3575829"/>
            <a:ext cx="5629245" cy="1588"/>
          </a:xfrm>
          <a:prstGeom prst="line">
            <a:avLst/>
          </a:prstGeom>
          <a:ln>
            <a:prstDash val="dash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" name="Equal 2"/>
          <p:cNvSpPr/>
          <p:nvPr/>
        </p:nvSpPr>
        <p:spPr>
          <a:xfrm>
            <a:off x="4167317" y="3810000"/>
            <a:ext cx="656965" cy="685800"/>
          </a:xfrm>
          <a:prstGeom prst="mathEqual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21452" y="924580"/>
            <a:ext cx="32367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With </a:t>
            </a:r>
            <a:r>
              <a:rPr lang="en-US" sz="28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SkeletonKey</a:t>
            </a:r>
            <a:endParaRPr lang="en-US" sz="2800" b="1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52400" y="931779"/>
            <a:ext cx="15183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Directly</a:t>
            </a:r>
            <a:endParaRPr lang="en-US" sz="2800" b="1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35633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PALMS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OASIS:</a:t>
            </a:r>
          </a:p>
          <a:p>
            <a:pPr lvl="1"/>
            <a:r>
              <a:rPr lang="en-US" dirty="0" smtClean="0"/>
              <a:t> provides the infrastructure to host the software in CVMFS but users need more guidance to install the software (1) and to access it from OSG resources (2)</a:t>
            </a:r>
          </a:p>
          <a:p>
            <a:r>
              <a:rPr lang="en-US" dirty="0" smtClean="0"/>
              <a:t>Programs, Applications and Libraries Management and Setup (PALMS)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 system to install and manage software in OASIS</a:t>
            </a:r>
          </a:p>
          <a:p>
            <a:pPr lvl="1"/>
            <a:r>
              <a:rPr lang="en-US" dirty="0" smtClean="0"/>
              <a:t>Simplifies the packaging and installation of different versions for different platforms </a:t>
            </a:r>
          </a:p>
          <a:p>
            <a:pPr lvl="1"/>
            <a:r>
              <a:rPr lang="en-US" dirty="0" smtClean="0"/>
              <a:t>Helps users to setup the correct and desired environment (applications and libraries)</a:t>
            </a:r>
          </a:p>
        </p:txBody>
      </p:sp>
    </p:spTree>
    <p:extLst>
      <p:ext uri="{BB962C8B-B14F-4D97-AF65-F5344CB8AC3E}">
        <p14:creationId xmlns:p14="http://schemas.microsoft.com/office/powerpoint/2010/main" val="11192803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PALMS </a:t>
            </a:r>
            <a:r>
              <a:rPr lang="en-US" dirty="0"/>
              <a:t>s</a:t>
            </a:r>
            <a:r>
              <a:rPr lang="en-US" dirty="0" smtClean="0"/>
              <a:t>oftware manager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Help packaging application and deploying it on OASIS (or into any CVMFS stratum)</a:t>
            </a:r>
          </a:p>
          <a:p>
            <a:r>
              <a:rPr lang="en-US" dirty="0" smtClean="0"/>
              <a:t>Allow installs, updates and removals of applications and libraries</a:t>
            </a:r>
          </a:p>
          <a:p>
            <a:r>
              <a:rPr lang="en-US" dirty="0" smtClean="0"/>
              <a:t>Allow multiple versions for distinct platforms</a:t>
            </a:r>
          </a:p>
          <a:p>
            <a:r>
              <a:rPr lang="en-US" dirty="0" smtClean="0"/>
              <a:t>Allow multiple versions for the same platform</a:t>
            </a:r>
          </a:p>
          <a:p>
            <a:r>
              <a:rPr lang="en-US" dirty="0" smtClean="0"/>
              <a:t>Does not require root on the OASIS server</a:t>
            </a:r>
          </a:p>
          <a:p>
            <a:r>
              <a:rPr lang="en-US" dirty="0" smtClean="0"/>
              <a:t>Can manage and solve dependencies and conflicts</a:t>
            </a:r>
          </a:p>
          <a:p>
            <a:r>
              <a:rPr lang="en-US" dirty="0" smtClean="0"/>
              <a:t>Help adapting and installing native packages</a:t>
            </a:r>
          </a:p>
        </p:txBody>
      </p:sp>
    </p:spTree>
    <p:extLst>
      <p:ext uri="{BB962C8B-B14F-4D97-AF65-F5344CB8AC3E}">
        <p14:creationId xmlns:p14="http://schemas.microsoft.com/office/powerpoint/2010/main" val="5447862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PALMS user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Help select the correct version for the platform</a:t>
            </a:r>
          </a:p>
          <a:p>
            <a:r>
              <a:rPr lang="en-US" dirty="0" smtClean="0"/>
              <a:t>Provide a default version but allow to choice</a:t>
            </a:r>
          </a:p>
          <a:p>
            <a:r>
              <a:rPr lang="en-US" dirty="0" smtClean="0"/>
              <a:t>Setup the correct environment for the user shell</a:t>
            </a:r>
          </a:p>
          <a:p>
            <a:r>
              <a:rPr lang="en-US" dirty="0" smtClean="0"/>
              <a:t>Work automatically with different shells</a:t>
            </a:r>
          </a:p>
          <a:p>
            <a:r>
              <a:rPr lang="en-US" dirty="0" smtClean="0"/>
              <a:t>Add no performance penalty compared to default OASIS</a:t>
            </a:r>
          </a:p>
        </p:txBody>
      </p:sp>
    </p:spTree>
    <p:extLst>
      <p:ext uri="{BB962C8B-B14F-4D97-AF65-F5344CB8AC3E}">
        <p14:creationId xmlns:p14="http://schemas.microsoft.com/office/powerpoint/2010/main" val="17607238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Campus area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228600" y="990600"/>
            <a:ext cx="8553450" cy="21336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Will discuss all but BOSCO in Campus </a:t>
            </a:r>
            <a:r>
              <a:rPr lang="en-US" dirty="0" smtClean="0"/>
              <a:t>area</a:t>
            </a:r>
          </a:p>
          <a:p>
            <a:r>
              <a:rPr lang="en-US" dirty="0" smtClean="0"/>
              <a:t>Not everything has been captured in JIRA yet but we’re working on it</a:t>
            </a:r>
          </a:p>
          <a:p>
            <a:r>
              <a:rPr lang="en-US" dirty="0" smtClean="0"/>
              <a:t>Obviously there are many dependencies throughput OSG++: User Support, Production, Operations, Accounting, Software, </a:t>
            </a:r>
            <a:r>
              <a:rPr lang="en-US" dirty="0" err="1" smtClean="0"/>
              <a:t>GlideinWMS</a:t>
            </a:r>
            <a:r>
              <a:rPr lang="en-US" dirty="0" smtClean="0"/>
              <a:t>, </a:t>
            </a:r>
            <a:r>
              <a:rPr lang="en-US" dirty="0" err="1" smtClean="0"/>
              <a:t>PandaWMS</a:t>
            </a:r>
            <a:r>
              <a:rPr lang="en-US" dirty="0" smtClean="0"/>
              <a:t>, Networking and facilities teams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 descr="screenshot_74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3245208"/>
            <a:ext cx="8610600" cy="30031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575561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PALMS activities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Project planning</a:t>
            </a:r>
          </a:p>
          <a:p>
            <a:pPr lvl="1"/>
            <a:r>
              <a:rPr lang="en-US" dirty="0" smtClean="0"/>
              <a:t>Presentations and white paper</a:t>
            </a:r>
          </a:p>
          <a:p>
            <a:r>
              <a:rPr lang="en-US" dirty="0" smtClean="0"/>
              <a:t>Software development, packaging and documentation</a:t>
            </a:r>
          </a:p>
          <a:p>
            <a:r>
              <a:rPr lang="en-US" dirty="0" smtClean="0"/>
              <a:t>Deployment on OSG OASIS and on UC3</a:t>
            </a:r>
          </a:p>
          <a:p>
            <a:r>
              <a:rPr lang="en-US" dirty="0" smtClean="0"/>
              <a:t>Librarian (software manager) activities for the OSG VO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598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CIVAIS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There is a lot of information about the operation of a Campus Infrastructure or OSG</a:t>
            </a:r>
          </a:p>
          <a:p>
            <a:r>
              <a:rPr lang="en-US" dirty="0" smtClean="0"/>
              <a:t>Processed information is more valuable than raw data</a:t>
            </a:r>
          </a:p>
          <a:p>
            <a:r>
              <a:rPr lang="en-US" dirty="0" smtClean="0"/>
              <a:t>Data and info differ by role (researcher, PI, computer center director, funding program manager, network administrator, …)</a:t>
            </a:r>
          </a:p>
          <a:p>
            <a:r>
              <a:rPr lang="en-US" dirty="0" smtClean="0"/>
              <a:t>CIVAIS: Campus Infrastructures Visual Analytics and Informatics Services </a:t>
            </a:r>
          </a:p>
          <a:p>
            <a:pPr lvl="1"/>
            <a:r>
              <a:rPr lang="en-US" dirty="0" smtClean="0"/>
              <a:t>A analytics service collecting information form a Campus Infrastructure </a:t>
            </a:r>
          </a:p>
          <a:p>
            <a:pPr lvl="1"/>
            <a:r>
              <a:rPr lang="en-US" dirty="0" smtClean="0"/>
              <a:t>Provides clear, concise and flexible views for users </a:t>
            </a:r>
          </a:p>
          <a:p>
            <a:pPr lvl="1"/>
            <a:r>
              <a:rPr lang="en-US" dirty="0" smtClean="0"/>
              <a:t>And an open data platform (policy based) to stimulate derived metrics and 3</a:t>
            </a:r>
            <a:r>
              <a:rPr lang="en-US" baseline="30000" dirty="0" smtClean="0"/>
              <a:t>rd</a:t>
            </a:r>
            <a:r>
              <a:rPr lang="en-US" dirty="0" smtClean="0"/>
              <a:t> party apps for advanced analytics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85004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Use Case Example (1)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What do computing center executive/steering committees most want to know?</a:t>
            </a:r>
          </a:p>
          <a:p>
            <a:pPr lvl="1"/>
            <a:r>
              <a:rPr lang="en-US" dirty="0" smtClean="0"/>
              <a:t>How are resources being used</a:t>
            </a:r>
          </a:p>
          <a:p>
            <a:pPr lvl="1"/>
            <a:r>
              <a:rPr lang="en-US" dirty="0" smtClean="0"/>
              <a:t>Are they serving investing stakeholders fairly, as well as the broader university community</a:t>
            </a:r>
          </a:p>
          <a:p>
            <a:pPr lvl="1"/>
            <a:r>
              <a:rPr lang="en-US" dirty="0" smtClean="0"/>
              <a:t>Is capacity meeting demand</a:t>
            </a:r>
          </a:p>
          <a:p>
            <a:pPr lvl="1"/>
            <a:r>
              <a:rPr lang="en-US" dirty="0" smtClean="0"/>
              <a:t>Which technologies (processing, storage, network, visualization) are most likely to yield the most benefit to the most users</a:t>
            </a:r>
          </a:p>
          <a:p>
            <a:pPr lvl="1"/>
            <a:r>
              <a:rPr lang="en-US" dirty="0" smtClean="0"/>
              <a:t>How do we judge the effectiveness of resource usage for advancing the scientific goals of our stake-holding partners</a:t>
            </a:r>
          </a:p>
        </p:txBody>
      </p:sp>
    </p:spTree>
    <p:extLst>
      <p:ext uri="{BB962C8B-B14F-4D97-AF65-F5344CB8AC3E}">
        <p14:creationId xmlns:p14="http://schemas.microsoft.com/office/powerpoint/2010/main" val="19330098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599" y="1"/>
            <a:ext cx="8012289" cy="838200"/>
          </a:xfrm>
        </p:spPr>
        <p:txBody>
          <a:bodyPr>
            <a:normAutofit/>
          </a:bodyPr>
          <a:lstStyle/>
          <a:p>
            <a:r>
              <a:rPr lang="en-US" dirty="0" smtClean="0"/>
              <a:t>Use Case Example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What does the OSG Executive Team most want to know?</a:t>
            </a:r>
          </a:p>
          <a:p>
            <a:pPr lvl="1"/>
            <a:r>
              <a:rPr lang="en-US" dirty="0" smtClean="0"/>
              <a:t>How effective is the campus program in engaging new users and research communities on campuses</a:t>
            </a:r>
          </a:p>
          <a:p>
            <a:pPr lvl="1"/>
            <a:r>
              <a:rPr lang="en-US" dirty="0" smtClean="0"/>
              <a:t>Which disciplines, outside of high energy physics, have received benefit from OSG </a:t>
            </a:r>
          </a:p>
          <a:p>
            <a:pPr lvl="1"/>
            <a:r>
              <a:rPr lang="en-US" dirty="0" smtClean="0"/>
              <a:t>What are the impacts of OSG services and technologies on accelerating the scientific mission of our stake-holding organizations as well as the national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2679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CIVAIS key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Design starting from the user experience </a:t>
            </a:r>
          </a:p>
          <a:p>
            <a:r>
              <a:rPr lang="en-US" dirty="0" smtClean="0"/>
              <a:t>Multiple roles determining access policies and interests</a:t>
            </a:r>
          </a:p>
          <a:p>
            <a:r>
              <a:rPr lang="en-US" dirty="0" smtClean="0"/>
              <a:t>Interactive extensible web displays tailored to the role of the user</a:t>
            </a:r>
          </a:p>
          <a:p>
            <a:r>
              <a:rPr lang="en-US" dirty="0" smtClean="0"/>
              <a:t>Designed for a Campus Infrastructure</a:t>
            </a:r>
          </a:p>
          <a:p>
            <a:r>
              <a:rPr lang="en-US" dirty="0" smtClean="0"/>
              <a:t>Easy to install and deploy on a Campus</a:t>
            </a:r>
          </a:p>
          <a:p>
            <a:r>
              <a:rPr lang="en-US" dirty="0" smtClean="0"/>
              <a:t>Hierarchical reporting for a wider community (e.g. OSG CIC)</a:t>
            </a:r>
          </a:p>
          <a:p>
            <a:r>
              <a:rPr lang="en-US" dirty="0" smtClean="0"/>
              <a:t>Highly scalable </a:t>
            </a:r>
          </a:p>
          <a:p>
            <a:pPr lvl="1"/>
            <a:r>
              <a:rPr lang="en-US" dirty="0" smtClean="0"/>
              <a:t>a single Campus reporting running on a single machine, bigger and more complex structures scaling on a distributed architecture</a:t>
            </a:r>
          </a:p>
          <a:p>
            <a:r>
              <a:rPr lang="en-US" dirty="0" smtClean="0"/>
              <a:t>Pluggable and open interface</a:t>
            </a:r>
          </a:p>
          <a:p>
            <a:pPr lvl="1"/>
            <a:r>
              <a:rPr lang="en-US" dirty="0" smtClean="0"/>
              <a:t>Accepting multiple inputs (Gratia, </a:t>
            </a:r>
            <a:r>
              <a:rPr lang="en-US" dirty="0"/>
              <a:t>m</a:t>
            </a:r>
            <a:r>
              <a:rPr lang="en-US" dirty="0" smtClean="0"/>
              <a:t>essage queues, etc…)</a:t>
            </a:r>
          </a:p>
          <a:p>
            <a:pPr lvl="1"/>
            <a:r>
              <a:rPr lang="en-US" dirty="0" smtClean="0"/>
              <a:t>Ability to add custom views to the display</a:t>
            </a:r>
          </a:p>
          <a:p>
            <a:pPr lvl="1"/>
            <a:r>
              <a:rPr lang="en-US" dirty="0" smtClean="0"/>
              <a:t>Open Data available via </a:t>
            </a:r>
            <a:r>
              <a:rPr lang="en-US" dirty="0" err="1" smtClean="0"/>
              <a:t>RESTful</a:t>
            </a:r>
            <a:r>
              <a:rPr lang="en-US" dirty="0" smtClean="0"/>
              <a:t> </a:t>
            </a:r>
            <a:r>
              <a:rPr lang="en-US" dirty="0" smtClean="0"/>
              <a:t>API</a:t>
            </a:r>
          </a:p>
        </p:txBody>
      </p:sp>
    </p:spTree>
    <p:extLst>
      <p:ext uri="{BB962C8B-B14F-4D97-AF65-F5344CB8AC3E}">
        <p14:creationId xmlns:p14="http://schemas.microsoft.com/office/powerpoint/2010/main" val="10167152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CIVAIS architecture diagram</a:t>
            </a:r>
            <a:endParaRPr lang="en-US" dirty="0"/>
          </a:p>
        </p:txBody>
      </p:sp>
      <p:pic>
        <p:nvPicPr>
          <p:cNvPr id="4" name="Content Placeholder 3" descr="civais.jpg"/>
          <p:cNvPicPr>
            <a:picLocks noGrp="1" noChangeAspect="1"/>
          </p:cNvPicPr>
          <p:nvPr>
            <p:ph sz="quarter" idx="10"/>
          </p:nvPr>
        </p:nvPicPr>
        <p:blipFill>
          <a:blip r:embed="rId2"/>
          <a:srcRect l="-15325" r="-1532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4022685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CIVAIS architecture highlights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Highly scalable and reliable data warehouse</a:t>
            </a:r>
          </a:p>
          <a:p>
            <a:r>
              <a:rPr lang="en-US" dirty="0" smtClean="0"/>
              <a:t>Multiple data inputs including Gratia server and probes and Google documents and Web forms</a:t>
            </a:r>
          </a:p>
          <a:p>
            <a:r>
              <a:rPr lang="en-US" dirty="0" smtClean="0"/>
              <a:t>Message bus for flexible and reliable communication (double arrows in the diagram)</a:t>
            </a:r>
          </a:p>
          <a:p>
            <a:r>
              <a:rPr lang="en-US" dirty="0" err="1" smtClean="0"/>
              <a:t>RESTful</a:t>
            </a:r>
            <a:r>
              <a:rPr lang="en-US" dirty="0" smtClean="0"/>
              <a:t> API for controlled data access</a:t>
            </a:r>
          </a:p>
          <a:p>
            <a:r>
              <a:rPr lang="en-US" dirty="0" smtClean="0"/>
              <a:t>Multiplatform portal using HTML5 and vector graphics for viewing, browsing and exporting data </a:t>
            </a:r>
          </a:p>
          <a:p>
            <a:r>
              <a:rPr lang="en-US" dirty="0" smtClean="0"/>
              <a:t>Standard plug-in definition for both data input and viewer extension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95688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CIVAIS activities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Project planning</a:t>
            </a:r>
          </a:p>
          <a:p>
            <a:pPr lvl="1"/>
            <a:r>
              <a:rPr lang="en-US" dirty="0" smtClean="0"/>
              <a:t>Presentations and white paper</a:t>
            </a:r>
          </a:p>
          <a:p>
            <a:r>
              <a:rPr lang="en-US" dirty="0" smtClean="0"/>
              <a:t>Project mock-ups and evaluation</a:t>
            </a:r>
          </a:p>
          <a:p>
            <a:r>
              <a:rPr lang="en-US" dirty="0" smtClean="0"/>
              <a:t>Software development, packaging and documentation</a:t>
            </a:r>
          </a:p>
          <a:p>
            <a:r>
              <a:rPr lang="en-US" dirty="0" smtClean="0"/>
              <a:t>Deployment and testing on UC3</a:t>
            </a:r>
          </a:p>
        </p:txBody>
      </p:sp>
    </p:spTree>
    <p:extLst>
      <p:ext uri="{BB962C8B-B14F-4D97-AF65-F5344CB8AC3E}">
        <p14:creationId xmlns:p14="http://schemas.microsoft.com/office/powerpoint/2010/main" val="22878915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 smtClean="0"/>
              <a:t>OSG Campus infrastructures community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SHARING CAMPUS-CENTRIC DHTC EXPERTISE AND BEST PRACTICES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37024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CIC Year 1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85000" lnSpcReduction="10000"/>
          </a:bodyPr>
          <a:lstStyle/>
          <a:p>
            <a:pPr lvl="0"/>
            <a:r>
              <a:rPr lang="en-US" dirty="0"/>
              <a:t>Development of a topical seminar series and forum highlighting concepts in the development and use of campus infrastructures </a:t>
            </a:r>
            <a:r>
              <a:rPr lang="en-US" dirty="0" smtClean="0"/>
              <a:t>(</a:t>
            </a:r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</a:rPr>
              <a:t>done, continue in Y2</a:t>
            </a:r>
            <a:r>
              <a:rPr lang="en-US" dirty="0" smtClean="0"/>
              <a:t>)</a:t>
            </a:r>
            <a:endParaRPr lang="en-US" dirty="0"/>
          </a:p>
          <a:p>
            <a:pPr lvl="0"/>
            <a:r>
              <a:rPr lang="en-US" dirty="0"/>
              <a:t>Convening face-to-face meetings of the OSG CIC for both infrastructure providers and domain experts/leaders on </a:t>
            </a:r>
            <a:r>
              <a:rPr lang="en-US" dirty="0" smtClean="0"/>
              <a:t>campuses </a:t>
            </a:r>
            <a:r>
              <a:rPr lang="en-US" dirty="0"/>
              <a:t>(</a:t>
            </a:r>
            <a:r>
              <a:rPr lang="en-US" b="1" dirty="0" smtClean="0">
                <a:solidFill>
                  <a:srgbClr val="77933C"/>
                </a:solidFill>
              </a:rPr>
              <a:t>done, continue in Y2</a:t>
            </a:r>
            <a:r>
              <a:rPr lang="en-US" dirty="0" smtClean="0"/>
              <a:t>)</a:t>
            </a:r>
            <a:endParaRPr lang="en-US" dirty="0"/>
          </a:p>
          <a:p>
            <a:pPr lvl="0"/>
            <a:r>
              <a:rPr lang="en-US" dirty="0"/>
              <a:t>Development of a campus engagement program which programmatically develops ties between research domain experts, campus infrastructure providers and the CIC. </a:t>
            </a:r>
            <a:r>
              <a:rPr lang="en-US" dirty="0" smtClean="0"/>
              <a:t>(</a:t>
            </a:r>
            <a:r>
              <a:rPr lang="en-US" b="1" dirty="0" smtClean="0">
                <a:solidFill>
                  <a:srgbClr val="FF6600"/>
                </a:solidFill>
              </a:rPr>
              <a:t>failed</a:t>
            </a:r>
            <a:r>
              <a:rPr lang="en-US" dirty="0" smtClean="0"/>
              <a:t>) (</a:t>
            </a:r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</a:rPr>
              <a:t>addressed </a:t>
            </a:r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</a:rPr>
              <a:t>4 Y2 </a:t>
            </a:r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</a:rPr>
              <a:t>below</a:t>
            </a:r>
            <a:r>
              <a:rPr lang="en-US" dirty="0" smtClean="0"/>
              <a:t>) </a:t>
            </a:r>
            <a:endParaRPr lang="en-US" dirty="0"/>
          </a:p>
          <a:p>
            <a:pPr lvl="0"/>
            <a:r>
              <a:rPr lang="en-US" dirty="0"/>
              <a:t>Developing a program for CIC engagement with XSEDE</a:t>
            </a:r>
            <a:r>
              <a:rPr lang="en-US" dirty="0" smtClean="0"/>
              <a:t>. (invited to meetings, </a:t>
            </a:r>
            <a:r>
              <a:rPr lang="en-US" b="1" dirty="0" smtClean="0">
                <a:solidFill>
                  <a:srgbClr val="FF6600"/>
                </a:solidFill>
              </a:rPr>
              <a:t>but no program</a:t>
            </a:r>
            <a:r>
              <a:rPr lang="en-US" dirty="0" smtClean="0"/>
              <a:t>) (</a:t>
            </a:r>
            <a:r>
              <a:rPr lang="en-US" b="1" dirty="0" smtClean="0">
                <a:solidFill>
                  <a:srgbClr val="77933C"/>
                </a:solidFill>
              </a:rPr>
              <a:t>Y2 strategy in context of above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7413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 smtClean="0"/>
              <a:t>OSG CONNECTION SERVICES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PLATFORM OF SERVICES FOR CAMPUS-BASED RESEARCHERS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3767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CIC Year 1 Milestones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62500" lnSpcReduction="20000"/>
          </a:bodyPr>
          <a:lstStyle/>
          <a:p>
            <a:pPr lvl="0"/>
            <a:r>
              <a:rPr lang="en-US" dirty="0"/>
              <a:t>Define the appropriate metrics for telling the campus story in OSG.  We have discussed these in terms of</a:t>
            </a:r>
            <a:r>
              <a:rPr lang="en-US" dirty="0" smtClean="0"/>
              <a:t>:</a:t>
            </a:r>
            <a:endParaRPr lang="en-US" dirty="0"/>
          </a:p>
          <a:p>
            <a:pPr lvl="1"/>
            <a:r>
              <a:rPr lang="en-US" dirty="0"/>
              <a:t>Making distributed high throughput computing easy, visible (awareness) and ubiquitous 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b="1" dirty="0">
                <a:solidFill>
                  <a:srgbClr val="FF6600"/>
                </a:solidFill>
              </a:rPr>
              <a:t>failed</a:t>
            </a:r>
            <a:r>
              <a:rPr lang="en-US" dirty="0" smtClean="0"/>
              <a:t>) (</a:t>
            </a:r>
            <a:r>
              <a:rPr lang="en-US" b="1" dirty="0" smtClean="0">
                <a:solidFill>
                  <a:srgbClr val="77933C"/>
                </a:solidFill>
              </a:rPr>
              <a:t>New capabilities in Y2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/>
              <a:t>Finding the appropriate metric for measuring “presence” on </a:t>
            </a:r>
            <a:r>
              <a:rPr lang="en-US" dirty="0" smtClean="0"/>
              <a:t>campuses </a:t>
            </a:r>
            <a:r>
              <a:rPr lang="en-US" dirty="0"/>
              <a:t>(</a:t>
            </a:r>
            <a:r>
              <a:rPr lang="en-US" b="1" dirty="0">
                <a:solidFill>
                  <a:srgbClr val="FF6600"/>
                </a:solidFill>
              </a:rPr>
              <a:t>failed</a:t>
            </a:r>
            <a:r>
              <a:rPr lang="en-US" dirty="0"/>
              <a:t>) </a:t>
            </a:r>
            <a:r>
              <a:rPr lang="en-US" dirty="0" smtClean="0"/>
              <a:t>(</a:t>
            </a:r>
            <a:r>
              <a:rPr lang="en-US" b="1" dirty="0" smtClean="0">
                <a:solidFill>
                  <a:srgbClr val="77933C"/>
                </a:solidFill>
              </a:rPr>
              <a:t>Will be addressed </a:t>
            </a:r>
            <a:r>
              <a:rPr lang="en-US" b="1" dirty="0">
                <a:solidFill>
                  <a:srgbClr val="77933C"/>
                </a:solidFill>
              </a:rPr>
              <a:t>in Y2</a:t>
            </a:r>
            <a:r>
              <a:rPr lang="en-US" dirty="0"/>
              <a:t>)</a:t>
            </a:r>
            <a:endParaRPr lang="en-US" dirty="0"/>
          </a:p>
          <a:p>
            <a:pPr lvl="1"/>
            <a:r>
              <a:rPr lang="en-US" dirty="0"/>
              <a:t>Capture science success stories, indicating the multiplicative effects of using campus and distributed HTC </a:t>
            </a:r>
            <a:r>
              <a:rPr lang="en-US" dirty="0" smtClean="0"/>
              <a:t>resources (</a:t>
            </a:r>
            <a:r>
              <a:rPr lang="en-US" b="1" dirty="0" smtClean="0">
                <a:solidFill>
                  <a:srgbClr val="FF6600"/>
                </a:solidFill>
              </a:rPr>
              <a:t>failed</a:t>
            </a:r>
            <a:r>
              <a:rPr lang="en-US" dirty="0"/>
              <a:t>) </a:t>
            </a:r>
            <a:r>
              <a:rPr lang="en-US" dirty="0" smtClean="0"/>
              <a:t>(</a:t>
            </a:r>
            <a:r>
              <a:rPr lang="en-US" b="1" dirty="0">
                <a:solidFill>
                  <a:srgbClr val="77933C"/>
                </a:solidFill>
              </a:rPr>
              <a:t>T</a:t>
            </a:r>
            <a:r>
              <a:rPr lang="en-US" b="1" dirty="0" smtClean="0">
                <a:solidFill>
                  <a:srgbClr val="77933C"/>
                </a:solidFill>
              </a:rPr>
              <a:t>o be addressed in context of OSG Communications, OSG Connect, in Y2</a:t>
            </a:r>
            <a:r>
              <a:rPr lang="en-US" dirty="0"/>
              <a:t>)</a:t>
            </a:r>
            <a:endParaRPr lang="en-US" dirty="0"/>
          </a:p>
          <a:p>
            <a:pPr lvl="1"/>
            <a:r>
              <a:rPr lang="en-US" dirty="0"/>
              <a:t>Classification of infrastructures with a maturity model [12</a:t>
            </a:r>
            <a:r>
              <a:rPr lang="en-US" dirty="0" smtClean="0"/>
              <a:t>] </a:t>
            </a:r>
            <a:r>
              <a:rPr lang="en-US" dirty="0" smtClean="0"/>
              <a:t>(</a:t>
            </a:r>
            <a:r>
              <a:rPr lang="en-US" b="1" dirty="0" smtClean="0">
                <a:solidFill>
                  <a:srgbClr val="77933C"/>
                </a:solidFill>
              </a:rPr>
              <a:t>TBD, augment with user-focused metric</a:t>
            </a:r>
            <a:r>
              <a:rPr lang="en-US" dirty="0" smtClean="0"/>
              <a:t>) </a:t>
            </a:r>
            <a:endParaRPr lang="en-US" dirty="0"/>
          </a:p>
          <a:p>
            <a:pPr lvl="0"/>
            <a:r>
              <a:rPr lang="en-US" dirty="0"/>
              <a:t>Establish the CIC Topic Seminar series as a staple for community building and knowledge </a:t>
            </a:r>
            <a:r>
              <a:rPr lang="en-US" dirty="0" smtClean="0"/>
              <a:t>sharing (</a:t>
            </a:r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</a:rPr>
              <a:t>done, continue in Y2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/>
              <a:t>Convene one face-to-face CIC meeting with a broad technical program compelling to the campus infrastructure providers and </a:t>
            </a:r>
            <a:r>
              <a:rPr lang="en-US" dirty="0" smtClean="0"/>
              <a:t>users </a:t>
            </a:r>
            <a:r>
              <a:rPr lang="en-US" dirty="0"/>
              <a:t>(</a:t>
            </a:r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</a:rPr>
              <a:t>done, transition from topical to campus engagement focus in Y2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/>
              <a:t>Promote community through use of a CIC resource center (social contacts, topical seminar materials, pointers to tools and guides</a:t>
            </a:r>
            <a:r>
              <a:rPr lang="en-US" dirty="0" smtClean="0"/>
              <a:t>) </a:t>
            </a:r>
            <a:r>
              <a:rPr lang="en-US" dirty="0"/>
              <a:t>(</a:t>
            </a:r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</a:rPr>
              <a:t>done, continue in Y2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1664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August 27-28 Workshop at Duke</a:t>
            </a:r>
            <a:endParaRPr lang="en-US" dirty="0"/>
          </a:p>
        </p:txBody>
      </p:sp>
      <p:pic>
        <p:nvPicPr>
          <p:cNvPr id="4" name="Content Placeholder 3" descr="screenshot_744.jpg"/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946" r="-694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6702734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August 27-28 Workshop at Duke</a:t>
            </a:r>
            <a:endParaRPr lang="en-US" dirty="0"/>
          </a:p>
        </p:txBody>
      </p:sp>
      <p:pic>
        <p:nvPicPr>
          <p:cNvPr id="4" name="Content Placeholder 3" descr="screenshot_744.jpg"/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946" r="-6946"/>
          <a:stretch>
            <a:fillRect/>
          </a:stretch>
        </p:blipFill>
        <p:spPr>
          <a:xfrm>
            <a:off x="228600" y="990600"/>
            <a:ext cx="8553450" cy="5257800"/>
          </a:xfrm>
        </p:spPr>
      </p:pic>
      <p:sp>
        <p:nvSpPr>
          <p:cNvPr id="3" name="TextBox 2"/>
          <p:cNvSpPr txBox="1"/>
          <p:nvPr/>
        </p:nvSpPr>
        <p:spPr>
          <a:xfrm>
            <a:off x="762000" y="2077283"/>
            <a:ext cx="7467600" cy="4278094"/>
          </a:xfrm>
          <a:prstGeom prst="rect">
            <a:avLst/>
          </a:prstGeom>
          <a:solidFill>
            <a:srgbClr val="9DE61E"/>
          </a:solidFill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WORKSHOP USER METRICS:  TARGET = 50</a:t>
            </a:r>
            <a:endParaRPr lang="en-US" sz="1600" dirty="0"/>
          </a:p>
          <a:p>
            <a:r>
              <a:rPr lang="en-US" sz="1600" dirty="0" smtClean="0"/>
              <a:t># USERS REGISTERED TO OSGCONNECT </a:t>
            </a:r>
          </a:p>
          <a:p>
            <a:r>
              <a:rPr lang="en-US" sz="1600" dirty="0" smtClean="0"/>
              <a:t># USERS SUCESSFULLY COMPLETING QUICKSTART </a:t>
            </a:r>
          </a:p>
          <a:p>
            <a:r>
              <a:rPr lang="en-US" sz="1600" dirty="0" smtClean="0"/>
              <a:t># USERS BOSCO TO CAMPUS</a:t>
            </a:r>
          </a:p>
          <a:p>
            <a:r>
              <a:rPr lang="en-US" sz="1600" dirty="0" smtClean="0"/>
              <a:t># USERS OSGCONNECT:DIRECT TO OSG</a:t>
            </a:r>
          </a:p>
          <a:p>
            <a:r>
              <a:rPr lang="en-US" sz="1600" dirty="0"/>
              <a:t># USERS OSGCONNECT:BOSCO TO </a:t>
            </a:r>
            <a:r>
              <a:rPr lang="en-US" sz="1600" dirty="0" smtClean="0"/>
              <a:t>OSG</a:t>
            </a:r>
          </a:p>
          <a:p>
            <a:r>
              <a:rPr lang="en-US" sz="1600" dirty="0" smtClean="0"/>
              <a:t># USERS &gt; 1000 JOBS ON OSG</a:t>
            </a:r>
            <a:endParaRPr lang="en-US" sz="1600" dirty="0"/>
          </a:p>
          <a:p>
            <a:endParaRPr lang="en-US" sz="1600" dirty="0" smtClean="0"/>
          </a:p>
          <a:p>
            <a:r>
              <a:rPr lang="en-US" sz="1600" dirty="0"/>
              <a:t>WORKSHOP </a:t>
            </a:r>
            <a:r>
              <a:rPr lang="en-US" sz="1600" dirty="0" smtClean="0"/>
              <a:t>CAMPUS RESEARCHER METRICS: TARGET = 5</a:t>
            </a:r>
          </a:p>
          <a:p>
            <a:r>
              <a:rPr lang="en-US" sz="1600" dirty="0" smtClean="0"/>
              <a:t># NEW REGISTERED CAMPUSES</a:t>
            </a:r>
          </a:p>
          <a:p>
            <a:r>
              <a:rPr lang="en-US" sz="1600" dirty="0" smtClean="0"/>
              <a:t># NEW RESEARCH PROJECTS </a:t>
            </a:r>
          </a:p>
          <a:p>
            <a:r>
              <a:rPr lang="en-US" sz="1600" dirty="0" smtClean="0"/>
              <a:t># NEW APPLICATIONS</a:t>
            </a:r>
          </a:p>
          <a:p>
            <a:endParaRPr lang="en-US" sz="1600" dirty="0"/>
          </a:p>
          <a:p>
            <a:r>
              <a:rPr lang="en-US" sz="1600" dirty="0"/>
              <a:t>WORKSHOP </a:t>
            </a:r>
            <a:r>
              <a:rPr lang="en-US" sz="1600" dirty="0" smtClean="0"/>
              <a:t>CAPABILITY </a:t>
            </a:r>
            <a:r>
              <a:rPr lang="en-US" sz="1600" dirty="0"/>
              <a:t>METRICS</a:t>
            </a:r>
            <a:r>
              <a:rPr lang="en-US" sz="1600" dirty="0" smtClean="0"/>
              <a:t>: TARGET = 5</a:t>
            </a:r>
            <a:endParaRPr lang="en-US" sz="1600" dirty="0"/>
          </a:p>
          <a:p>
            <a:r>
              <a:rPr lang="en-US" sz="1600" dirty="0"/>
              <a:t># </a:t>
            </a:r>
            <a:r>
              <a:rPr lang="en-US" sz="1600" dirty="0" smtClean="0"/>
              <a:t>ABLE TO USE OASIS</a:t>
            </a:r>
            <a:endParaRPr lang="en-US" sz="1600" dirty="0"/>
          </a:p>
          <a:p>
            <a:r>
              <a:rPr lang="en-US" sz="1600" dirty="0"/>
              <a:t># </a:t>
            </a:r>
            <a:r>
              <a:rPr lang="en-US" sz="1600" dirty="0" smtClean="0"/>
              <a:t>ABLE TO USE DISTRIBUTED DATA</a:t>
            </a:r>
          </a:p>
          <a:p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6705600" y="3352800"/>
            <a:ext cx="1143000" cy="11430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TBD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91818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shot_743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609600"/>
            <a:ext cx="8769245" cy="5562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139700" y="5791200"/>
            <a:ext cx="8547100" cy="646331"/>
          </a:xfrm>
          <a:prstGeom prst="rect">
            <a:avLst/>
          </a:prstGeom>
          <a:solidFill>
            <a:srgbClr val="9DE61E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OSG community activity with broad visibility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With OSG Communications, plan to absorb into </a:t>
            </a:r>
            <a:r>
              <a:rPr lang="en-US" dirty="0" err="1" smtClean="0"/>
              <a:t>openscienegrid.org</a:t>
            </a:r>
            <a:r>
              <a:rPr lang="en-US" dirty="0" smtClean="0"/>
              <a:t> family in Y2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39700" y="147935"/>
            <a:ext cx="7676612" cy="369332"/>
          </a:xfrm>
          <a:prstGeom prst="rect">
            <a:avLst/>
          </a:prstGeom>
          <a:solidFill>
            <a:srgbClr val="9DE61E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Archive of expertise established at </a:t>
            </a:r>
            <a:r>
              <a:rPr lang="en-US" dirty="0" smtClean="0">
                <a:hlinkClick r:id="rId3"/>
              </a:rPr>
              <a:t>http://www.campusgrids.org/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339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248195645"/>
              </p:ext>
            </p:extLst>
          </p:nvPr>
        </p:nvGraphicFramePr>
        <p:xfrm>
          <a:off x="-533400" y="1828800"/>
          <a:ext cx="5486400" cy="365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5" name="Rectangle 14"/>
          <p:cNvSpPr/>
          <p:nvPr/>
        </p:nvSpPr>
        <p:spPr>
          <a:xfrm>
            <a:off x="76200" y="990600"/>
            <a:ext cx="8629650" cy="646331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lvl="0" algn="ctr"/>
            <a:r>
              <a:rPr lang="en-US" sz="3600" dirty="0" smtClean="0">
                <a:ln w="11430"/>
                <a:solidFill>
                  <a:schemeClr val="accent6">
                    <a:lumMod val="75000"/>
                  </a:schemeClr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+mj-lt"/>
                <a:cs typeface="Impact"/>
              </a:rPr>
              <a:t>“</a:t>
            </a:r>
            <a:r>
              <a:rPr lang="en-US" sz="3600" dirty="0" smtClean="0">
                <a:ln w="11430"/>
                <a:solidFill>
                  <a:schemeClr val="accent6">
                    <a:lumMod val="75000"/>
                  </a:schemeClr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+mj-lt"/>
                <a:cs typeface="Impact"/>
              </a:rPr>
              <a:t>OSG Connect”  </a:t>
            </a:r>
            <a:endParaRPr lang="en-US" sz="3600" dirty="0">
              <a:ln w="11430"/>
              <a:solidFill>
                <a:schemeClr val="accent6">
                  <a:lumMod val="75000"/>
                </a:schemeClr>
              </a:soli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+mj-lt"/>
              <a:cs typeface="Impact"/>
            </a:endParaRPr>
          </a:p>
        </p:txBody>
      </p:sp>
      <p:sp>
        <p:nvSpPr>
          <p:cNvPr id="16" name="Title 15"/>
          <p:cNvSpPr>
            <a:spLocks noGrp="1"/>
          </p:cNvSpPr>
          <p:nvPr>
            <p:ph type="ctrTitle"/>
          </p:nvPr>
        </p:nvSpPr>
        <p:spPr>
          <a:xfrm>
            <a:off x="228600" y="1"/>
            <a:ext cx="8153400" cy="83820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dirty="0" smtClean="0"/>
              <a:t>Recasting Campus Grids as Platform of Services</a:t>
            </a:r>
            <a:endParaRPr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0"/>
          </p:nvPr>
        </p:nvSpPr>
        <p:spPr>
          <a:xfrm>
            <a:off x="4572000" y="1676400"/>
            <a:ext cx="4286250" cy="28194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Accelerate engagement</a:t>
            </a:r>
            <a:endParaRPr lang="en-US" dirty="0" smtClean="0"/>
          </a:p>
          <a:p>
            <a:r>
              <a:rPr lang="en-US" dirty="0"/>
              <a:t>S</a:t>
            </a:r>
            <a:r>
              <a:rPr lang="en-US" dirty="0" smtClean="0"/>
              <a:t>uite </a:t>
            </a:r>
            <a:r>
              <a:rPr lang="en-US" dirty="0" smtClean="0"/>
              <a:t>of </a:t>
            </a:r>
            <a:r>
              <a:rPr lang="en-US" dirty="0" smtClean="0"/>
              <a:t>services </a:t>
            </a:r>
            <a:r>
              <a:rPr lang="en-US" dirty="0" smtClean="0"/>
              <a:t>for campuses</a:t>
            </a:r>
          </a:p>
          <a:p>
            <a:r>
              <a:rPr lang="en-US" dirty="0" smtClean="0"/>
              <a:t>Connecting science to resources with increasing capability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graphicFrame>
        <p:nvGraphicFramePr>
          <p:cNvPr id="19" name="Diagram 18"/>
          <p:cNvGraphicFramePr/>
          <p:nvPr>
            <p:extLst>
              <p:ext uri="{D42A27DB-BD31-4B8C-83A1-F6EECF244321}">
                <p14:modId xmlns:p14="http://schemas.microsoft.com/office/powerpoint/2010/main" val="3331324277"/>
              </p:ext>
            </p:extLst>
          </p:nvPr>
        </p:nvGraphicFramePr>
        <p:xfrm>
          <a:off x="4800600" y="3657600"/>
          <a:ext cx="3905250" cy="3352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20" name="Rectangle 19"/>
          <p:cNvSpPr/>
          <p:nvPr/>
        </p:nvSpPr>
        <p:spPr>
          <a:xfrm>
            <a:off x="152400" y="5410200"/>
            <a:ext cx="4416425" cy="954107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lvl="0" algn="ctr"/>
            <a:r>
              <a:rPr lang="en-US" sz="2800" dirty="0" smtClean="0">
                <a:ln w="11430"/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Impact"/>
              </a:rPr>
              <a:t>Connected Science</a:t>
            </a:r>
            <a:br>
              <a:rPr lang="en-US" sz="2800" dirty="0" smtClean="0">
                <a:ln w="11430"/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Impact"/>
              </a:rPr>
            </a:br>
            <a:r>
              <a:rPr lang="en-US" sz="2800" dirty="0" smtClean="0">
                <a:ln w="11430"/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Impact"/>
              </a:rPr>
              <a:t>Shared  Capabilities</a:t>
            </a:r>
            <a:endParaRPr lang="en-US" sz="2800" dirty="0">
              <a:ln w="11430"/>
              <a:solidFill>
                <a:schemeClr val="tx1">
                  <a:lumMod val="65000"/>
                  <a:lumOff val="35000"/>
                </a:schemeClr>
              </a:solidFill>
              <a:latin typeface="+mj-lt"/>
              <a:cs typeface="Impact"/>
            </a:endParaRPr>
          </a:p>
        </p:txBody>
      </p:sp>
    </p:spTree>
    <p:extLst>
      <p:ext uri="{BB962C8B-B14F-4D97-AF65-F5344CB8AC3E}">
        <p14:creationId xmlns:p14="http://schemas.microsoft.com/office/powerpoint/2010/main" val="782137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What are the elements?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Graduated Platform of Services</a:t>
            </a:r>
          </a:p>
          <a:p>
            <a:pPr lvl="1"/>
            <a:r>
              <a:rPr lang="en-US" dirty="0" smtClean="0"/>
              <a:t>Campus Engagement &amp; Identity Integration tools</a:t>
            </a:r>
          </a:p>
          <a:p>
            <a:pPr lvl="1"/>
            <a:r>
              <a:rPr lang="en-US" dirty="0" smtClean="0"/>
              <a:t>Job management: BOSCO and its extensions + pure HTCondor</a:t>
            </a:r>
          </a:p>
          <a:p>
            <a:pPr lvl="1"/>
            <a:r>
              <a:rPr lang="en-US" dirty="0" smtClean="0"/>
              <a:t>Distributed software access (OASIS, PALMS, PARROT)</a:t>
            </a:r>
          </a:p>
          <a:p>
            <a:pPr lvl="1"/>
            <a:r>
              <a:rPr lang="en-US" dirty="0" smtClean="0"/>
              <a:t>Distributed data access (SRM, XRD, HTTP, SKELETONKEY)</a:t>
            </a:r>
          </a:p>
          <a:p>
            <a:pPr lvl="1"/>
            <a:r>
              <a:rPr lang="en-US" dirty="0" smtClean="0"/>
              <a:t>Accounting and Informatics services for cycle sharing (GRATIA, CIVAIS)</a:t>
            </a:r>
          </a:p>
          <a:p>
            <a:r>
              <a:rPr lang="en-US" dirty="0" smtClean="0"/>
              <a:t>Campus Infrastructures Community</a:t>
            </a:r>
          </a:p>
          <a:p>
            <a:pPr lvl="1"/>
            <a:r>
              <a:rPr lang="en-US" dirty="0" smtClean="0"/>
              <a:t>Forum, meetings, context to drive adoption, gather feedback, register impact</a:t>
            </a:r>
            <a:endParaRPr lang="en-US" dirty="0"/>
          </a:p>
          <a:p>
            <a:pPr lvl="1"/>
            <a:r>
              <a:rPr lang="en-US" dirty="0" smtClean="0"/>
              <a:t>Tutorials</a:t>
            </a:r>
            <a:r>
              <a:rPr lang="en-US" dirty="0"/>
              <a:t>, demonstrators, campus </a:t>
            </a:r>
            <a:r>
              <a:rPr lang="en-US" dirty="0" smtClean="0"/>
              <a:t>blueprints, engagements</a:t>
            </a:r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Capabilities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Foundational</a:t>
            </a:r>
          </a:p>
          <a:p>
            <a:pPr lvl="1"/>
            <a:r>
              <a:rPr lang="en-US" dirty="0" smtClean="0"/>
              <a:t>Campus identity ( </a:t>
            </a:r>
            <a:r>
              <a:rPr lang="en-US" dirty="0" smtClean="0">
                <a:sym typeface="Wingdings"/>
              </a:rPr>
              <a:t> federated, grid)</a:t>
            </a:r>
            <a:endParaRPr lang="en-US" dirty="0" smtClean="0"/>
          </a:p>
          <a:p>
            <a:pPr lvl="1"/>
            <a:r>
              <a:rPr lang="en-US" dirty="0" smtClean="0"/>
              <a:t>Job management over diverse resources</a:t>
            </a:r>
          </a:p>
          <a:p>
            <a:pPr lvl="1"/>
            <a:r>
              <a:rPr lang="en-US" dirty="0" smtClean="0"/>
              <a:t>Ubiquitous software and data access</a:t>
            </a:r>
          </a:p>
          <a:p>
            <a:pPr lvl="1"/>
            <a:r>
              <a:rPr lang="en-US" dirty="0" smtClean="0"/>
              <a:t>Monitoring and accounting services</a:t>
            </a:r>
          </a:p>
          <a:p>
            <a:r>
              <a:rPr lang="en-US" dirty="0" smtClean="0"/>
              <a:t>Practical</a:t>
            </a:r>
          </a:p>
          <a:p>
            <a:pPr lvl="1"/>
            <a:r>
              <a:rPr lang="en-US" dirty="0" smtClean="0"/>
              <a:t>Application best practices on d-HTC</a:t>
            </a:r>
          </a:p>
          <a:p>
            <a:pPr lvl="1"/>
            <a:r>
              <a:rPr lang="en-US" dirty="0" smtClean="0"/>
              <a:t>Advanced workflow services</a:t>
            </a:r>
          </a:p>
          <a:p>
            <a:pPr lvl="1"/>
            <a:r>
              <a:rPr lang="en-US" dirty="0" smtClean="0"/>
              <a:t>Advanced user interfaces  </a:t>
            </a:r>
          </a:p>
        </p:txBody>
      </p:sp>
    </p:spTree>
    <p:extLst>
      <p:ext uri="{BB962C8B-B14F-4D97-AF65-F5344CB8AC3E}">
        <p14:creationId xmlns:p14="http://schemas.microsoft.com/office/powerpoint/2010/main" val="27118613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Simplify job submission to OSG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Build off experience from OSG-XSEDE</a:t>
            </a:r>
          </a:p>
          <a:p>
            <a:r>
              <a:rPr lang="en-US" dirty="0" smtClean="0"/>
              <a:t>Avoid the burden of VO creation for new communities</a:t>
            </a:r>
          </a:p>
          <a:p>
            <a:r>
              <a:rPr lang="en-US" dirty="0" smtClean="0"/>
              <a:t>Get them going quickly, using a carrier VO and pilot submission service (</a:t>
            </a:r>
            <a:r>
              <a:rPr lang="en-US" dirty="0" err="1" smtClean="0"/>
              <a:t>glideinWMS</a:t>
            </a:r>
            <a:r>
              <a:rPr lang="en-US" dirty="0" smtClean="0"/>
              <a:t> or </a:t>
            </a:r>
            <a:r>
              <a:rPr lang="en-US" dirty="0" err="1" smtClean="0"/>
              <a:t>PandaWMS</a:t>
            </a:r>
            <a:r>
              <a:rPr lang="en-US" dirty="0" smtClean="0"/>
              <a:t>)</a:t>
            </a:r>
          </a:p>
          <a:p>
            <a:r>
              <a:rPr lang="en-US" dirty="0" smtClean="0"/>
              <a:t>Leverage campus identities and new tools which accelerate uptake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 descr="screenshot_748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50" y="5861919"/>
            <a:ext cx="908050" cy="919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5128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High Level Block Diagram (</a:t>
            </a:r>
            <a:r>
              <a:rPr lang="en-US" dirty="0" err="1" smtClean="0"/>
              <a:t>Chander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Layout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934200" y="304800"/>
            <a:ext cx="1946454" cy="369332"/>
          </a:xfrm>
          <a:prstGeom prst="rect">
            <a:avLst/>
          </a:prstGeom>
          <a:solidFill>
            <a:srgbClr val="E46C0A"/>
          </a:solidFill>
          <a:ln>
            <a:solidFill>
              <a:srgbClr val="F2D908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Chander’s</a:t>
            </a:r>
            <a:r>
              <a:rPr lang="en-US" dirty="0" smtClean="0"/>
              <a:t> diagram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47800" y="6477000"/>
            <a:ext cx="7286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https://twiki.grid.iu.edu/bin/view/VirtualOrganizations/</a:t>
            </a:r>
            <a:r>
              <a:rPr lang="en-US" dirty="0" smtClean="0">
                <a:hlinkClick r:id="rId3"/>
              </a:rPr>
              <a:t>OSGConnectService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9" name="Picture 8" descr="screenshot_748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50" y="5861919"/>
            <a:ext cx="908050" cy="919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1538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48000" y="609600"/>
            <a:ext cx="2438400" cy="762000"/>
          </a:xfrm>
          <a:prstGeom prst="rect">
            <a:avLst/>
          </a:prstGeom>
          <a:solidFill>
            <a:srgbClr val="4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</a:t>
            </a:r>
            <a:r>
              <a:rPr lang="en-US" dirty="0" err="1" smtClean="0"/>
              <a:t>ogin.osgconnect.net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57200" y="1600200"/>
            <a:ext cx="2438400" cy="762000"/>
          </a:xfrm>
          <a:prstGeom prst="rect">
            <a:avLst/>
          </a:prstGeom>
          <a:solidFill>
            <a:srgbClr val="E46C0A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login1.osgconnect.net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048000" y="1600200"/>
            <a:ext cx="2438400" cy="762000"/>
          </a:xfrm>
          <a:prstGeom prst="rect">
            <a:avLst/>
          </a:prstGeom>
          <a:solidFill>
            <a:srgbClr val="E46C0A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login2.osgconnect.net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096000" y="1600200"/>
            <a:ext cx="2438400" cy="762000"/>
          </a:xfrm>
          <a:prstGeom prst="rect">
            <a:avLst/>
          </a:prstGeom>
          <a:solidFill>
            <a:srgbClr val="E46C0A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loginn.osgconnect.net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638800" y="1981200"/>
            <a:ext cx="34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11" name="Up-Down Arrow 10"/>
          <p:cNvSpPr/>
          <p:nvPr/>
        </p:nvSpPr>
        <p:spPr>
          <a:xfrm>
            <a:off x="3886200" y="2362200"/>
            <a:ext cx="609600" cy="838200"/>
          </a:xfrm>
          <a:prstGeom prst="upDownArrow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loud 11"/>
          <p:cNvSpPr/>
          <p:nvPr/>
        </p:nvSpPr>
        <p:spPr>
          <a:xfrm>
            <a:off x="2362200" y="3124200"/>
            <a:ext cx="3657600" cy="990600"/>
          </a:xfrm>
          <a:prstGeom prst="cloud">
            <a:avLst/>
          </a:prstGeom>
          <a:solidFill>
            <a:srgbClr val="E46C0A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OSG operations production services</a:t>
            </a:r>
            <a:endParaRPr lang="en-US" dirty="0"/>
          </a:p>
        </p:txBody>
      </p:sp>
      <p:sp>
        <p:nvSpPr>
          <p:cNvPr id="13" name="Cloud 12"/>
          <p:cNvSpPr/>
          <p:nvPr/>
        </p:nvSpPr>
        <p:spPr>
          <a:xfrm>
            <a:off x="1828800" y="5410200"/>
            <a:ext cx="4953000" cy="1219200"/>
          </a:xfrm>
          <a:prstGeom prst="cloud">
            <a:avLst/>
          </a:prstGeom>
          <a:solidFill>
            <a:srgbClr val="4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Production facilities contributing to OSG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338" y="381000"/>
            <a:ext cx="2425262" cy="990600"/>
          </a:xfrm>
          <a:prstGeom prst="rect">
            <a:avLst/>
          </a:prstGeom>
        </p:spPr>
      </p:pic>
      <p:sp>
        <p:nvSpPr>
          <p:cNvPr id="16" name="Up-Down Arrow 15"/>
          <p:cNvSpPr/>
          <p:nvPr/>
        </p:nvSpPr>
        <p:spPr>
          <a:xfrm>
            <a:off x="3886200" y="4114800"/>
            <a:ext cx="609600" cy="838200"/>
          </a:xfrm>
          <a:prstGeom prst="upDownArrow">
            <a:avLst/>
          </a:prstGeom>
          <a:solidFill>
            <a:srgbClr val="4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VO</a:t>
            </a:r>
            <a:endParaRPr lang="en-US" dirty="0"/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5118100"/>
            <a:ext cx="685800" cy="584200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2700" y="5105400"/>
            <a:ext cx="685800" cy="584200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5800" y="5118100"/>
            <a:ext cx="685800" cy="584200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9700" y="5105400"/>
            <a:ext cx="685800" cy="584200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5200" y="5105400"/>
            <a:ext cx="685800" cy="584200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9100" y="5130800"/>
            <a:ext cx="685800" cy="584200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0" y="5130800"/>
            <a:ext cx="685800" cy="584200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124200"/>
            <a:ext cx="685800" cy="584200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2100" y="3124200"/>
            <a:ext cx="685800" cy="584200"/>
          </a:xfrm>
          <a:prstGeom prst="rect">
            <a:avLst/>
          </a:prstGeom>
        </p:spPr>
      </p:pic>
      <p:sp>
        <p:nvSpPr>
          <p:cNvPr id="45" name="TextBox 44"/>
          <p:cNvSpPr txBox="1"/>
          <p:nvPr/>
        </p:nvSpPr>
        <p:spPr>
          <a:xfrm>
            <a:off x="457200" y="1066800"/>
            <a:ext cx="899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gssi-ssh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1418494" y="1078468"/>
            <a:ext cx="486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ssh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1996233" y="1066800"/>
            <a:ext cx="737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bosco</a:t>
            </a:r>
            <a:endParaRPr lang="en-US" dirty="0"/>
          </a:p>
        </p:txBody>
      </p:sp>
      <p:pic>
        <p:nvPicPr>
          <p:cNvPr id="48" name="Picture 47" descr="screenshot_748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50" y="5861919"/>
            <a:ext cx="908050" cy="919881"/>
          </a:xfrm>
          <a:prstGeom prst="rect">
            <a:avLst/>
          </a:prstGeom>
        </p:spPr>
      </p:pic>
      <p:sp>
        <p:nvSpPr>
          <p:cNvPr id="49" name="TextBox 48"/>
          <p:cNvSpPr txBox="1"/>
          <p:nvPr/>
        </p:nvSpPr>
        <p:spPr>
          <a:xfrm>
            <a:off x="4495800" y="4343400"/>
            <a:ext cx="1163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Carrier VO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7593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CI_blue_template_V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CI_blue_template_V3.potx</Template>
  <TotalTime>14684</TotalTime>
  <Words>1768</Words>
  <Application>Microsoft Macintosh PowerPoint</Application>
  <PresentationFormat>On-screen Show (4:3)</PresentationFormat>
  <Paragraphs>226</Paragraphs>
  <Slides>33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CI_blue_template_V3</vt:lpstr>
      <vt:lpstr>Campus Grids &amp; Campus Infrastructures Community</vt:lpstr>
      <vt:lpstr>Campus area</vt:lpstr>
      <vt:lpstr>OSG CONNECTION SERVICES</vt:lpstr>
      <vt:lpstr>Recasting Campus Grids as Platform of Services</vt:lpstr>
      <vt:lpstr>What are the elements?</vt:lpstr>
      <vt:lpstr>Capabilities </vt:lpstr>
      <vt:lpstr>Simplify job submission to OSG</vt:lpstr>
      <vt:lpstr>High Level Block Diagram (Chander)</vt:lpstr>
      <vt:lpstr>PowerPoint Presentation</vt:lpstr>
      <vt:lpstr>PowerPoint Presentation</vt:lpstr>
      <vt:lpstr>OSG Connect Web Service</vt:lpstr>
      <vt:lpstr>OSG Connect Submit Infrastructure</vt:lpstr>
      <vt:lpstr>Distributed Software Access</vt:lpstr>
      <vt:lpstr>Design Goals</vt:lpstr>
      <vt:lpstr>Current Work</vt:lpstr>
      <vt:lpstr>SkeletonKey</vt:lpstr>
      <vt:lpstr>PALMS project</vt:lpstr>
      <vt:lpstr>PALMS software manager features</vt:lpstr>
      <vt:lpstr>PALMS user features</vt:lpstr>
      <vt:lpstr>PALMS activities</vt:lpstr>
      <vt:lpstr>CIVAIS project</vt:lpstr>
      <vt:lpstr>Use Case Example (1) </vt:lpstr>
      <vt:lpstr>Use Case Example (2)</vt:lpstr>
      <vt:lpstr>CIVAIS key features</vt:lpstr>
      <vt:lpstr>CIVAIS architecture diagram</vt:lpstr>
      <vt:lpstr>CIVAIS architecture highlights</vt:lpstr>
      <vt:lpstr>CIVAIS activities</vt:lpstr>
      <vt:lpstr>OSG Campus infrastructures community</vt:lpstr>
      <vt:lpstr>CIC Year 1 Goals</vt:lpstr>
      <vt:lpstr>CIC Year 1 Milestones</vt:lpstr>
      <vt:lpstr>August 27-28 Workshop at Duke</vt:lpstr>
      <vt:lpstr>August 27-28 Workshop at Duke</vt:lpstr>
      <vt:lpstr>PowerPoint Presentation</vt:lpstr>
    </vt:vector>
  </TitlesOfParts>
  <Company>Computation Institute, University of Chicago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Vas Vasiliadis</dc:creator>
  <cp:lastModifiedBy>Rob Gardner</cp:lastModifiedBy>
  <cp:revision>327</cp:revision>
  <dcterms:created xsi:type="dcterms:W3CDTF">2013-03-11T21:37:27Z</dcterms:created>
  <dcterms:modified xsi:type="dcterms:W3CDTF">2013-06-26T19:00:28Z</dcterms:modified>
</cp:coreProperties>
</file>