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68" r:id="rId6"/>
    <p:sldId id="263" r:id="rId7"/>
    <p:sldId id="258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0" d="100"/>
          <a:sy n="50" d="100"/>
        </p:scale>
        <p:origin x="-816" y="-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9/9/2015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9/9/2015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rid-monitoring.cern.ch/perfsonar_coverage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bin/view/Operations/PSServiceLevelAgreement" TargetMode="External"/><Relationship Id="rId2" Type="http://schemas.openxmlformats.org/officeDocument/2006/relationships/hyperlink" Target="https://docs.google.com/document/d/1l144BSo-88M0cLMMjKcKMIE-Q5s21X-w3lYl-0Pn_08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ximity.cern.ch/api/0.3/geoip/nearest?se=head01.aglt2.org&amp;count=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ddash.aglt2.org/madaler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antg-dev.es.net/esmond-docs/rpm_install.html" TargetMode="External"/><Relationship Id="rId3" Type="http://schemas.openxmlformats.org/officeDocument/2006/relationships/hyperlink" Target="https://docs.google.com/document/d/182O18IF_5CLPHKeOioHJjfYjVFC0JkEjL_vD4GUevLU/edit#heading=h.kpx7wu1vzcq7" TargetMode="External"/><Relationship Id="rId7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docs.google.com/document/d/1l144BSo-88M0cLMMjKcKMIE-Q5s21X-w3lYl-0Pn_08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opensciencegrid.org/bin/view/Documentation/DeployperfSONAR" TargetMode="External"/><Relationship Id="rId5" Type="http://schemas.openxmlformats.org/officeDocument/2006/relationships/hyperlink" Target="https://www.opensciencegrid.org/bin/view/Documentation/NetworkingInOSG" TargetMode="External"/><Relationship Id="rId10" Type="http://schemas.openxmlformats.org/officeDocument/2006/relationships/hyperlink" Target="http://www.perfsonar.net/" TargetMode="External"/><Relationship Id="rId4" Type="http://schemas.openxmlformats.org/officeDocument/2006/relationships/hyperlink" Target="https://twiki.grid.iu.edu/bin/view/Operations/PSServiceLevelAgreement" TargetMode="External"/><Relationship Id="rId9" Type="http://schemas.openxmlformats.org/officeDocument/2006/relationships/hyperlink" Target="https://oim-itb.grid.iu.edu/oim/meshconfi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/>
              <a:t> </a:t>
            </a:r>
            <a:r>
              <a:rPr lang="en-US" b="1" dirty="0" smtClean="0"/>
              <a:t>Sept</a:t>
            </a:r>
            <a:r>
              <a:rPr lang="en-US" b="1" dirty="0" smtClean="0"/>
              <a:t> 9 </a:t>
            </a:r>
            <a:r>
              <a:rPr lang="en-US" b="1" dirty="0" smtClean="0"/>
              <a:t>2015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81088" cy="808038"/>
          </a:xfrm>
        </p:spPr>
        <p:txBody>
          <a:bodyPr/>
          <a:lstStyle/>
          <a:p>
            <a:r>
              <a:rPr lang="en-US" dirty="0" smtClean="0"/>
              <a:t>Logical Diagram of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1600" y="6445116"/>
            <a:ext cx="2043399" cy="336683"/>
          </a:xfrm>
        </p:spPr>
        <p:txBody>
          <a:bodyPr/>
          <a:lstStyle/>
          <a:p>
            <a:fld id="{FE7A6B82-F697-433B-84B8-2818E9017B5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7416" y="6445116"/>
            <a:ext cx="2773184" cy="336683"/>
          </a:xfrm>
        </p:spPr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2976" y="6445116"/>
            <a:ext cx="437871" cy="336683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  <p:pic>
        <p:nvPicPr>
          <p:cNvPr id="1026" name="Picture 2" descr="C:\Users\smckee\Downloads\GOC Perfsonar Datastore Archtect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848600" cy="58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800" y="9144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 VMs</a:t>
            </a:r>
          </a:p>
          <a:p>
            <a:r>
              <a:rPr lang="en-US" dirty="0" smtClean="0"/>
              <a:t>Storage must host </a:t>
            </a:r>
            <a:r>
              <a:rPr lang="en-US" b="1" dirty="0"/>
              <a:t>7</a:t>
            </a:r>
            <a:r>
              <a:rPr lang="en-US" b="1" dirty="0" smtClean="0"/>
              <a:t> distinct areas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05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305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Improving perfSONAR-PS toolkit for OSG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Track adoption </a:t>
            </a:r>
            <a:r>
              <a:rPr lang="en-US" dirty="0">
                <a:solidFill>
                  <a:srgbClr val="0070C0"/>
                </a:solidFill>
              </a:rPr>
              <a:t>at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grid-monitoring.cern.ch/perfsonar_coverage.txt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Testing 3.5RC1 in OSG testbed revealed a few issues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Version </a:t>
            </a:r>
            <a:r>
              <a:rPr lang="en-US" dirty="0" smtClean="0">
                <a:solidFill>
                  <a:srgbClr val="0070C0"/>
                </a:solidFill>
              </a:rPr>
              <a:t>3.5RC2 just out.  Planned release end of month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OSG modular dashboard service / OSG network service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Datastore</a:t>
            </a:r>
            <a:r>
              <a:rPr lang="en-US" dirty="0" smtClean="0"/>
              <a:t>” </a:t>
            </a:r>
            <a:r>
              <a:rPr lang="en-US" dirty="0"/>
              <a:t> </a:t>
            </a:r>
            <a:r>
              <a:rPr lang="en-US" dirty="0" smtClean="0"/>
              <a:t>targeting “production” status next Monday</a:t>
            </a:r>
            <a:endParaRPr lang="en-US" dirty="0" smtClean="0"/>
          </a:p>
          <a:p>
            <a:pPr lvl="1"/>
            <a:r>
              <a:rPr lang="en-US" dirty="0" smtClean="0"/>
              <a:t>Lots of work involved in getting this production ready</a:t>
            </a:r>
          </a:p>
          <a:p>
            <a:pPr lvl="1"/>
            <a:r>
              <a:rPr lang="en-US" dirty="0" smtClean="0"/>
              <a:t>RSV probes </a:t>
            </a:r>
            <a:r>
              <a:rPr lang="en-US" dirty="0" smtClean="0"/>
              <a:t>testing publishing to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smtClean="0"/>
              <a:t>hosted at CERN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Outreach 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Co-chairing </a:t>
            </a:r>
            <a:r>
              <a:rPr lang="en-US" dirty="0" smtClean="0">
                <a:solidFill>
                  <a:srgbClr val="C00000"/>
                </a:solidFill>
              </a:rPr>
              <a:t>WLCG Network and Transfer Metrics WG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Last meeting </a:t>
            </a:r>
            <a:r>
              <a:rPr lang="en-US" dirty="0" smtClean="0">
                <a:solidFill>
                  <a:srgbClr val="C00000"/>
                </a:solidFill>
              </a:rPr>
              <a:t>Sept 3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next meeting </a:t>
            </a:r>
            <a:r>
              <a:rPr lang="en-US" dirty="0" smtClean="0">
                <a:solidFill>
                  <a:srgbClr val="C00000"/>
                </a:solidFill>
              </a:rPr>
              <a:t>Sept 30</a:t>
            </a:r>
            <a:r>
              <a:rPr lang="en-US" baseline="30000" dirty="0" smtClean="0">
                <a:solidFill>
                  <a:srgbClr val="C00000"/>
                </a:solidFill>
              </a:rPr>
              <a:t>th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Ramping up “full mesh” of WLCG / OSG latency tests (more later)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Ongoing meetings/interactions with perfSONAR developers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PuNDIT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continues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testing on perfSONAR testbed in OSG..</a:t>
            </a: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77200" cy="59436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Full WLCG/OSG mesh updated; target 100 latency instances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 problem at 81.  Paused while we evaluate solutions</a:t>
            </a:r>
            <a:endParaRPr lang="en-US" sz="16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OSG </a:t>
            </a:r>
            <a:r>
              <a:rPr lang="en-US" sz="2400" dirty="0" err="1" smtClean="0">
                <a:solidFill>
                  <a:srgbClr val="00B050"/>
                </a:solidFill>
              </a:rPr>
              <a:t>D</a:t>
            </a:r>
            <a:r>
              <a:rPr lang="en-US" sz="2400" dirty="0" err="1" smtClean="0">
                <a:solidFill>
                  <a:srgbClr val="00B050"/>
                </a:solidFill>
              </a:rPr>
              <a:t>atastore</a:t>
            </a:r>
            <a:r>
              <a:rPr lang="en-US" sz="2400" dirty="0" smtClean="0">
                <a:solidFill>
                  <a:srgbClr val="00B050"/>
                </a:solidFill>
              </a:rPr>
              <a:t> almost “production”;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All 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datastore</a:t>
            </a:r>
            <a:r>
              <a:rPr lang="en-US" sz="1800" dirty="0" smtClean="0">
                <a:solidFill>
                  <a:srgbClr val="00B050"/>
                </a:solidFill>
              </a:rPr>
              <a:t> hardware 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operational  except for  2 additional disks (ordered)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Documentation (“living operations guide”) written</a:t>
            </a:r>
            <a:r>
              <a:rPr lang="en-US" sz="1800" dirty="0">
                <a:solidFill>
                  <a:srgbClr val="00B050"/>
                </a:solidFill>
              </a:rPr>
              <a:t>:  </a:t>
            </a:r>
            <a:r>
              <a:rPr lang="en-US" sz="18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rgbClr val="00B050"/>
                </a:solidFill>
                <a:hlinkClick r:id="rId2"/>
              </a:rPr>
              <a:t>docs.google.com/document/d/1l144BSo-88M0cLMMjKcKMIE-Q5s21X-w3lYl-0Pn_08/edit?usp=sharing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Risk assessment </a:t>
            </a:r>
            <a:r>
              <a:rPr lang="en-US" sz="1800" dirty="0" smtClean="0">
                <a:solidFill>
                  <a:srgbClr val="00B050"/>
                </a:solidFill>
              </a:rPr>
              <a:t>document written https</a:t>
            </a:r>
            <a:r>
              <a:rPr lang="en-US" sz="1800" dirty="0">
                <a:solidFill>
                  <a:srgbClr val="00B050"/>
                </a:solidFill>
              </a:rPr>
              <a:t>://docs.google.com/document/d/182O18IF_5CLPHKeOioHJjfYjVFC0JkEjL_vD4GUevLU/edit#heading=h.kpx7wu1vzcq7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SLA at </a:t>
            </a:r>
            <a:r>
              <a:rPr lang="en-US" sz="1800" dirty="0">
                <a:solidFill>
                  <a:srgbClr val="00B050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rgbClr val="00B050"/>
                </a:solidFill>
                <a:hlinkClick r:id="rId3"/>
              </a:rPr>
              <a:t>twiki.grid.iu.edu/bin/view/Operations/PSServiceLevelAgreement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Project to monitor meshes underway: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 err="1" smtClean="0">
                <a:solidFill>
                  <a:srgbClr val="FF0000"/>
                </a:solidFill>
              </a:rPr>
              <a:t>MadAlert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Proximity service under test.  Example: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rgbClr val="FF0000"/>
                </a:solidFill>
                <a:hlinkClick r:id="rId4"/>
              </a:rPr>
              <a:t>proximity.cern.ch/api/0.3/geoip/nearest?se=head01.aglt2.org&amp;count=3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Effort from WLCG to follow-up with problematic </a:t>
            </a:r>
            <a:r>
              <a:rPr lang="en-US" sz="2400" dirty="0" err="1" smtClean="0">
                <a:solidFill>
                  <a:srgbClr val="00B050"/>
                </a:solidFill>
              </a:rPr>
              <a:t>perfSONAR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instances successful (~20 instances fixed)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Now “paused” while we fix problems identified during ramp-up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82296" indent="0">
              <a:lnSpc>
                <a:spcPts val="26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Project Update: </a:t>
            </a:r>
            <a:r>
              <a:rPr lang="en-US" dirty="0" err="1" smtClean="0"/>
              <a:t>MadAlert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9248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Recap: Gabriele </a:t>
            </a:r>
            <a:r>
              <a:rPr lang="en-US" dirty="0" err="1" smtClean="0"/>
              <a:t>Carcassi</a:t>
            </a:r>
            <a:r>
              <a:rPr lang="en-US" dirty="0" smtClean="0"/>
              <a:t> (original author of GUMS) is working with me at Michigan on a new project for one of our OSG Networking Goals: </a:t>
            </a:r>
            <a:r>
              <a:rPr lang="en-US" dirty="0" smtClean="0">
                <a:solidFill>
                  <a:srgbClr val="C00000"/>
                </a:solidFill>
              </a:rPr>
              <a:t>alerting on problems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idea is to use the </a:t>
            </a:r>
            <a:r>
              <a:rPr lang="en-US" dirty="0" err="1" smtClean="0">
                <a:solidFill>
                  <a:srgbClr val="00B050"/>
                </a:solidFill>
              </a:rPr>
              <a:t>MaDDash</a:t>
            </a:r>
            <a:r>
              <a:rPr lang="en-US" dirty="0" smtClean="0">
                <a:solidFill>
                  <a:srgbClr val="00B050"/>
                </a:solidFill>
              </a:rPr>
              <a:t> API to analyze the data we are acquiring to identify problems based upon patterns in the data collected.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Seeking </a:t>
            </a:r>
            <a:r>
              <a:rPr lang="en-US" dirty="0" smtClean="0">
                <a:solidFill>
                  <a:srgbClr val="7030A0"/>
                </a:solidFill>
              </a:rPr>
              <a:t>input on which problems we might be able to identify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Example view on next slide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MadAlert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8" y="1731406"/>
            <a:ext cx="6427822" cy="512659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"/>
            <a:ext cx="5342083" cy="2430991"/>
          </a:xfrm>
        </p:spPr>
      </p:pic>
      <p:sp>
        <p:nvSpPr>
          <p:cNvPr id="9" name="TextBox 8"/>
          <p:cNvSpPr txBox="1"/>
          <p:nvPr/>
        </p:nvSpPr>
        <p:spPr>
          <a:xfrm>
            <a:off x="1066800" y="11430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maddash.aglt2.org/madalert.html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6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Still a bug in the RSV probe -&gt; </a:t>
            </a:r>
            <a:r>
              <a:rPr lang="en-US" dirty="0" err="1" smtClean="0">
                <a:solidFill>
                  <a:srgbClr val="002060"/>
                </a:solidFill>
              </a:rPr>
              <a:t>Datastore</a:t>
            </a:r>
            <a:r>
              <a:rPr lang="en-US" dirty="0" smtClean="0">
                <a:solidFill>
                  <a:srgbClr val="002060"/>
                </a:solidFill>
              </a:rPr>
              <a:t> process.  </a:t>
            </a:r>
            <a:r>
              <a:rPr lang="en-US" dirty="0" err="1" smtClean="0">
                <a:solidFill>
                  <a:srgbClr val="002060"/>
                </a:solidFill>
              </a:rPr>
              <a:t>Soichi</a:t>
            </a:r>
            <a:r>
              <a:rPr lang="en-US" dirty="0" smtClean="0">
                <a:solidFill>
                  <a:srgbClr val="002060"/>
                </a:solidFill>
              </a:rPr>
              <a:t> may have identified culprit.  Fixes being created.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OWAMP tests impacted by nightly service restarts.  Fix from Andy Lake only partially successful.   Load issue?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Underpowered </a:t>
            </a:r>
            <a:r>
              <a:rPr lang="en-US" dirty="0" err="1" smtClean="0"/>
              <a:t>perfSONAR</a:t>
            </a:r>
            <a:r>
              <a:rPr lang="en-US" dirty="0" smtClean="0"/>
              <a:t> instances </a:t>
            </a:r>
            <a:r>
              <a:rPr lang="en-US" dirty="0" smtClean="0"/>
              <a:t>(&lt;=4GB </a:t>
            </a:r>
            <a:r>
              <a:rPr lang="en-US" dirty="0" smtClean="0"/>
              <a:t>ram) having problems in some cases. </a:t>
            </a:r>
            <a:r>
              <a:rPr lang="en-US" dirty="0" smtClean="0"/>
              <a:t>  Was &lt;4GB but at testing scale for WLCG even 4GB not enough.</a:t>
            </a:r>
          </a:p>
          <a:p>
            <a:pPr lvl="1"/>
            <a:r>
              <a:rPr lang="en-US" dirty="0" smtClean="0"/>
              <a:t>Campaign </a:t>
            </a:r>
            <a:r>
              <a:rPr lang="en-US" dirty="0" smtClean="0"/>
              <a:t>to upgrade/replace them</a:t>
            </a:r>
            <a:r>
              <a:rPr lang="en-US" dirty="0" smtClean="0"/>
              <a:t>.  Not always possible.</a:t>
            </a:r>
          </a:p>
          <a:p>
            <a:pPr lvl="1"/>
            <a:r>
              <a:rPr lang="en-US" dirty="0" smtClean="0"/>
              <a:t>Next:  we are adjusting testing to be </a:t>
            </a:r>
            <a:r>
              <a:rPr lang="en-US" dirty="0" err="1" smtClean="0"/>
              <a:t>uni</a:t>
            </a:r>
            <a:r>
              <a:rPr lang="en-US" dirty="0" smtClean="0"/>
              <a:t>-directional;  results soon.  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Publishing </a:t>
            </a:r>
            <a:r>
              <a:rPr lang="en-US" dirty="0">
                <a:solidFill>
                  <a:srgbClr val="00B050"/>
                </a:solidFill>
              </a:rPr>
              <a:t>network metrics </a:t>
            </a:r>
            <a:r>
              <a:rPr lang="en-US" dirty="0" smtClean="0">
                <a:solidFill>
                  <a:srgbClr val="00B050"/>
                </a:solidFill>
              </a:rPr>
              <a:t>from ITB to CERNs </a:t>
            </a:r>
            <a:r>
              <a:rPr lang="en-US" dirty="0">
                <a:solidFill>
                  <a:srgbClr val="00B050"/>
                </a:solidFill>
              </a:rPr>
              <a:t>test </a:t>
            </a:r>
            <a:r>
              <a:rPr lang="en-US" dirty="0" smtClean="0">
                <a:solidFill>
                  <a:srgbClr val="00B050"/>
                </a:solidFill>
              </a:rPr>
              <a:t>instance running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Useful to quickly debug data content issues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Load on OSG endpoint is too large;  investigating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85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09600"/>
            <a:ext cx="8001000" cy="5943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OSG Network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is </a:t>
            </a:r>
            <a:r>
              <a:rPr lang="en-US" sz="2800" dirty="0" smtClean="0"/>
              <a:t>still primary concern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Plan </a:t>
            </a:r>
            <a:r>
              <a:rPr lang="en-US" sz="2000" b="1" dirty="0" smtClean="0">
                <a:solidFill>
                  <a:srgbClr val="0070C0"/>
                </a:solidFill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</a:rPr>
              <a:t>“production” next Monday (Sep 14)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Weekly meetings of a </a:t>
            </a:r>
            <a:r>
              <a:rPr lang="en-US" sz="2000" dirty="0" smtClean="0">
                <a:solidFill>
                  <a:srgbClr val="00B050"/>
                </a:solidFill>
              </a:rPr>
              <a:t>subgroup very fruitful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7030A0"/>
                </a:solidFill>
              </a:rPr>
              <a:t>Validity </a:t>
            </a:r>
            <a:r>
              <a:rPr lang="en-US" sz="2000" dirty="0" smtClean="0">
                <a:solidFill>
                  <a:srgbClr val="7030A0"/>
                </a:solidFill>
              </a:rPr>
              <a:t>testing has exposed bugs; almost all resolved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Main concern is having the service function smoothly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Hardware/software configuration still being tweaked to support </a:t>
            </a:r>
            <a:r>
              <a:rPr lang="en-US" sz="2800" dirty="0" err="1" smtClean="0">
                <a:solidFill>
                  <a:srgbClr val="7030A0"/>
                </a:solidFill>
              </a:rPr>
              <a:t>datastore</a:t>
            </a:r>
            <a:r>
              <a:rPr lang="en-US" sz="2800" dirty="0" smtClean="0">
                <a:solidFill>
                  <a:srgbClr val="7030A0"/>
                </a:solidFill>
              </a:rPr>
              <a:t> operation. 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Resource issues for </a:t>
            </a:r>
            <a:r>
              <a:rPr lang="en-US" sz="2400" dirty="0" err="1" smtClean="0">
                <a:solidFill>
                  <a:srgbClr val="7030A0"/>
                </a:solidFill>
              </a:rPr>
              <a:t>MaDDash</a:t>
            </a:r>
            <a:r>
              <a:rPr lang="en-US" sz="2400" dirty="0" smtClean="0">
                <a:solidFill>
                  <a:srgbClr val="7030A0"/>
                </a:solidFill>
              </a:rPr>
              <a:t> &amp; Message Publishing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Some operational bumps with “normal” maintenance caused downtime.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Not critical now but worried about “production”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W</a:t>
            </a:r>
            <a:r>
              <a:rPr lang="en-US" sz="2800" dirty="0" smtClean="0"/>
              <a:t>e must address the data migration process. 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How do we move “older” data off the primary system and onto a new location while retaining some means of access?  </a:t>
            </a:r>
            <a:r>
              <a:rPr lang="en-US" sz="2400" dirty="0" smtClean="0"/>
              <a:t>Waiting for process from </a:t>
            </a:r>
            <a:r>
              <a:rPr lang="en-US" sz="2400" dirty="0" err="1" smtClean="0"/>
              <a:t>Esnet</a:t>
            </a:r>
            <a:r>
              <a:rPr lang="en-US" sz="2400" dirty="0" smtClean="0"/>
              <a:t>…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2"/>
              </a:rPr>
              <a:t>https://docs.google.com/document/d/1l144BSo-88M0cLMMjKcKMIE-Q5s21X-w3lYl-0Pn_08/edit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Assessment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docs.google.com/document/d/182O18IF_5CLPHKeOioHJjfYjVFC0JkEjL_vD4GUevLU/edit#heading=h.kpx7wu1vzcq7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SLA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twiki.grid.iu.edu/bin/view/Operations/PSServiceLevelAgreement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 smtClean="0"/>
              <a:t>Documentation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</a:t>
            </a:r>
            <a:r>
              <a:rPr lang="en-US" dirty="0" smtClean="0"/>
              <a:t>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r>
              <a:rPr lang="en-US" dirty="0" smtClean="0"/>
              <a:t>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7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err="1" smtClean="0"/>
              <a:t>Esmond</a:t>
            </a:r>
            <a:r>
              <a:rPr lang="en-US" dirty="0" smtClean="0"/>
              <a:t> install info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antg-dev.es.net/esmond-docs/rpm_install.html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OSG </a:t>
            </a: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oim.grid.iu.edu/oim/meshconfig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homepage:  </a:t>
            </a:r>
            <a:r>
              <a:rPr lang="en-US" dirty="0">
                <a:hlinkClick r:id="rId10"/>
              </a:rPr>
              <a:t>http://www.perfsonar.net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686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OSG</vt:lpstr>
      <vt:lpstr>OSG Area Coordinators</vt:lpstr>
      <vt:lpstr>Key Initiatives in Network Area</vt:lpstr>
      <vt:lpstr>Recent Accomplishments</vt:lpstr>
      <vt:lpstr>Project Update: MadAlert</vt:lpstr>
      <vt:lpstr>MadAlert</vt:lpstr>
      <vt:lpstr>Known Issues</vt:lpstr>
      <vt:lpstr>Top Concerns</vt:lpstr>
      <vt:lpstr>Questions or Comments?  </vt:lpstr>
      <vt:lpstr>URLs of Relevance</vt:lpstr>
      <vt:lpstr>Logical Diagram of Datastore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2015-09-09T18:33:45Z</dcterms:modified>
</cp:coreProperties>
</file>