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80" r:id="rId4"/>
    <p:sldId id="281" r:id="rId5"/>
    <p:sldId id="295" r:id="rId6"/>
    <p:sldId id="282" r:id="rId7"/>
    <p:sldId id="296" r:id="rId8"/>
    <p:sldId id="300" r:id="rId9"/>
    <p:sldId id="301" r:id="rId10"/>
    <p:sldId id="303" r:id="rId11"/>
    <p:sldId id="297" r:id="rId12"/>
    <p:sldId id="302" r:id="rId13"/>
    <p:sldId id="304" r:id="rId14"/>
    <p:sldId id="305" r:id="rId15"/>
    <p:sldId id="298" r:id="rId16"/>
    <p:sldId id="299" r:id="rId17"/>
    <p:sldId id="285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1" autoAdjust="0"/>
    <p:restoredTop sz="94660"/>
  </p:normalViewPr>
  <p:slideViewPr>
    <p:cSldViewPr>
      <p:cViewPr varScale="1">
        <p:scale>
          <a:sx n="57" d="100"/>
          <a:sy n="57" d="100"/>
        </p:scale>
        <p:origin x="-1253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3243DA-A003-457D-B12F-2634F22AC96F}" type="datetime1">
              <a:rPr lang="en-US" smtClean="0"/>
              <a:t>1/4/2017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83C77A-143A-44D6-9A7C-7B902FE51DF8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71887B-8CE0-463D-BAD8-AB6D92A98F1F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02AA5-3BAD-4EC4-803B-0560594D40E5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C4304-C996-449C-98F8-1575E0370929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14A80-1DCD-473C-8CFC-3844BDE85D13}" type="datetime1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2915E-08C2-4C60-B5E2-F8C456857D73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69166-EEE5-4B95-BB6D-626F8EAD8FEC}" type="datetime1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718563-7F68-40CF-BAF7-C7BADD549C3B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D141DE-B7F1-415B-8B9A-23F37F150D96}" type="datetime1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02DD42F7-2E76-41E5-B9C6-A28BDDE75396}" type="datetime1">
              <a:rPr lang="en-US" smtClean="0"/>
              <a:t>1/4/2017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 - OSG Networking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cket.opensciencegrid.org/31257" TargetMode="External"/><Relationship Id="rId2" Type="http://schemas.openxmlformats.org/officeDocument/2006/relationships/hyperlink" Target="http://software.es.net/esmond/perfsonar_client_rest.html#full-list-of-event-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mJ1kf43nZf6gvKoNtiTOc0g0MYDv_wSfSm7YdiMs3L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5715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5715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ki.opensciencegrid.org/bin/view/Documentation/DeployperfSONAR" TargetMode="External"/><Relationship Id="rId13" Type="http://schemas.openxmlformats.org/officeDocument/2006/relationships/hyperlink" Target="http://madalert.aglt2.org/madalert/diff.html" TargetMode="External"/><Relationship Id="rId3" Type="http://schemas.openxmlformats.org/officeDocument/2006/relationships/hyperlink" Target="https://twiki.grid.iu.edu/bin/view/Operations/PSServiceLevelAgreement" TargetMode="External"/><Relationship Id="rId7" Type="http://schemas.openxmlformats.org/officeDocument/2006/relationships/hyperlink" Target="http://grid-monitoring.cern.ch/perfsonar_coverage.txt" TargetMode="External"/><Relationship Id="rId12" Type="http://schemas.openxmlformats.org/officeDocument/2006/relationships/hyperlink" Target="https://meshconfig.grid.iu.edu/meshconfig/" TargetMode="External"/><Relationship Id="rId2" Type="http://schemas.openxmlformats.org/officeDocument/2006/relationships/hyperlink" Target="https://docs.google.com/document/d/1l144BSo-88M0cLMMjKcKMIE-Q5s21X-w3lYl-0Pn_08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FzmXZinO4Pb8NAfd5SWUzaAFYOL23dt66hQsDmaP-WI/edit" TargetMode="External"/><Relationship Id="rId11" Type="http://schemas.openxmlformats.org/officeDocument/2006/relationships/hyperlink" Target="https://ps-test.sca.iu.edu/meshconfig/" TargetMode="External"/><Relationship Id="rId5" Type="http://schemas.openxmlformats.org/officeDocument/2006/relationships/hyperlink" Target="https://www.opensciencegrid.org/bin/view/Documentation/NetworkingInOSG" TargetMode="External"/><Relationship Id="rId10" Type="http://schemas.openxmlformats.org/officeDocument/2006/relationships/hyperlink" Target="https://oim-itb.grid.iu.edu/oim/meshconfig" TargetMode="External"/><Relationship Id="rId4" Type="http://schemas.openxmlformats.org/officeDocument/2006/relationships/hyperlink" Target="https://docs.google.com/document/d/1mJ1kf43nZf6gvKoNtiTOc0g0MYDv_wSfSm7YdiMs3Lo/edit" TargetMode="External"/><Relationship Id="rId9" Type="http://schemas.openxmlformats.org/officeDocument/2006/relationships/hyperlink" Target="http://cl-analytics.mwt2.org:5601/" TargetMode="External"/><Relationship Id="rId14" Type="http://schemas.openxmlformats.org/officeDocument/2006/relationships/hyperlink" Target="http://www.perfsonar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mca_configuration.html" TargetMode="External"/><Relationship Id="rId2" Type="http://schemas.openxmlformats.org/officeDocument/2006/relationships/hyperlink" Target="https://ticket.opensciencegrid.org/313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shconfig.grid.iu.edu/meshconfig/" TargetMode="External"/><Relationship Id="rId4" Type="http://schemas.openxmlformats.org/officeDocument/2006/relationships/hyperlink" Target="https://github.com/soichih/meshconfig-admin/issu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</a:t>
            </a:r>
            <a:r>
              <a:rPr lang="en-US" dirty="0" smtClean="0"/>
              <a:t>: </a:t>
            </a:r>
            <a:r>
              <a:rPr lang="en-US" b="1" dirty="0" smtClean="0"/>
              <a:t>January </a:t>
            </a:r>
            <a:r>
              <a:rPr lang="en-US" b="1" dirty="0"/>
              <a:t>4</a:t>
            </a:r>
            <a:r>
              <a:rPr lang="en-US" b="1" dirty="0" smtClean="0"/>
              <a:t> 2017</a:t>
            </a:r>
            <a:endParaRPr lang="en-US" b="1" dirty="0" smtClean="0"/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14DA-4AB8-4A83-9CB6-13649ED61078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ALL perfSONAR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we initial setup the perfSONAR RSV probes and </a:t>
            </a:r>
            <a:r>
              <a:rPr lang="en-US" dirty="0" err="1" smtClean="0"/>
              <a:t>ActiveMQ</a:t>
            </a:r>
            <a:r>
              <a:rPr lang="en-US" dirty="0" smtClean="0"/>
              <a:t> message queue at CERN we only supported part of </a:t>
            </a:r>
            <a:r>
              <a:rPr lang="en-US" dirty="0" smtClean="0">
                <a:hlinkClick r:id="rId2"/>
              </a:rPr>
              <a:t>all the possible data metrics </a:t>
            </a:r>
            <a:r>
              <a:rPr lang="en-US" dirty="0" smtClean="0"/>
              <a:t>perfSONAR can measure.</a:t>
            </a:r>
          </a:p>
          <a:p>
            <a:pPr lvl="1"/>
            <a:r>
              <a:rPr lang="en-US" dirty="0" smtClean="0"/>
              <a:t>Both the RSV probes and </a:t>
            </a:r>
            <a:r>
              <a:rPr lang="en-US" dirty="0" err="1" smtClean="0"/>
              <a:t>Stompctl</a:t>
            </a:r>
            <a:r>
              <a:rPr lang="en-US" dirty="0" smtClean="0"/>
              <a:t>/</a:t>
            </a:r>
            <a:r>
              <a:rPr lang="en-US" dirty="0" err="1" smtClean="0"/>
              <a:t>ActiveMQ</a:t>
            </a:r>
            <a:r>
              <a:rPr lang="en-US" dirty="0" smtClean="0"/>
              <a:t> systems needed to support whatever data types we wanted</a:t>
            </a:r>
          </a:p>
          <a:p>
            <a:r>
              <a:rPr lang="en-US" dirty="0" smtClean="0"/>
              <a:t>Now we want to make sure we are getting all the data possible and allow for new future tests that may be needed</a:t>
            </a:r>
          </a:p>
          <a:p>
            <a:pPr lvl="1"/>
            <a:r>
              <a:rPr lang="en-US" dirty="0" smtClean="0"/>
              <a:t>Opened a ticket to add this support (</a:t>
            </a:r>
            <a:r>
              <a:rPr lang="en-US" dirty="0" smtClean="0">
                <a:hlinkClick r:id="rId3"/>
              </a:rPr>
              <a:t>31257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fixing event size issue we saw which crashed things</a:t>
            </a:r>
          </a:p>
          <a:p>
            <a:pPr lvl="1"/>
            <a:r>
              <a:rPr lang="en-US" dirty="0" err="1" smtClean="0"/>
              <a:t>ActiveMQ</a:t>
            </a:r>
            <a:r>
              <a:rPr lang="en-US" dirty="0"/>
              <a:t> </a:t>
            </a:r>
            <a:r>
              <a:rPr lang="en-US" dirty="0" smtClean="0"/>
              <a:t>updated already</a:t>
            </a:r>
          </a:p>
          <a:p>
            <a:pPr lvl="1"/>
            <a:r>
              <a:rPr lang="en-US" dirty="0" smtClean="0"/>
              <a:t>Next is to get update RSV perfSONAR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Will increase the amount of data we gather but not expected to be more than about 25% increase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We will be able to customize the event types gathered in perfSONAR RSV and limit the maximum message size.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610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 Data Lifecycle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are running out of storage space for the OSG network data</a:t>
            </a:r>
          </a:p>
          <a:p>
            <a:pPr lvl="1"/>
            <a:r>
              <a:rPr lang="en-US" dirty="0" smtClean="0"/>
              <a:t>We had originally said we would keep data “indefinitely” (we gather ~5TB/year)</a:t>
            </a:r>
          </a:p>
          <a:p>
            <a:r>
              <a:rPr lang="en-US" dirty="0" smtClean="0">
                <a:hlinkClick r:id="rId2"/>
              </a:rPr>
              <a:t>Document </a:t>
            </a:r>
            <a:r>
              <a:rPr lang="en-US" dirty="0" smtClean="0"/>
              <a:t>written up describing the problem and possible solutions related to OSG Network Data-Lifecycle Management</a:t>
            </a:r>
          </a:p>
          <a:p>
            <a:pPr lvl="1"/>
            <a:r>
              <a:rPr lang="en-US" dirty="0" smtClean="0"/>
              <a:t>Not certain about long-term MA technology</a:t>
            </a:r>
          </a:p>
          <a:p>
            <a:pPr lvl="1"/>
            <a:r>
              <a:rPr lang="en-US" dirty="0" smtClean="0"/>
              <a:t>No reliable data migration tool in place</a:t>
            </a:r>
          </a:p>
          <a:p>
            <a:pPr lvl="1"/>
            <a:r>
              <a:rPr lang="en-US" dirty="0" smtClean="0"/>
              <a:t>No long-term repository space identified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029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066800"/>
          </a:xfrm>
        </p:spPr>
        <p:txBody>
          <a:bodyPr/>
          <a:lstStyle/>
          <a:p>
            <a:r>
              <a:rPr lang="en-US" dirty="0" smtClean="0"/>
              <a:t>OSG Net Service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848600" cy="5334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All our </a:t>
            </a:r>
            <a:r>
              <a:rPr lang="en-US" b="1" dirty="0" smtClean="0">
                <a:solidFill>
                  <a:srgbClr val="00B050"/>
                </a:solidFill>
              </a:rPr>
              <a:t>Production OSG network services </a:t>
            </a:r>
            <a:r>
              <a:rPr lang="en-US" dirty="0" smtClean="0"/>
              <a:t>run on a dedicated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 R730xd</a:t>
            </a:r>
            <a:r>
              <a:rPr lang="en-US" dirty="0" smtClean="0"/>
              <a:t> with </a:t>
            </a:r>
            <a:r>
              <a:rPr lang="en-US" dirty="0"/>
              <a:t>18 drive bays (12 external 3.5", 4 internal 3.5", 2 internal 2.5</a:t>
            </a:r>
            <a:r>
              <a:rPr lang="en-US" dirty="0" smtClean="0"/>
              <a:t>")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2 internal 2.5" bays are occupied by 1TB HDDs that are in </a:t>
            </a:r>
            <a:r>
              <a:rPr lang="en-US" dirty="0" smtClean="0"/>
              <a:t>RAID-1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b="1" dirty="0" smtClean="0"/>
              <a:t>All bays are currently occupied: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0070C0"/>
                </a:solidFill>
              </a:rPr>
              <a:t>4 internal bays </a:t>
            </a:r>
            <a:r>
              <a:rPr lang="en-US" sz="2900" dirty="0">
                <a:solidFill>
                  <a:srgbClr val="0070C0"/>
                </a:solidFill>
              </a:rPr>
              <a:t>are occupied by 4TB HDDs that are in RAID-10</a:t>
            </a:r>
            <a:r>
              <a:rPr lang="en-US" sz="29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0070C0"/>
                </a:solidFill>
              </a:rPr>
              <a:t>4 bays are occupied by 4TB HDDs that are in RAID-10.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0070C0"/>
                </a:solidFill>
              </a:rPr>
              <a:t>4 </a:t>
            </a:r>
            <a:r>
              <a:rPr lang="en-US" sz="2900" dirty="0">
                <a:solidFill>
                  <a:srgbClr val="0070C0"/>
                </a:solidFill>
              </a:rPr>
              <a:t>bays are occupied by 4TB HDDs that are in RAID-10.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>
                <a:solidFill>
                  <a:srgbClr val="0070C0"/>
                </a:solidFill>
              </a:rPr>
              <a:t>4 </a:t>
            </a:r>
            <a:r>
              <a:rPr lang="en-US" sz="2900" dirty="0">
                <a:solidFill>
                  <a:srgbClr val="0070C0"/>
                </a:solidFill>
              </a:rPr>
              <a:t>bays are occupied by 512GB SSDs that are in RAID-10.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Configuration of the disks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One 8TB RAID-10 (7.28 </a:t>
            </a:r>
            <a:r>
              <a:rPr lang="en-US" sz="2900" dirty="0" err="1"/>
              <a:t>TiB</a:t>
            </a:r>
            <a:r>
              <a:rPr lang="en-US" sz="2900" dirty="0"/>
              <a:t>) is partitioned into: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Directly mounted as /</a:t>
            </a:r>
            <a:r>
              <a:rPr lang="en-US" sz="2500" dirty="0" err="1"/>
              <a:t>usr</a:t>
            </a:r>
            <a:r>
              <a:rPr lang="en-US" sz="2500" dirty="0"/>
              <a:t>/local for cassandra1 VM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LVM PV, contributes to general host space for VM virtual drives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One 8TB RAID-10 (7.28 </a:t>
            </a:r>
            <a:r>
              <a:rPr lang="en-US" sz="2900" dirty="0" err="1"/>
              <a:t>TiB</a:t>
            </a:r>
            <a:r>
              <a:rPr lang="en-US" sz="2900" dirty="0"/>
              <a:t>) is partitioned into: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Directly mounted as /</a:t>
            </a:r>
            <a:r>
              <a:rPr lang="en-US" sz="2500" dirty="0" err="1"/>
              <a:t>usr</a:t>
            </a:r>
            <a:r>
              <a:rPr lang="en-US" sz="2500" dirty="0"/>
              <a:t>/local for cassandra2 VM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LVM PV, contributes to general host space for VM virtual drives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One 8TB RAID-10 (7.28 </a:t>
            </a:r>
            <a:r>
              <a:rPr lang="en-US" sz="2900" dirty="0" err="1"/>
              <a:t>TiB</a:t>
            </a:r>
            <a:r>
              <a:rPr lang="en-US" sz="2900" dirty="0"/>
              <a:t>) is partitioned into: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Directly mounted as /</a:t>
            </a:r>
            <a:r>
              <a:rPr lang="en-US" sz="2500" dirty="0" err="1"/>
              <a:t>usr</a:t>
            </a:r>
            <a:r>
              <a:rPr lang="en-US" sz="2500" dirty="0"/>
              <a:t>/local for cassandra3 VM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4 TB (3.64 </a:t>
            </a:r>
            <a:r>
              <a:rPr lang="en-US" sz="2500" dirty="0" err="1"/>
              <a:t>TiB</a:t>
            </a:r>
            <a:r>
              <a:rPr lang="en-US" sz="2500" dirty="0"/>
              <a:t>): LVM PV, contributes to general host space for VM virtual drives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900" dirty="0"/>
              <a:t>The four SSDs are organized into a 1TB RAID-10 that is visible to the host system as a block device, but has </a:t>
            </a:r>
            <a:r>
              <a:rPr lang="en-US" sz="2900" b="1" dirty="0"/>
              <a:t>not been partitioned/formatted/mounted yet</a:t>
            </a:r>
            <a:r>
              <a:rPr lang="en-US" sz="2900" b="1" dirty="0" smtClean="0"/>
              <a:t>.</a:t>
            </a:r>
            <a:endParaRPr lang="en-US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64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to Address Storage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long term solution for data life-cycle </a:t>
            </a:r>
            <a:r>
              <a:rPr lang="en-US" dirty="0" err="1" smtClean="0">
                <a:solidFill>
                  <a:srgbClr val="0070C0"/>
                </a:solidFill>
              </a:rPr>
              <a:t>mgmt</a:t>
            </a:r>
            <a:r>
              <a:rPr lang="en-US" dirty="0" smtClean="0">
                <a:solidFill>
                  <a:srgbClr val="0070C0"/>
                </a:solidFill>
              </a:rPr>
              <a:t> depends upon the choice of measurement archive (MA), the creation of suitable tools for that MA and identification of long-term storage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Won’t happen in time for OSG needs</a:t>
            </a:r>
          </a:p>
          <a:p>
            <a:r>
              <a:rPr lang="en-US" dirty="0" smtClean="0"/>
              <a:t>For now we can fix things for the next couple years by purchasing eight 10TB datacenter disks for about $570 each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Will add </a:t>
            </a:r>
            <a:r>
              <a:rPr lang="en-US" b="1" dirty="0" smtClean="0">
                <a:solidFill>
                  <a:srgbClr val="00B050"/>
                </a:solidFill>
              </a:rPr>
              <a:t>24TB</a:t>
            </a:r>
            <a:r>
              <a:rPr lang="en-US" dirty="0" smtClean="0">
                <a:solidFill>
                  <a:srgbClr val="00B050"/>
                </a:solidFill>
              </a:rPr>
              <a:t> additional storage</a:t>
            </a:r>
          </a:p>
          <a:p>
            <a:pPr lvl="1"/>
            <a:r>
              <a:rPr lang="en-US" dirty="0" smtClean="0"/>
              <a:t>Needs careful implementation…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6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Plan (for Discussion)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848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Purchase 8 WD Gold Datacenters 10TB disks</a:t>
            </a:r>
          </a:p>
          <a:p>
            <a:r>
              <a:rPr lang="en-US" dirty="0" smtClean="0"/>
              <a:t>Since current R730xd is full we need to move things to deploy the new space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Uninstall SSDs; replace with 4 x 10TB R10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Pick existing R10(old) and move/stop services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Copy all data to R10(new); restore services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Remove R10(old) and replace with new 10TB R10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Pick second R10(old); move/stop services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Copy all data to R10(new); restore services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Remove 2</a:t>
            </a:r>
            <a:r>
              <a:rPr lang="en-US" baseline="30000" dirty="0" smtClean="0"/>
              <a:t>nd</a:t>
            </a:r>
            <a:r>
              <a:rPr lang="en-US" dirty="0" smtClean="0"/>
              <a:t> R10(old) and replace with SSDs</a:t>
            </a:r>
          </a:p>
          <a:p>
            <a:pPr marL="128016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Need to discuss partitioning &amp; space use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7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 and Papers (Outreach)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CHEP 2016 papers covering CHEP talks that are due Feb 6, 2017 with OSG components that I know  of</a:t>
            </a:r>
          </a:p>
          <a:p>
            <a:pPr lvl="1"/>
            <a:r>
              <a:rPr lang="en-US" dirty="0" smtClean="0"/>
              <a:t>Networks in ATLAS (done)</a:t>
            </a:r>
          </a:p>
          <a:p>
            <a:pPr lvl="1"/>
            <a:r>
              <a:rPr lang="en-US" dirty="0" smtClean="0"/>
              <a:t>The OSG Network Service</a:t>
            </a:r>
          </a:p>
          <a:p>
            <a:pPr lvl="1"/>
            <a:r>
              <a:rPr lang="en-US" dirty="0" smtClean="0"/>
              <a:t>HEP Networking</a:t>
            </a:r>
          </a:p>
          <a:p>
            <a:r>
              <a:rPr lang="en-US" dirty="0" smtClean="0"/>
              <a:t>In addition, next week is the </a:t>
            </a:r>
            <a:r>
              <a:rPr lang="en-US" dirty="0" smtClean="0">
                <a:hlinkClick r:id="rId2"/>
              </a:rPr>
              <a:t>Pre-GDB</a:t>
            </a:r>
            <a:r>
              <a:rPr lang="en-US" dirty="0" smtClean="0"/>
              <a:t> on Networking at  CERN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17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Pre-GDB on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week is the Pre-GDB on Networking at CERN</a:t>
            </a:r>
          </a:p>
          <a:p>
            <a:pPr lvl="1"/>
            <a:r>
              <a:rPr lang="en-US" dirty="0" smtClean="0">
                <a:hlinkClick r:id="rId2"/>
              </a:rPr>
              <a:t>https://indico.cern.ch/event/571501</a:t>
            </a:r>
            <a:endParaRPr lang="en-US" dirty="0" smtClean="0"/>
          </a:p>
          <a:p>
            <a:r>
              <a:rPr lang="en-US" dirty="0" smtClean="0"/>
              <a:t>The goal is to bring together the experiments, sites and network operators to discuss what the near, mid and long-term work required in networking</a:t>
            </a:r>
          </a:p>
          <a:p>
            <a:pPr lvl="1"/>
            <a:r>
              <a:rPr lang="en-US" dirty="0" smtClean="0"/>
              <a:t>This is relevant for OSG.  </a:t>
            </a:r>
          </a:p>
          <a:p>
            <a:pPr lvl="1"/>
            <a:r>
              <a:rPr lang="en-US" b="1" dirty="0" smtClean="0"/>
              <a:t>OSG’s role in gathering network metrics and alerting and alarming are likely to be central items for near-term work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820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(Much as last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Operation of services</a:t>
            </a:r>
          </a:p>
          <a:p>
            <a:pPr lvl="1"/>
            <a:r>
              <a:rPr lang="en-US" dirty="0" smtClean="0"/>
              <a:t>OSG production network service still seeing some issues</a:t>
            </a:r>
          </a:p>
          <a:p>
            <a:pPr lvl="1"/>
            <a:r>
              <a:rPr lang="en-US" dirty="0" smtClean="0"/>
              <a:t>Monitoring being tweaked  to be  less noisy</a:t>
            </a:r>
          </a:p>
          <a:p>
            <a:pPr lvl="1"/>
            <a:r>
              <a:rPr lang="en-US" b="1" dirty="0" err="1" smtClean="0"/>
              <a:t>MaDDash</a:t>
            </a:r>
            <a:r>
              <a:rPr lang="en-US" b="1" dirty="0" smtClean="0"/>
              <a:t> v1 has had issues.  Maybe v2 will fix things?</a:t>
            </a:r>
            <a:endParaRPr lang="en-US" b="1" dirty="0" smtClean="0"/>
          </a:p>
          <a:p>
            <a:pPr lvl="1"/>
            <a:r>
              <a:rPr lang="en-US" dirty="0" smtClean="0"/>
              <a:t>Challenging to identify root cause/fixes with indirect access</a:t>
            </a:r>
          </a:p>
          <a:p>
            <a:pPr lvl="1"/>
            <a:r>
              <a:rPr lang="en-US" dirty="0" smtClean="0"/>
              <a:t>Significant set of updates coming in 30-45 days…need to prep</a:t>
            </a:r>
          </a:p>
          <a:p>
            <a:r>
              <a:rPr lang="en-US" dirty="0" smtClean="0"/>
              <a:t>Identifying suitable non-WLCG sites to benefit from OSG networking services (need ~5 sites identified to recruit)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Long-term data lifecycle management </a:t>
            </a:r>
          </a:p>
          <a:p>
            <a:pPr lvl="1"/>
            <a:r>
              <a:rPr lang="en-US" dirty="0" smtClean="0"/>
              <a:t>Details earlier in talk.   </a:t>
            </a:r>
            <a:r>
              <a:rPr lang="en-US" b="1" dirty="0" smtClean="0">
                <a:solidFill>
                  <a:srgbClr val="00B050"/>
                </a:solidFill>
              </a:rPr>
              <a:t>Must implement additional storage</a:t>
            </a:r>
          </a:p>
          <a:p>
            <a:pPr lvl="1"/>
            <a:r>
              <a:rPr lang="en-US" dirty="0" smtClean="0"/>
              <a:t>Need MA choice, corresponding tools and long-term storage</a:t>
            </a:r>
            <a:endParaRPr lang="en-US" dirty="0" smtClean="0"/>
          </a:p>
          <a:p>
            <a:r>
              <a:rPr lang="en-US" dirty="0" smtClean="0"/>
              <a:t>Convergence on “alarming” system.  </a:t>
            </a:r>
          </a:p>
          <a:p>
            <a:pPr lvl="1"/>
            <a:r>
              <a:rPr lang="en-US" dirty="0" smtClean="0"/>
              <a:t>Needed components are in place and being played with</a:t>
            </a:r>
          </a:p>
          <a:p>
            <a:pPr lvl="1"/>
            <a:r>
              <a:rPr lang="en-US" dirty="0" smtClean="0"/>
              <a:t>Need to build the user-facing interface and enable continuous operation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64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98080" cy="2163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 or Comments?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667000"/>
            <a:ext cx="7498080" cy="3352800"/>
          </a:xfrm>
        </p:spPr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E33E-BC71-4669-B1C4-9C9340F793AA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OSG Network </a:t>
            </a:r>
            <a:r>
              <a:rPr lang="en-US" dirty="0" err="1" smtClean="0"/>
              <a:t>Datastore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>
                <a:hlinkClick r:id="rId2"/>
              </a:rPr>
              <a:t>https://docs.google.com/document/d/1l144BSo-88M0cLMMjKcKMIE-Q5s21X-w3lYl-0Pn_08/edit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lvl="1"/>
            <a:r>
              <a:rPr lang="en-US" dirty="0" smtClean="0"/>
              <a:t>SLA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twiki.grid.iu.edu/bin/view/Operations/PSServiceLevelAgreement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Data lifecycle </a:t>
            </a:r>
            <a:r>
              <a:rPr lang="en-US" dirty="0">
                <a:hlinkClick r:id="rId4"/>
              </a:rPr>
              <a:t>https://docs.google.com/document/d/1mJ1kf43nZf6gvKoNtiTOc0g0MYDv_wSfSm7YdiMs3Lo/edit</a:t>
            </a:r>
            <a:r>
              <a:rPr lang="en-US" dirty="0" smtClean="0">
                <a:hlinkClick r:id="rId4"/>
              </a:rPr>
              <a:t>#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Current OSG network </a:t>
            </a:r>
            <a:r>
              <a:rPr lang="en-US" dirty="0"/>
              <a:t>d</a:t>
            </a:r>
            <a:r>
              <a:rPr lang="en-US" dirty="0" smtClean="0"/>
              <a:t>ocumentation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www.opensciencegrid.org/bin/view/Documentation/NetworkingInOSG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OSG </a:t>
            </a:r>
            <a:r>
              <a:rPr lang="en-US" dirty="0" smtClean="0"/>
              <a:t>networking year-5 goals </a:t>
            </a:r>
            <a:r>
              <a:rPr lang="en-US" dirty="0"/>
              <a:t>and milestones: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docs.google.com/document/d/1FzmXZinO4Pb8NAfd5SWUzaAFYOL23dt66hQsDmaP-WI/edit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/>
              <a:t> </a:t>
            </a:r>
            <a:r>
              <a:rPr lang="en-US" dirty="0" smtClean="0"/>
              <a:t>adoption tracking: 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grid-monitoring.cern.ch/perfsonar_coverage.txt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ATLAS Analytics:  </a:t>
            </a:r>
            <a:r>
              <a:rPr lang="en-US" dirty="0">
                <a:hlinkClick r:id="rId9"/>
              </a:rPr>
              <a:t>http://cl-analytics.mwt2.org:5601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 smtClean="0"/>
              <a:t> in OSG </a:t>
            </a:r>
            <a:r>
              <a:rPr lang="en-US" dirty="0" smtClean="0">
                <a:hlinkClick r:id="rId10"/>
              </a:rPr>
              <a:t>https://oim.grid.iu.edu/oim/meshconfig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Beta Mesh-</a:t>
            </a:r>
            <a:r>
              <a:rPr lang="en-US" dirty="0" err="1" smtClean="0"/>
              <a:t>config</a:t>
            </a:r>
            <a:r>
              <a:rPr lang="en-US" dirty="0"/>
              <a:t>: </a:t>
            </a:r>
            <a:r>
              <a:rPr lang="en-US" dirty="0">
                <a:hlinkClick r:id="rId11"/>
              </a:rPr>
              <a:t>https://ps-test.sca.iu.edu/meshconfig</a:t>
            </a:r>
            <a:r>
              <a:rPr lang="en-US" dirty="0" smtClean="0">
                <a:hlinkClick r:id="rId11"/>
              </a:rPr>
              <a:t>/</a:t>
            </a:r>
            <a:r>
              <a:rPr lang="en-US" sz="2700" dirty="0" smtClean="0"/>
              <a:t> </a:t>
            </a:r>
            <a:endParaRPr lang="en-US" sz="2700" dirty="0" smtClean="0"/>
          </a:p>
          <a:p>
            <a:r>
              <a:rPr lang="en-US" sz="2700" dirty="0" smtClean="0"/>
              <a:t>Pre-Production </a:t>
            </a:r>
            <a:r>
              <a:rPr lang="en-US" sz="2700" dirty="0" err="1" smtClean="0"/>
              <a:t>Meshconfig</a:t>
            </a:r>
            <a:r>
              <a:rPr lang="en-US" sz="2700" dirty="0" smtClean="0"/>
              <a:t> </a:t>
            </a:r>
            <a:r>
              <a:rPr lang="en-US" sz="2700" dirty="0" smtClean="0">
                <a:hlinkClick r:id="rId12"/>
              </a:rPr>
              <a:t>https://meshconfig.grid.iu.edu/meshconfig/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MadAlert</a:t>
            </a:r>
            <a:r>
              <a:rPr lang="en-US" dirty="0"/>
              <a:t>: </a:t>
            </a:r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madalert.aglt2.org/madalert/diff.html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 </a:t>
            </a:r>
            <a:r>
              <a:rPr lang="en-US" dirty="0"/>
              <a:t>homepage:  </a:t>
            </a:r>
            <a:r>
              <a:rPr lang="en-US" dirty="0">
                <a:hlinkClick r:id="rId14"/>
              </a:rPr>
              <a:t>http://www.perfsonar.net</a:t>
            </a:r>
            <a:r>
              <a:rPr lang="en-US" dirty="0" smtClean="0">
                <a:hlinkClick r:id="rId1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C190-8A12-4E0C-ACF3-4DE81EF1C419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Review Networking Goals Year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257800"/>
          </a:xfrm>
        </p:spPr>
        <p:txBody>
          <a:bodyPr>
            <a:normAutofit fontScale="55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M</a:t>
            </a:r>
            <a:r>
              <a:rPr lang="en-US" b="1" dirty="0" smtClean="0">
                <a:solidFill>
                  <a:srgbClr val="00B0F0"/>
                </a:solidFill>
              </a:rPr>
              <a:t>aintain / </a:t>
            </a:r>
            <a:r>
              <a:rPr lang="en-US" b="1" dirty="0">
                <a:solidFill>
                  <a:srgbClr val="00B0F0"/>
                </a:solidFill>
              </a:rPr>
              <a:t>update the OSG networking services </a:t>
            </a:r>
            <a:r>
              <a:rPr lang="en-US" b="1" dirty="0" smtClean="0">
                <a:solidFill>
                  <a:srgbClr val="00B0F0"/>
                </a:solidFill>
              </a:rPr>
              <a:t>/ documentation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R</a:t>
            </a:r>
            <a:r>
              <a:rPr lang="en-US" b="1" dirty="0" smtClean="0">
                <a:solidFill>
                  <a:srgbClr val="00B0F0"/>
                </a:solidFill>
              </a:rPr>
              <a:t>each </a:t>
            </a:r>
            <a:r>
              <a:rPr lang="en-US" b="1" dirty="0">
                <a:solidFill>
                  <a:srgbClr val="00B0F0"/>
                </a:solidFill>
              </a:rPr>
              <a:t>out to non-WLCG OSG </a:t>
            </a:r>
            <a:r>
              <a:rPr lang="en-US" b="1" dirty="0" smtClean="0">
                <a:solidFill>
                  <a:srgbClr val="00B0F0"/>
                </a:solidFill>
              </a:rPr>
              <a:t>sites; 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Integrate those </a:t>
            </a:r>
            <a:r>
              <a:rPr lang="en-US" b="1" dirty="0">
                <a:solidFill>
                  <a:srgbClr val="00B0F0"/>
                </a:solidFill>
              </a:rPr>
              <a:t>interested: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dvertise </a:t>
            </a:r>
            <a:r>
              <a:rPr lang="en-US" dirty="0">
                <a:solidFill>
                  <a:srgbClr val="00B050"/>
                </a:solidFill>
              </a:rPr>
              <a:t>that OSG is ready to help sites with networking issues </a:t>
            </a:r>
            <a:r>
              <a:rPr lang="en-US" dirty="0" smtClean="0">
                <a:solidFill>
                  <a:srgbClr val="00B050"/>
                </a:solidFill>
              </a:rPr>
              <a:t>via: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OSG </a:t>
            </a:r>
            <a:r>
              <a:rPr lang="en-US" dirty="0">
                <a:solidFill>
                  <a:srgbClr val="00B050"/>
                </a:solidFill>
              </a:rPr>
              <a:t>web </a:t>
            </a:r>
            <a:r>
              <a:rPr lang="en-US" dirty="0" smtClean="0">
                <a:solidFill>
                  <a:srgbClr val="00B050"/>
                </a:solidFill>
              </a:rPr>
              <a:t>pages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argeted </a:t>
            </a:r>
            <a:r>
              <a:rPr lang="en-US" dirty="0">
                <a:solidFill>
                  <a:srgbClr val="00B050"/>
                </a:solidFill>
              </a:rPr>
              <a:t>email (Cyberinfrastructure list, perfSONAR user list,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 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Via </a:t>
            </a:r>
            <a:r>
              <a:rPr lang="en-US" dirty="0">
                <a:solidFill>
                  <a:srgbClr val="00B050"/>
                </a:solidFill>
              </a:rPr>
              <a:t>interactions with sites at conferences and meetings.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ncourage </a:t>
            </a:r>
            <a:r>
              <a:rPr lang="en-US" dirty="0">
                <a:solidFill>
                  <a:srgbClr val="00B050"/>
                </a:solidFill>
              </a:rPr>
              <a:t>as many NSF CC*xxx </a:t>
            </a:r>
            <a:r>
              <a:rPr lang="en-US" dirty="0" smtClean="0">
                <a:solidFill>
                  <a:srgbClr val="00B050"/>
                </a:solidFill>
              </a:rPr>
              <a:t>sites as </a:t>
            </a:r>
            <a:r>
              <a:rPr lang="en-US" dirty="0">
                <a:solidFill>
                  <a:srgbClr val="00B050"/>
                </a:solidFill>
              </a:rPr>
              <a:t>possible to </a:t>
            </a:r>
            <a:r>
              <a:rPr lang="en-US" dirty="0" smtClean="0">
                <a:solidFill>
                  <a:srgbClr val="00B050"/>
                </a:solidFill>
              </a:rPr>
              <a:t>integrate </a:t>
            </a:r>
            <a:r>
              <a:rPr lang="en-US" dirty="0">
                <a:solidFill>
                  <a:srgbClr val="00B050"/>
                </a:solidFill>
              </a:rPr>
              <a:t>their </a:t>
            </a:r>
            <a:r>
              <a:rPr lang="en-US" dirty="0" smtClean="0">
                <a:solidFill>
                  <a:srgbClr val="00B050"/>
                </a:solidFill>
              </a:rPr>
              <a:t>perfSONAR instances </a:t>
            </a:r>
            <a:r>
              <a:rPr lang="en-US" dirty="0">
                <a:solidFill>
                  <a:srgbClr val="00B050"/>
                </a:solidFill>
              </a:rPr>
              <a:t>into OSG </a:t>
            </a:r>
            <a:r>
              <a:rPr lang="en-US" dirty="0" smtClean="0">
                <a:solidFill>
                  <a:srgbClr val="00B050"/>
                </a:solidFill>
              </a:rPr>
              <a:t>networking; OSG </a:t>
            </a:r>
            <a:r>
              <a:rPr lang="en-US" dirty="0">
                <a:solidFill>
                  <a:srgbClr val="00B050"/>
                </a:solidFill>
              </a:rPr>
              <a:t>will provide </a:t>
            </a:r>
            <a:r>
              <a:rPr lang="en-US" dirty="0" smtClean="0">
                <a:solidFill>
                  <a:srgbClr val="00B050"/>
                </a:solidFill>
              </a:rPr>
              <a:t>them a mesh-configuration </a:t>
            </a:r>
            <a:r>
              <a:rPr lang="en-US" dirty="0">
                <a:solidFill>
                  <a:srgbClr val="00B050"/>
                </a:solidFill>
              </a:rPr>
              <a:t>and </a:t>
            </a:r>
            <a:r>
              <a:rPr lang="en-US" dirty="0" smtClean="0">
                <a:solidFill>
                  <a:srgbClr val="00B050"/>
                </a:solidFill>
              </a:rPr>
              <a:t>gather </a:t>
            </a:r>
            <a:r>
              <a:rPr lang="en-US" dirty="0">
                <a:solidFill>
                  <a:srgbClr val="00B050"/>
                </a:solidFill>
              </a:rPr>
              <a:t>their </a:t>
            </a:r>
            <a:r>
              <a:rPr lang="en-US" dirty="0" smtClean="0">
                <a:solidFill>
                  <a:srgbClr val="00B050"/>
                </a:solidFill>
              </a:rPr>
              <a:t>data.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rovide </a:t>
            </a:r>
            <a:r>
              <a:rPr lang="en-US" dirty="0" err="1">
                <a:solidFill>
                  <a:srgbClr val="00B050"/>
                </a:solidFill>
              </a:rPr>
              <a:t>Soichi’s</a:t>
            </a:r>
            <a:r>
              <a:rPr lang="en-US" dirty="0">
                <a:solidFill>
                  <a:srgbClr val="00B050"/>
                </a:solidFill>
              </a:rPr>
              <a:t> standalone mesh-configuration tool for use by campuses and VOs.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OSG will create a network alerting service to find “obvious” network </a:t>
            </a:r>
            <a:r>
              <a:rPr lang="en-US" b="1" dirty="0" smtClean="0">
                <a:solidFill>
                  <a:srgbClr val="00B0F0"/>
                </a:solidFill>
              </a:rPr>
              <a:t>problems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will involve the creation of a suitable analysis pipeline such that perfSONAR data can be analyzed on a timescale of every 1-2 hours.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Obvious problems include significant decrease in bandwidth between a source and destination or continuing significant packet loss along a path or correlated with a specific site.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Actual alerts will be issued by GOC staff based upon alarms they receive.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Enable </a:t>
            </a:r>
            <a:r>
              <a:rPr lang="en-US" b="1" dirty="0">
                <a:solidFill>
                  <a:srgbClr val="7030A0"/>
                </a:solidFill>
              </a:rPr>
              <a:t>automated alerting (email, </a:t>
            </a:r>
            <a:r>
              <a:rPr lang="en-US" b="1" dirty="0" smtClean="0">
                <a:solidFill>
                  <a:srgbClr val="7030A0"/>
                </a:solidFill>
              </a:rPr>
              <a:t>SMS) </a:t>
            </a:r>
            <a:r>
              <a:rPr lang="en-US" b="1" dirty="0">
                <a:solidFill>
                  <a:srgbClr val="7030A0"/>
                </a:solidFill>
              </a:rPr>
              <a:t>on well identified </a:t>
            </a:r>
            <a:r>
              <a:rPr lang="en-US" b="1" dirty="0" smtClean="0">
                <a:solidFill>
                  <a:srgbClr val="7030A0"/>
                </a:solidFill>
              </a:rPr>
              <a:t>alarms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This is a “reach” goal for the year but I think it should be feasible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Requires accurate,  synchronized </a:t>
            </a:r>
            <a:r>
              <a:rPr lang="en-US" dirty="0">
                <a:solidFill>
                  <a:srgbClr val="00B0F0"/>
                </a:solidFill>
              </a:rPr>
              <a:t>mapping of sites </a:t>
            </a:r>
            <a:r>
              <a:rPr lang="en-US" dirty="0" smtClean="0">
                <a:solidFill>
                  <a:srgbClr val="00B0F0"/>
                </a:solidFill>
              </a:rPr>
              <a:t>to </a:t>
            </a:r>
            <a:r>
              <a:rPr lang="en-US" dirty="0">
                <a:solidFill>
                  <a:srgbClr val="00B0F0"/>
                </a:solidFill>
              </a:rPr>
              <a:t>contacts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Tunable pattern </a:t>
            </a:r>
            <a:r>
              <a:rPr lang="en-US" dirty="0">
                <a:solidFill>
                  <a:srgbClr val="00B0F0"/>
                </a:solidFill>
              </a:rPr>
              <a:t>of alerts (e.g., 1 alert, wait 1 day and alert if problem continues, then every 3 days until fixed)</a:t>
            </a: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15CB-8A92-46C6-A424-861B93CF0D85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5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Recruiting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10 new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sites for OSG networking -- 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October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31, 2016 (</a:t>
            </a:r>
            <a:r>
              <a:rPr lang="en-US" b="1" dirty="0" smtClean="0">
                <a:solidFill>
                  <a:srgbClr val="C00000"/>
                </a:solidFill>
                <a:latin typeface="Calibri"/>
              </a:rPr>
              <a:t>slipped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Side tracked waiting for MCA and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pS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v4.0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Initial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release of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Soichi’s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standalone mesh-configuration utility packaged and available ---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September 30, 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2016 (</a:t>
            </a:r>
            <a:r>
              <a:rPr lang="en-US" b="1" dirty="0" smtClean="0">
                <a:solidFill>
                  <a:srgbClr val="FF0000"/>
                </a:solidFill>
                <a:latin typeface="Calibri"/>
              </a:rPr>
              <a:t>Moved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</a:rPr>
              <a:t>See later slide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Initial Alarming system into production --- December 1, 2016 (</a:t>
            </a:r>
            <a:r>
              <a:rPr lang="en-US" dirty="0" smtClean="0">
                <a:solidFill>
                  <a:srgbClr val="FFC000"/>
                </a:solidFill>
                <a:latin typeface="Calibri"/>
              </a:rPr>
              <a:t>partial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Slipped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4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 non-WLCG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One passed </a:t>
            </a:r>
            <a:r>
              <a:rPr lang="en-US" sz="2000" dirty="0" smtClean="0">
                <a:solidFill>
                  <a:srgbClr val="00B050"/>
                </a:solidFill>
              </a:rPr>
              <a:t>set of milestones </a:t>
            </a:r>
            <a:r>
              <a:rPr lang="en-US" sz="2000" dirty="0" smtClean="0">
                <a:solidFill>
                  <a:srgbClr val="00B050"/>
                </a:solidFill>
              </a:rPr>
              <a:t>was to recruit </a:t>
            </a:r>
            <a:r>
              <a:rPr lang="en-US" sz="2000" dirty="0" smtClean="0">
                <a:solidFill>
                  <a:srgbClr val="00B050"/>
                </a:solidFill>
              </a:rPr>
              <a:t>10 </a:t>
            </a:r>
            <a:r>
              <a:rPr lang="en-US" sz="2000" dirty="0" smtClean="0">
                <a:solidFill>
                  <a:srgbClr val="00B050"/>
                </a:solidFill>
              </a:rPr>
              <a:t>(or more) non-WLCG sites who have perfSONAR instances to “join” OSG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This means they use the OSG mesh-configuration to define tests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OSG will gather metrics from their instances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Our dashboard and  </a:t>
            </a:r>
            <a:r>
              <a:rPr lang="en-US" sz="2000" dirty="0" err="1" smtClean="0">
                <a:solidFill>
                  <a:srgbClr val="7030A0"/>
                </a:solidFill>
              </a:rPr>
              <a:t>check_mk</a:t>
            </a:r>
            <a:r>
              <a:rPr lang="en-US" sz="2000" dirty="0" smtClean="0">
                <a:solidFill>
                  <a:srgbClr val="7030A0"/>
                </a:solidFill>
              </a:rPr>
              <a:t> will display their metrics and monitor their perfSONAR </a:t>
            </a:r>
            <a:r>
              <a:rPr lang="en-US" sz="2000" dirty="0" smtClean="0">
                <a:solidFill>
                  <a:srgbClr val="7030A0"/>
                </a:solidFill>
              </a:rPr>
              <a:t>services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Delayed waiting for the standalone </a:t>
            </a:r>
            <a:r>
              <a:rPr lang="en-US" sz="2400" dirty="0" err="1" smtClean="0">
                <a:solidFill>
                  <a:srgbClr val="FF0000"/>
                </a:solidFill>
              </a:rPr>
              <a:t>mechconfig</a:t>
            </a:r>
            <a:r>
              <a:rPr lang="en-US" sz="2400" dirty="0" smtClean="0">
                <a:solidFill>
                  <a:srgbClr val="FF0000"/>
                </a:solidFill>
              </a:rPr>
              <a:t> and perfSONAR v4.0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Makes sense to recruit when those are ready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Plan a target </a:t>
            </a:r>
            <a:r>
              <a:rPr lang="en-US" sz="2000" dirty="0" smtClean="0"/>
              <a:t>email campaign soon.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Operations </a:t>
            </a:r>
            <a:r>
              <a:rPr lang="en-US" sz="2000" dirty="0" smtClean="0">
                <a:solidFill>
                  <a:srgbClr val="C00000"/>
                </a:solidFill>
              </a:rPr>
              <a:t>+ User Support help?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Suggestions needed and welcome.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1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Mesh-</a:t>
            </a:r>
            <a:r>
              <a:rPr lang="en-US" dirty="0" err="1" smtClean="0"/>
              <a:t>config</a:t>
            </a:r>
            <a:r>
              <a:rPr lang="en-US" dirty="0" smtClean="0"/>
              <a:t>  (MCA)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Soichi</a:t>
            </a:r>
            <a:r>
              <a:rPr lang="en-US" dirty="0" smtClean="0"/>
              <a:t> was approved Nov 16 to work 20% on this for 4 months followed by 10% for 2 months</a:t>
            </a:r>
          </a:p>
          <a:p>
            <a:r>
              <a:rPr lang="en-US" dirty="0" smtClean="0"/>
              <a:t>Ticket </a:t>
            </a:r>
            <a:r>
              <a:rPr lang="en-US" dirty="0" smtClean="0">
                <a:hlinkClick r:id="rId2"/>
              </a:rPr>
              <a:t>31359</a:t>
            </a:r>
            <a:r>
              <a:rPr lang="en-US" dirty="0" smtClean="0"/>
              <a:t> open on getting OSG “pre-production” version running (Chris Pipes)</a:t>
            </a:r>
          </a:p>
          <a:p>
            <a:r>
              <a:rPr lang="en-US" dirty="0" smtClean="0"/>
              <a:t>Documentation at </a:t>
            </a:r>
            <a:r>
              <a:rPr lang="en-US" dirty="0" smtClean="0">
                <a:hlinkClick r:id="rId3"/>
              </a:rPr>
              <a:t>http://docs.perfsonar.net/mca_configuration.html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Issues tracked at </a:t>
            </a:r>
            <a:r>
              <a:rPr lang="en-US" dirty="0" smtClean="0">
                <a:hlinkClick r:id="rId4"/>
              </a:rPr>
              <a:t>https://github.com/soichih/meshconfig-admin/issues</a:t>
            </a:r>
            <a:r>
              <a:rPr lang="en-US" dirty="0" smtClean="0"/>
              <a:t>  (12 open, 2 closed)</a:t>
            </a:r>
          </a:p>
          <a:p>
            <a:r>
              <a:rPr lang="en-US" dirty="0" smtClean="0"/>
              <a:t>OSG instance running at </a:t>
            </a:r>
            <a:r>
              <a:rPr lang="en-US" dirty="0" smtClean="0">
                <a:hlinkClick r:id="rId5"/>
              </a:rPr>
              <a:t>https://meshconfig.grid.iu.edu/meshconfig/</a:t>
            </a:r>
            <a:r>
              <a:rPr lang="en-US" dirty="0" smtClean="0"/>
              <a:t> (create an account to play with this)</a:t>
            </a:r>
          </a:p>
          <a:p>
            <a:pPr lvl="1"/>
            <a:r>
              <a:rPr lang="en-US" dirty="0" smtClean="0"/>
              <a:t>Currently missing many hosts.  Needs ability to get data from OIM/GOCDB.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666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Alarming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962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We have a longer term goal of alerting and alarming on network issues.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Milestone completed: technical design of a suitable analysis system based upon existing time-series technologies</a:t>
            </a:r>
          </a:p>
          <a:p>
            <a:pPr lvl="1"/>
            <a:r>
              <a:rPr lang="en-US" b="1" dirty="0" smtClean="0"/>
              <a:t>Worked with </a:t>
            </a:r>
            <a:r>
              <a:rPr lang="en-US" b="1" dirty="0" err="1" smtClean="0"/>
              <a:t>Ilija</a:t>
            </a:r>
            <a:r>
              <a:rPr lang="en-US" b="1" dirty="0" smtClean="0"/>
              <a:t> </a:t>
            </a:r>
            <a:r>
              <a:rPr lang="en-US" b="1" dirty="0" err="1" smtClean="0"/>
              <a:t>Vukotic</a:t>
            </a:r>
            <a:r>
              <a:rPr lang="en-US" b="1" dirty="0" smtClean="0"/>
              <a:t> to enable </a:t>
            </a:r>
            <a:r>
              <a:rPr lang="en-US" b="1" dirty="0" err="1" smtClean="0"/>
              <a:t>ActiveMQ</a:t>
            </a:r>
            <a:r>
              <a:rPr lang="en-US" b="1" dirty="0" smtClean="0"/>
              <a:t> to </a:t>
            </a:r>
            <a:r>
              <a:rPr lang="en-US" b="1" dirty="0" err="1" smtClean="0"/>
              <a:t>ElasticSearch</a:t>
            </a:r>
            <a:r>
              <a:rPr lang="en-US" b="1" dirty="0" smtClean="0"/>
              <a:t> at UC: ELK stack + </a:t>
            </a:r>
            <a:r>
              <a:rPr lang="en-US" b="1" dirty="0" err="1" smtClean="0"/>
              <a:t>Jupyter</a:t>
            </a:r>
            <a:r>
              <a:rPr lang="en-US" b="1" dirty="0" smtClean="0"/>
              <a:t> seems to be suitable</a:t>
            </a:r>
          </a:p>
          <a:p>
            <a:pPr lvl="1"/>
            <a:r>
              <a:rPr lang="en-US" dirty="0" smtClean="0"/>
              <a:t>Very effective so far using attached </a:t>
            </a:r>
            <a:r>
              <a:rPr lang="en-US" dirty="0" err="1" smtClean="0"/>
              <a:t>Jupyter</a:t>
            </a:r>
            <a:r>
              <a:rPr lang="en-US" dirty="0" smtClean="0"/>
              <a:t> instance (Python workbook) to do analytics and graphs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Anyone can subscribe to simple alert-emails.  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Currently can alert when &gt;50% of paths to/from a site show &gt;2% packet-loss for 3 </a:t>
            </a:r>
            <a:r>
              <a:rPr lang="en-US" dirty="0" err="1" smtClean="0">
                <a:solidFill>
                  <a:srgbClr val="7030A0"/>
                </a:solidFill>
              </a:rPr>
              <a:t>hrs</a:t>
            </a:r>
            <a:r>
              <a:rPr lang="en-US" dirty="0" smtClean="0">
                <a:solidFill>
                  <a:srgbClr val="7030A0"/>
                </a:solidFill>
              </a:rPr>
              <a:t> OR when any one path has packet loss &gt;50% for 3 </a:t>
            </a:r>
            <a:r>
              <a:rPr lang="en-US" dirty="0" err="1" smtClean="0">
                <a:solidFill>
                  <a:srgbClr val="7030A0"/>
                </a:solidFill>
              </a:rPr>
              <a:t>hrs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OSG could benefit from such an analytics system...other use-cases? </a:t>
            </a:r>
            <a:endParaRPr lang="en-US" dirty="0" smtClean="0"/>
          </a:p>
          <a:p>
            <a:pPr lvl="1"/>
            <a:r>
              <a:rPr lang="en-US" dirty="0" smtClean="0"/>
              <a:t>Not “production” yet.   </a:t>
            </a: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Babik</a:t>
            </a:r>
            <a:r>
              <a:rPr lang="en-US" dirty="0" smtClean="0"/>
              <a:t> and I are looking into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check_mk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rule-based notifications as a future means of implementing the alerting component.   Not yet enabled but Marian is working on ETF implementation </a:t>
            </a:r>
            <a:r>
              <a:rPr lang="en-US" dirty="0" smtClean="0"/>
              <a:t>(now ~end of January)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1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884238"/>
          </a:xfrm>
        </p:spPr>
        <p:txBody>
          <a:bodyPr/>
          <a:lstStyle/>
          <a:p>
            <a:r>
              <a:rPr lang="en-US" dirty="0" smtClean="0"/>
              <a:t>Status of OSG Net Services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7499350" cy="37261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06" b="11906"/>
          <a:stretch/>
        </p:blipFill>
        <p:spPr>
          <a:xfrm>
            <a:off x="1066800" y="4023360"/>
            <a:ext cx="8001000" cy="24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7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“Challenges”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 you can see on the previous 30 day RSV status we have had some occasional problems with  some services</a:t>
            </a:r>
          </a:p>
          <a:p>
            <a:pPr lvl="1"/>
            <a:r>
              <a:rPr lang="en-US" dirty="0" err="1" smtClean="0"/>
              <a:t>MaDDash</a:t>
            </a:r>
            <a:r>
              <a:rPr lang="en-US" dirty="0" smtClean="0"/>
              <a:t> (on perfsonar2) had nightly stops at around 9:30 and would stay down for 12 </a:t>
            </a:r>
            <a:r>
              <a:rPr lang="en-US" dirty="0" err="1" smtClean="0"/>
              <a:t>hrs</a:t>
            </a:r>
            <a:endParaRPr lang="en-US" dirty="0" smtClean="0"/>
          </a:p>
          <a:p>
            <a:pPr lvl="1"/>
            <a:r>
              <a:rPr lang="en-US" dirty="0" smtClean="0"/>
              <a:t>No reason identified…mitigated with </a:t>
            </a:r>
            <a:r>
              <a:rPr lang="en-US" dirty="0" err="1" smtClean="0"/>
              <a:t>cron</a:t>
            </a:r>
            <a:r>
              <a:rPr lang="en-US" dirty="0" smtClean="0"/>
              <a:t> restart script from Scott</a:t>
            </a:r>
          </a:p>
          <a:p>
            <a:r>
              <a:rPr lang="en-US" dirty="0" smtClean="0"/>
              <a:t>The psds0 system has more RSV probes than expected recently.  I increased the warning/critical thresholds but it may need more study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ITB instances have problems.  Full /</a:t>
            </a:r>
            <a:r>
              <a:rPr lang="en-US" dirty="0" err="1" smtClean="0">
                <a:solidFill>
                  <a:srgbClr val="C00000"/>
                </a:solidFill>
              </a:rPr>
              <a:t>var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MaDDash</a:t>
            </a:r>
            <a:r>
              <a:rPr lang="en-US" dirty="0" smtClean="0">
                <a:solidFill>
                  <a:srgbClr val="C00000"/>
                </a:solidFill>
              </a:rPr>
              <a:t> not running, intermittent load issues</a:t>
            </a:r>
          </a:p>
          <a:p>
            <a:r>
              <a:rPr lang="en-US" dirty="0" smtClean="0"/>
              <a:t>Would like to get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check_mk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monitoring on the virtualization host.</a:t>
            </a:r>
          </a:p>
          <a:p>
            <a:pPr lvl="1"/>
            <a:r>
              <a:rPr lang="en-US" dirty="0" smtClean="0"/>
              <a:t>Sent email to Thom to see if that might be possible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Useful to understand resource use and possible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98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perfSONAR v4.0 / </a:t>
            </a:r>
            <a:r>
              <a:rPr lang="en-US" dirty="0" err="1" smtClean="0"/>
              <a:t>MaDDash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perfSONAR v4.0 release was delayed from the nominal Dec 1 2016 date</a:t>
            </a:r>
          </a:p>
          <a:p>
            <a:pPr lvl="1"/>
            <a:r>
              <a:rPr lang="en-US" dirty="0" smtClean="0"/>
              <a:t>Needed an RC3 release to follow-up on more issues found in RC2</a:t>
            </a:r>
          </a:p>
          <a:p>
            <a:pPr lvl="1"/>
            <a:r>
              <a:rPr lang="en-US" b="1" dirty="0" smtClean="0"/>
              <a:t>Targeting ~Feb 1, 2017</a:t>
            </a:r>
          </a:p>
          <a:p>
            <a:r>
              <a:rPr lang="en-US" dirty="0" err="1" smtClean="0"/>
              <a:t>MaDDash</a:t>
            </a:r>
            <a:r>
              <a:rPr lang="en-US" dirty="0" smtClean="0"/>
              <a:t> 2.0 is close to ready. </a:t>
            </a:r>
          </a:p>
          <a:p>
            <a:pPr lvl="1"/>
            <a:r>
              <a:rPr lang="en-US" dirty="0" smtClean="0"/>
              <a:t>I believe an official release should happen at the same time as perfSONAR?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Fix the issues we have seen in OSG?</a:t>
            </a:r>
          </a:p>
          <a:p>
            <a:r>
              <a:rPr lang="en-US" dirty="0" smtClean="0"/>
              <a:t>Once these are released we will want to update ITB and then Production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Will need a global campaign to get sites updated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B5E-54CA-4197-B0C0-60CFDF79F1F6}" type="datetime1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 - OSG Networking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560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1995</Words>
  <Application>Microsoft Office PowerPoint</Application>
  <PresentationFormat>On-screen Show (4:3)</PresentationFormat>
  <Paragraphs>229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OSG</vt:lpstr>
      <vt:lpstr>OSG Area Coordinators</vt:lpstr>
      <vt:lpstr>Review Networking Goals Year 5</vt:lpstr>
      <vt:lpstr>The Slipped Milestones</vt:lpstr>
      <vt:lpstr>Recruiting non-WLCG Sites</vt:lpstr>
      <vt:lpstr>Standalone Mesh-config  (MCA)</vt:lpstr>
      <vt:lpstr>Enabling Alarming</vt:lpstr>
      <vt:lpstr>Status of OSG Net Services</vt:lpstr>
      <vt:lpstr>Service “Challenges”</vt:lpstr>
      <vt:lpstr>perfSONAR v4.0 / MaDDash 2.0</vt:lpstr>
      <vt:lpstr>Getting ALL perfSONAR Metrics</vt:lpstr>
      <vt:lpstr>OSG Net Data Lifecycle Mgmt</vt:lpstr>
      <vt:lpstr>OSG Net Service Hardware</vt:lpstr>
      <vt:lpstr>Plan to Address Storage Space</vt:lpstr>
      <vt:lpstr>Draft Plan (for Discussion)</vt:lpstr>
      <vt:lpstr>Talks and Papers (Outreach)</vt:lpstr>
      <vt:lpstr>Pre-GDB on Networking</vt:lpstr>
      <vt:lpstr>Concerns (Much as last time)</vt:lpstr>
      <vt:lpstr>Questions or Comments?  </vt:lpstr>
      <vt:lpstr>URLs of Relevance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2017-01-04T19:30:09Z</dcterms:modified>
</cp:coreProperties>
</file>