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6" r:id="rId2"/>
    <p:sldId id="352" r:id="rId3"/>
    <p:sldId id="356" r:id="rId4"/>
    <p:sldId id="354" r:id="rId5"/>
    <p:sldId id="355" r:id="rId6"/>
    <p:sldId id="357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FF99"/>
    <a:srgbClr val="FFFFFF"/>
    <a:srgbClr val="FBF271"/>
    <a:srgbClr val="FBF376"/>
    <a:srgbClr val="E5C425"/>
    <a:srgbClr val="E3BF24"/>
    <a:srgbClr val="D9C64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4500" autoAdjust="0"/>
  </p:normalViewPr>
  <p:slideViewPr>
    <p:cSldViewPr snapToGrid="0">
      <p:cViewPr varScale="1">
        <p:scale>
          <a:sx n="97" d="100"/>
          <a:sy n="97" d="100"/>
        </p:scale>
        <p:origin x="-104" y="-40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D9056101-830A-409E-B853-499EF394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64591D9D-04EF-4A4D-A744-7F7A94D5D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90FA3-310D-40E8-B277-22EA0D483D26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B0D1B-164A-4A80-90C5-293614D27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D0967-E49F-410B-ADBE-F32EC62ED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98E6-ACC9-4B63-982D-10685DE39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0CE637E8-AF5E-429F-A34E-91251A1AD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95D2FD57-E1EA-4DAB-ACCC-297460AF7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158A4-2434-46FA-AA67-79B48DA68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7BEFE-B55B-4F52-8AC4-AF61F0347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5608E-4907-4559-BD63-69F369FF6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BB362-F3A1-48AA-A5E3-FD9540E95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4A05B-8495-4B86-ACD8-298E5DE8E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FB13C-B2F7-4E73-BE00-F7F47DE81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4051C-125A-4F04-9E45-3C92369C1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0F5F2-1AA7-42EB-8EC6-368A8332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8C64051C-125A-4F04-9E45-3C92369C13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8000"/>
                </a:solidFill>
                <a:ea typeface="ＭＳ Ｐゴシック" pitchFamily="1" charset="-128"/>
              </a:rPr>
              <a:t>Oct 9, 2012</a:t>
            </a:r>
            <a:endParaRPr lang="en-US" sz="1400" dirty="0">
              <a:solidFill>
                <a:srgbClr val="FF8000"/>
              </a:solidFill>
              <a:ea typeface="ＭＳ Ｐゴシック" pitchFamily="1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6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opensciencegrid.org/browse/REQUESTS" TargetMode="External"/><Relationship Id="rId4" Type="http://schemas.openxmlformats.org/officeDocument/2006/relationships/hyperlink" Target="https://osg-docdb.opensciencegrid.org:440/cgi-bin/ShowDocument?docid=1061" TargetMode="External"/><Relationship Id="rId5" Type="http://schemas.openxmlformats.org/officeDocument/2006/relationships/hyperlink" Target="http://jira.opensciencegrid.org/secure/Dashboard.jspa?selectPageId=1003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cket.grid.iu.edu/goc/subm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hyperlink" Target="http://jira.opensciencegrid.org/secure/Dashboard.jspa?selectPageId=10340" TargetMode="External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3160713"/>
            <a:ext cx="7772400" cy="1143000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OSG Stakeholders’ Request System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 9, 2012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73" y="4553816"/>
            <a:ext cx="8128000" cy="141287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Gabriele </a:t>
            </a:r>
            <a:r>
              <a:rPr lang="en-US" dirty="0" err="1" smtClean="0"/>
              <a:t>Garzoglio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the Project Office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Goals of the System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Record and track requests from the OSG stakeholders (communities, internal offices, etc.) and provide updates to the requesters.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vital input to the project </a:t>
            </a:r>
            <a:r>
              <a:rPr lang="en-US" sz="2800" dirty="0" smtClean="0"/>
              <a:t>– all </a:t>
            </a:r>
            <a:r>
              <a:rPr lang="en-US" sz="2800" dirty="0"/>
              <a:t>requests are being followed up by the </a:t>
            </a:r>
            <a:r>
              <a:rPr lang="en-US" sz="2800" dirty="0" smtClean="0"/>
              <a:t>OSG project </a:t>
            </a:r>
            <a:r>
              <a:rPr lang="en-US" sz="2800" dirty="0"/>
              <a:t>teams </a:t>
            </a:r>
            <a:endParaRPr lang="en-US" sz="2800" dirty="0" smtClean="0"/>
          </a:p>
          <a:p>
            <a:r>
              <a:rPr lang="en-US" sz="2800" dirty="0" smtClean="0"/>
              <a:t>Provide </a:t>
            </a:r>
            <a:r>
              <a:rPr lang="en-US" sz="2800" dirty="0"/>
              <a:t>the process framework for the OSG project teams to follow up on requests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Help </a:t>
            </a:r>
            <a:r>
              <a:rPr lang="en-US" sz="2800" dirty="0"/>
              <a:t>flagging of upcoming issues like delays, conflicts, priorities, … for the project office and the </a:t>
            </a:r>
            <a:r>
              <a:rPr lang="en-US" sz="2800" dirty="0" smtClean="0"/>
              <a:t>ET</a:t>
            </a:r>
          </a:p>
          <a:p>
            <a:r>
              <a:rPr lang="en-US" sz="2800" dirty="0" smtClean="0"/>
              <a:t>Provide statistics and insight on community interests</a:t>
            </a:r>
          </a:p>
          <a:p>
            <a:endParaRPr lang="en-US" sz="2800" dirty="0"/>
          </a:p>
          <a:p>
            <a:r>
              <a:rPr lang="en-US" sz="2800" dirty="0"/>
              <a:t>Council members are encouraged to create requests for </a:t>
            </a:r>
            <a:r>
              <a:rPr lang="en-US" sz="2800" dirty="0" smtClean="0"/>
              <a:t>their </a:t>
            </a:r>
            <a:r>
              <a:rPr lang="en-US" sz="2800" dirty="0"/>
              <a:t>communities / sites / </a:t>
            </a:r>
            <a:r>
              <a:rPr lang="en-US" sz="2800" dirty="0" smtClean="0"/>
              <a:t>projects on the web or via a GOC ticket.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Handling Process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new request is discussed among area coordinates and project office (weekly meeting) </a:t>
            </a:r>
            <a:endParaRPr lang="en-US" dirty="0" smtClean="0"/>
          </a:p>
          <a:p>
            <a:r>
              <a:rPr lang="en-US" dirty="0" smtClean="0"/>
              <a:t>Requests </a:t>
            </a:r>
            <a:r>
              <a:rPr lang="en-US" dirty="0"/>
              <a:t>are being assigned to areas and the status of requests is being tracked in the system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ET is kept in the loop for new </a:t>
            </a:r>
            <a:r>
              <a:rPr lang="en-US" dirty="0" smtClean="0"/>
              <a:t>and completed requests </a:t>
            </a:r>
          </a:p>
          <a:p>
            <a:r>
              <a:rPr lang="en-US" dirty="0" smtClean="0"/>
              <a:t>In </a:t>
            </a:r>
            <a:r>
              <a:rPr lang="en-US" dirty="0"/>
              <a:t>case of requests being rejected, the decision can be appealed to the ET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requests generally spawn additional linked work items for the area coordinators’ project tracking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attributes and workflow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2-10-03 at 11.20.3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6" y="2054325"/>
            <a:ext cx="5225420" cy="4577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2724" y="1438273"/>
            <a:ext cx="8226425" cy="3886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REQUEST ATTRIBUTES</a:t>
            </a:r>
          </a:p>
          <a:p>
            <a:r>
              <a:rPr lang="en-US" sz="2000" dirty="0" smtClean="0"/>
              <a:t>Summary / Description</a:t>
            </a:r>
          </a:p>
          <a:p>
            <a:r>
              <a:rPr lang="en-US" sz="2000" dirty="0" smtClean="0"/>
              <a:t>Requester / </a:t>
            </a:r>
            <a:br>
              <a:rPr lang="en-US" sz="2000" dirty="0" smtClean="0"/>
            </a:br>
            <a:r>
              <a:rPr lang="en-US" sz="2000" dirty="0" smtClean="0"/>
              <a:t>Requester VO(s)</a:t>
            </a:r>
          </a:p>
          <a:p>
            <a:r>
              <a:rPr lang="en-US" sz="2000" dirty="0" smtClean="0"/>
              <a:t>Responsible OSG member</a:t>
            </a:r>
            <a:br>
              <a:rPr lang="en-US" sz="2000" dirty="0" smtClean="0"/>
            </a:br>
            <a:r>
              <a:rPr lang="en-US" sz="2000" dirty="0" smtClean="0"/>
              <a:t>/ Assignee</a:t>
            </a:r>
          </a:p>
          <a:p>
            <a:r>
              <a:rPr lang="en-US" sz="2000" dirty="0" smtClean="0"/>
              <a:t>OSG Functional Area</a:t>
            </a:r>
            <a:br>
              <a:rPr lang="en-US" sz="2000" dirty="0" smtClean="0"/>
            </a:br>
            <a:r>
              <a:rPr lang="en-US" sz="2000" dirty="0" smtClean="0"/>
              <a:t>(Software, Tech., …)</a:t>
            </a:r>
          </a:p>
          <a:p>
            <a:r>
              <a:rPr lang="en-US" sz="2000" dirty="0" smtClean="0"/>
              <a:t>Requirement URL</a:t>
            </a:r>
          </a:p>
          <a:p>
            <a:r>
              <a:rPr lang="en-US" sz="2000" dirty="0" smtClean="0"/>
              <a:t>Schedule URL / </a:t>
            </a:r>
            <a:br>
              <a:rPr lang="en-US" sz="2000" dirty="0" smtClean="0"/>
            </a:br>
            <a:r>
              <a:rPr lang="en-US" sz="2000" dirty="0" smtClean="0"/>
              <a:t>Due date</a:t>
            </a:r>
          </a:p>
          <a:p>
            <a:r>
              <a:rPr lang="en-US" sz="2000" dirty="0" smtClean="0"/>
              <a:t>Status / Workflow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676525" y="5076825"/>
            <a:ext cx="10668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Implementation: OSG JIRA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1911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JIRA Project: “Stakeholder </a:t>
            </a:r>
            <a:r>
              <a:rPr lang="en-US" dirty="0"/>
              <a:t>R</a:t>
            </a:r>
            <a:r>
              <a:rPr lang="en-US" dirty="0" smtClean="0"/>
              <a:t>equests”</a:t>
            </a:r>
          </a:p>
          <a:p>
            <a:r>
              <a:rPr lang="en-US" dirty="0" smtClean="0"/>
              <a:t>Requests are tickets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equester can “watch” them</a:t>
            </a:r>
          </a:p>
          <a:p>
            <a:pPr lvl="1"/>
            <a:r>
              <a:rPr lang="en-US" dirty="0" smtClean="0"/>
              <a:t>Provide automatic triggers / filters to generate the agenda for the AC meeting</a:t>
            </a:r>
          </a:p>
          <a:p>
            <a:pPr lvl="1"/>
            <a:r>
              <a:rPr lang="en-US" dirty="0" smtClean="0"/>
              <a:t>Allows creation of a dashboard to keep track of request status (“Accepted older then 8 </a:t>
            </a:r>
            <a:r>
              <a:rPr lang="en-US" dirty="0" err="1" smtClean="0"/>
              <a:t>wks</a:t>
            </a:r>
            <a:r>
              <a:rPr lang="en-US" dirty="0" smtClean="0"/>
              <a:t>”, “’Complete Requirements’ unchanged for 1 month”, “Due in 4 </a:t>
            </a:r>
            <a:r>
              <a:rPr lang="en-US" dirty="0" err="1" smtClean="0"/>
              <a:t>wks</a:t>
            </a:r>
            <a:r>
              <a:rPr lang="en-US" dirty="0" smtClean="0"/>
              <a:t> / past due”, “Pending”, …)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To create a request…</a:t>
            </a:r>
          </a:p>
          <a:p>
            <a:pPr lvl="1"/>
            <a:r>
              <a:rPr lang="en-US" dirty="0" smtClean="0"/>
              <a:t>Open a GOC ticket to get a JIRA account</a:t>
            </a:r>
          </a:p>
          <a:p>
            <a:pPr lvl="2"/>
            <a:r>
              <a:rPr lang="en-US" dirty="0" smtClean="0"/>
              <a:t>Email: goc@opensciencegrid.org | Wed: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ticket.grid.iu.edu/goc/submit</a:t>
            </a:r>
            <a:endParaRPr lang="en-US" dirty="0" smtClean="0"/>
          </a:p>
          <a:p>
            <a:pPr lvl="1"/>
            <a:r>
              <a:rPr lang="en-US" dirty="0"/>
              <a:t>Log </a:t>
            </a:r>
            <a:r>
              <a:rPr lang="en-US" dirty="0" smtClean="0"/>
              <a:t>on </a:t>
            </a:r>
            <a:r>
              <a:rPr lang="en-US" dirty="0"/>
              <a:t>JIRA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jira.opensciencegrid.org/browse/REQUESTS</a:t>
            </a:r>
            <a:endParaRPr lang="en-US" dirty="0" smtClean="0"/>
          </a:p>
          <a:p>
            <a:pPr lvl="1"/>
            <a:r>
              <a:rPr lang="en-US" dirty="0" smtClean="0"/>
              <a:t>Click create “Request” (top-right)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2600" b="1" dirty="0"/>
              <a:t>Definitions</a:t>
            </a:r>
            <a:r>
              <a:rPr lang="en-US" sz="2600" dirty="0"/>
              <a:t>: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://osg-docdb.opensciencegrid.org:440/cgi-bin/ShowDocument?docid=1061</a:t>
            </a:r>
            <a:endParaRPr lang="en-US" sz="2600" dirty="0"/>
          </a:p>
          <a:p>
            <a:r>
              <a:rPr lang="en-US" sz="2600" b="1" dirty="0" smtClean="0"/>
              <a:t>Request </a:t>
            </a:r>
            <a:r>
              <a:rPr lang="en-US" sz="2600" b="1" dirty="0"/>
              <a:t>system</a:t>
            </a:r>
            <a:r>
              <a:rPr lang="en-US" sz="2600" dirty="0"/>
              <a:t>: </a:t>
            </a:r>
            <a:r>
              <a:rPr lang="en-US" sz="2600" dirty="0">
                <a:hlinkClick r:id="rId5"/>
              </a:rPr>
              <a:t>http://jira.opensciencegrid.org/secure/Dashboard.jspa?selectPageId=10030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21965"/>
            <a:ext cx="2651412" cy="2055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2" y="1221965"/>
            <a:ext cx="2659472" cy="214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74" y="1221965"/>
            <a:ext cx="2651413" cy="2304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5" y="3522066"/>
            <a:ext cx="2659472" cy="2441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7" y="3522066"/>
            <a:ext cx="2667530" cy="1966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273225"/>
            <a:ext cx="70294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Acknowledgments: Rob Gardner – Stakeholders Request Assessment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jira.opensciencegrid.org/secure/Dashboard.jspa?selectPageId=10340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15" y="3522066"/>
            <a:ext cx="2659472" cy="27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082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363</Words>
  <Application>Microsoft Macintosh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Japanese Art</vt:lpstr>
      <vt:lpstr>The OSG Stakeholders’ Request System  Oct 9, 2012  </vt:lpstr>
      <vt:lpstr>Goals of the System</vt:lpstr>
      <vt:lpstr>Request Handling Process</vt:lpstr>
      <vt:lpstr>Request attributes and workflow</vt:lpstr>
      <vt:lpstr>Implementation: OSG JIRA</vt:lpstr>
      <vt:lpstr>Statistics</vt:lpstr>
    </vt:vector>
  </TitlesOfParts>
  <Manager>OSG Resource Managers</Manager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lastModifiedBy>Ruth Pordes</cp:lastModifiedBy>
  <cp:revision>492</cp:revision>
  <cp:lastPrinted>2007-02-13T22:42:37Z</cp:lastPrinted>
  <dcterms:created xsi:type="dcterms:W3CDTF">2006-09-16T17:30:18Z</dcterms:created>
  <dcterms:modified xsi:type="dcterms:W3CDTF">2012-10-04T19:32:59Z</dcterms:modified>
</cp:coreProperties>
</file>