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0"/>
  </p:notesMasterIdLst>
  <p:handoutMasterIdLst>
    <p:handoutMasterId r:id="rId31"/>
  </p:handoutMasterIdLst>
  <p:sldIdLst>
    <p:sldId id="283" r:id="rId2"/>
    <p:sldId id="274" r:id="rId3"/>
    <p:sldId id="263" r:id="rId4"/>
    <p:sldId id="273" r:id="rId5"/>
    <p:sldId id="275" r:id="rId6"/>
    <p:sldId id="276" r:id="rId7"/>
    <p:sldId id="277" r:id="rId8"/>
    <p:sldId id="284" r:id="rId9"/>
    <p:sldId id="272" r:id="rId10"/>
    <p:sldId id="264" r:id="rId11"/>
    <p:sldId id="265" r:id="rId12"/>
    <p:sldId id="266" r:id="rId13"/>
    <p:sldId id="267" r:id="rId14"/>
    <p:sldId id="270" r:id="rId15"/>
    <p:sldId id="271" r:id="rId16"/>
    <p:sldId id="269" r:id="rId17"/>
    <p:sldId id="292" r:id="rId18"/>
    <p:sldId id="286" r:id="rId19"/>
    <p:sldId id="287" r:id="rId20"/>
    <p:sldId id="288" r:id="rId21"/>
    <p:sldId id="290" r:id="rId22"/>
    <p:sldId id="289" r:id="rId23"/>
    <p:sldId id="291" r:id="rId24"/>
    <p:sldId id="280" r:id="rId25"/>
    <p:sldId id="278" r:id="rId26"/>
    <p:sldId id="279" r:id="rId27"/>
    <p:sldId id="281" r:id="rId28"/>
    <p:sldId id="285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616" y="-8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August 2nd 2011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93992-0C98-4927-B232-926C5706737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7"/>
          <p:cNvSpPr txBox="1"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pPr algn="l" eaLnBrk="1" hangingPunct="1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Executive Director Report to the OSG Council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>August 2</a:t>
            </a:r>
            <a:r>
              <a:rPr lang="en-US" sz="2800" baseline="30000" dirty="0" smtClean="0">
                <a:cs typeface="+mj-cs"/>
              </a:rPr>
              <a:t>nd</a:t>
            </a:r>
            <a:r>
              <a:rPr lang="en-US" sz="2800" dirty="0" smtClean="0">
                <a:cs typeface="+mj-cs"/>
              </a:rPr>
              <a:t> 2011, Ruth </a:t>
            </a:r>
            <a:r>
              <a:rPr lang="en-US" sz="2800" dirty="0" smtClean="0">
                <a:cs typeface="+mj-cs"/>
              </a:rPr>
              <a:t>Pordes</a:t>
            </a:r>
          </a:p>
          <a:p>
            <a:pPr algn="l" eaLnBrk="1" hangingPunct="1">
              <a:defRPr/>
            </a:pPr>
            <a:endParaRPr lang="en-US" sz="2800" dirty="0">
              <a:cs typeface="+mj-cs"/>
            </a:endParaRPr>
          </a:p>
          <a:p>
            <a:pPr algn="l" eaLnBrk="1" hangingPunct="1">
              <a:defRPr/>
            </a:pPr>
            <a:r>
              <a:rPr lang="en-US" sz="2800" dirty="0" smtClean="0">
                <a:cs typeface="+mj-cs"/>
              </a:rPr>
              <a:t>Status, FY12 planning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69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from ASCR:</a:t>
            </a:r>
            <a:endParaRPr lang="en-US" dirty="0"/>
          </a:p>
        </p:txBody>
      </p:sp>
      <p:pic>
        <p:nvPicPr>
          <p:cNvPr id="5" name="Content Placeholder 4" descr="Screen shot 2011-07-29 at 11.23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0" b="1211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breakdown in OSG Proposal</a:t>
            </a:r>
            <a:endParaRPr lang="en-US" dirty="0"/>
          </a:p>
        </p:txBody>
      </p:sp>
      <p:pic>
        <p:nvPicPr>
          <p:cNvPr id="5" name="Content Placeholder 4" descr="Screen shot 2011-07-29 at 11.25.44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34926" b="3492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 descr="Screen shot 2011-07-29 at 11.26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3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CDIGS Extension</a:t>
            </a:r>
            <a:endParaRPr lang="en-US" dirty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6" b="722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0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FY12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3683000" cy="46863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Energetic Staff retreat last week in Madison.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Preparation </a:t>
            </a:r>
            <a:r>
              <a:rPr lang="en-US" sz="2000" dirty="0" smtClean="0"/>
              <a:t>by project manager, </a:t>
            </a:r>
            <a:r>
              <a:rPr lang="en-US" sz="2000" dirty="0" err="1" smtClean="0"/>
              <a:t>Chander</a:t>
            </a:r>
            <a:r>
              <a:rPr lang="en-US" sz="2000" dirty="0" smtClean="0"/>
              <a:t>, and attendance by all FY12 area coordinators +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embers/</a:t>
            </a:r>
            <a:r>
              <a:rPr lang="en-US" sz="2000" dirty="0" err="1" smtClean="0"/>
              <a:t>delegees</a:t>
            </a:r>
            <a:r>
              <a:rPr lang="en-US" sz="2000" dirty="0" smtClean="0"/>
              <a:t> from 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 descr="Screen shot 2011-07-29 at 11.3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422400"/>
            <a:ext cx="4305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of the </a:t>
            </a:r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" name="Content Placeholder 4" descr="osg-arch-v10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8529"/>
          <a:stretch>
            <a:fillRect/>
          </a:stretch>
        </p:blipFill>
        <p:spPr>
          <a:xfrm>
            <a:off x="413524" y="1663700"/>
            <a:ext cx="8362176" cy="5041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Challenges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heterogeneity of the resource environment of OSG makes it difficult for smaller communities to operate successfully at a significant scale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EASY EFFECTIVE THROUGHPUT</a:t>
            </a:r>
            <a:endParaRPr lang="en-US" sz="1600" dirty="0"/>
          </a:p>
          <a:p>
            <a:pPr marL="400050" indent="-400050">
              <a:buAutoNum type="romanLcParenBoth"/>
            </a:pPr>
            <a:endParaRPr lang="en-US" sz="1600" dirty="0" smtClean="0"/>
          </a:p>
          <a:p>
            <a:pPr marL="400050" indent="-400050">
              <a:buAutoNum type="romanLcParenBoth"/>
            </a:pPr>
            <a:endParaRPr lang="en-US" sz="8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complexity of the grid certificate-based authorization infrastructure presents a non-negligible barrier of entry for smaller communities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URGENCY IN ABILITY TO START</a:t>
            </a:r>
          </a:p>
          <a:p>
            <a:pPr marL="0" indent="0">
              <a:buNone/>
            </a:pPr>
            <a:endParaRPr lang="en-US" sz="16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While </a:t>
            </a:r>
            <a:r>
              <a:rPr lang="en-US" sz="1600" dirty="0"/>
              <a:t>the LHC communities are moving petabytes worldwide, smaller communities find it exceedingly difficult to manage terabytes. Over the last 5 years we have seen this gap in capability grow rather than shrink. </a:t>
            </a:r>
            <a:endParaRPr lang="en-US" sz="1600" dirty="0" smtClean="0"/>
          </a:p>
          <a:p>
            <a:pPr marL="400050" indent="-400050">
              <a:buAutoNum type="romanLcParenBoth"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ALL ASPECTS OF DATA HANDLING – MANAGEMENT, MOVEMENT,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5232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Things I </a:t>
            </a:r>
            <a:r>
              <a:rPr lang="en-US" dirty="0" smtClean="0"/>
              <a:t>am </a:t>
            </a:r>
            <a:r>
              <a:rPr lang="en-US" dirty="0" smtClean="0"/>
              <a:t>looking for: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Sustain/nurture the WLCG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Sustain/nurture our significant communities and partners.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Campuses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s/w – keep up, get back “into the lead”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Requirements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Assessment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Appropriate peering with </a:t>
            </a:r>
            <a:r>
              <a:rPr lang="en-US" sz="2000" dirty="0" smtClean="0"/>
              <a:t>XSEDE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Items I will talk about today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Allocations – first thoughts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ID management – we are working with ESNET, Jim </a:t>
            </a:r>
            <a:r>
              <a:rPr lang="en-US" sz="2000" dirty="0" err="1" smtClean="0"/>
              <a:t>Basney</a:t>
            </a:r>
            <a:r>
              <a:rPr lang="en-US" sz="2000" dirty="0" smtClean="0"/>
              <a:t> (CILOGON) back as part of OSG.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Software – full steam ahead to move fully to RPM packaged releases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5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946900" cy="1143000"/>
          </a:xfrm>
        </p:spPr>
        <p:txBody>
          <a:bodyPr/>
          <a:lstStyle/>
          <a:p>
            <a:r>
              <a:rPr lang="en-US" dirty="0" smtClean="0"/>
              <a:t>Policies for Use of </a:t>
            </a:r>
            <a:r>
              <a:rPr lang="en-US" smtClean="0"/>
              <a:t>Opportunistic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how to implement allocations</a:t>
            </a:r>
            <a:endParaRPr lang="en-US" dirty="0"/>
          </a:p>
        </p:txBody>
      </p:sp>
      <p:pic>
        <p:nvPicPr>
          <p:cNvPr id="5" name="Content Placeholder 4" descr="economicModel-Allocations_Part4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" b="10985"/>
          <a:stretch/>
        </p:blipFill>
        <p:spPr>
          <a:xfrm>
            <a:off x="711200" y="1270000"/>
            <a:ext cx="7772400" cy="5194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6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economicModel-Allocations_Part7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" b="10987"/>
          <a:stretch/>
        </p:blipFill>
        <p:spPr>
          <a:xfrm>
            <a:off x="-127000" y="101600"/>
            <a:ext cx="5663307" cy="368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 descr="economicModel-Allocations_Part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71" y="3289300"/>
            <a:ext cx="493058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7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" name="Content Placeholder 9" descr="Screen shot 2011-07-05 at 7.14.4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92" t="-1026" r="-10891" b="-2063"/>
          <a:stretch/>
        </p:blipFill>
        <p:spPr>
          <a:xfrm>
            <a:off x="-211644" y="1299247"/>
            <a:ext cx="4348330" cy="5558753"/>
          </a:xfr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3769073" y="1326271"/>
            <a:ext cx="5374927" cy="492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sz="2800" dirty="0" smtClean="0"/>
              <a:t>1.2Million CPU-hours/day; </a:t>
            </a:r>
            <a:br>
              <a:rPr lang="en-US" sz="2800" dirty="0" smtClean="0"/>
            </a:br>
            <a:r>
              <a:rPr lang="en-US" sz="2800" dirty="0" smtClean="0"/>
              <a:t>1/ Million Jobs/day</a:t>
            </a:r>
            <a:br>
              <a:rPr lang="en-US" sz="2800" dirty="0" smtClean="0"/>
            </a:br>
            <a:r>
              <a:rPr lang="en-US" sz="2800" dirty="0" smtClean="0"/>
              <a:t>¼ Petabyte over the WAN/day </a:t>
            </a:r>
          </a:p>
          <a:p>
            <a:endParaRPr lang="en-US" sz="2800" dirty="0"/>
          </a:p>
          <a:p>
            <a:r>
              <a:rPr lang="en-US" sz="2800" dirty="0" smtClean="0"/>
              <a:t>from &gt;90sites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18 VOs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260 peer reviewed publications /year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Production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6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economicModel-Allocations_Part10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 b="10986"/>
          <a:stretch/>
        </p:blipFill>
        <p:spPr>
          <a:xfrm>
            <a:off x="254000" y="266700"/>
            <a:ext cx="8801100" cy="596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946900" cy="1143000"/>
          </a:xfrm>
        </p:spPr>
        <p:txBody>
          <a:bodyPr/>
          <a:lstStyle/>
          <a:p>
            <a:r>
              <a:rPr lang="en-US" dirty="0" smtClean="0"/>
              <a:t>ID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5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7772400" cy="468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proposal: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"We are the major customer for the </a:t>
            </a:r>
            <a:r>
              <a:rPr lang="en-US" sz="2000" dirty="0" err="1">
                <a:solidFill>
                  <a:srgbClr val="000080"/>
                </a:solidFill>
                <a:ea typeface="Consolas"/>
                <a:cs typeface="Consolas"/>
              </a:rPr>
              <a:t>ESNet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 DOE Grids Certificate 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Authority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. We are working together with </a:t>
            </a:r>
            <a:r>
              <a:rPr lang="en-US" sz="2000" dirty="0" err="1">
                <a:solidFill>
                  <a:srgbClr val="000080"/>
                </a:solidFill>
                <a:ea typeface="Consolas"/>
                <a:cs typeface="Consolas"/>
              </a:rPr>
              <a:t>ESNet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 and the NCSA </a:t>
            </a:r>
            <a:r>
              <a:rPr lang="en-US" sz="2000" dirty="0" err="1" smtClean="0">
                <a:solidFill>
                  <a:srgbClr val="000080"/>
                </a:solidFill>
                <a:ea typeface="Consolas"/>
                <a:cs typeface="Consolas"/>
              </a:rPr>
              <a:t>CILogon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 project 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to chart a course for effective identity management across our 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constituencies 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and possibly the broader DOE science community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.”</a:t>
            </a:r>
          </a:p>
          <a:p>
            <a:pPr marL="0" indent="0">
              <a:buNone/>
            </a:pPr>
            <a:endParaRPr lang="en-US" dirty="0">
              <a:solidFill>
                <a:srgbClr val="000080"/>
              </a:solidFill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80"/>
                </a:solidFill>
                <a:ea typeface="Consolas"/>
                <a:cs typeface="Consolas"/>
              </a:rPr>
              <a:t>Status: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ea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Series of meeting towards paper defining the problem.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	Initial tests with Clemson </a:t>
            </a:r>
            <a:r>
              <a:rPr lang="en-US" sz="2000" dirty="0" err="1" smtClean="0">
                <a:solidFill>
                  <a:srgbClr val="000080"/>
                </a:solidFill>
                <a:ea typeface="Consolas"/>
                <a:cs typeface="Consolas"/>
              </a:rPr>
              <a:t>Shib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 IDP and CILOGON successful earlier this year.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Next steps in testing integration of CILOGON with OSG services starting now.</a:t>
            </a:r>
            <a:endParaRPr lang="en-US" sz="2000" dirty="0">
              <a:solidFill>
                <a:srgbClr val="000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76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946900" cy="1143000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Software short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5118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you know there is a major push to transition from </a:t>
            </a:r>
            <a:r>
              <a:rPr lang="en-US" dirty="0" err="1" smtClean="0"/>
              <a:t>Pacman</a:t>
            </a:r>
            <a:r>
              <a:rPr lang="en-US" dirty="0" smtClean="0"/>
              <a:t> based s/w releases to fully RPM based.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parts of the release already done via RPMS: LIGO,  most of the Storage Software, 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GT Gram2 will not be supported in the RPM release.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GT5 and Cream will be supported in the RPM release.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Activity to understand </a:t>
            </a:r>
            <a:r>
              <a:rPr lang="en-US" dirty="0" err="1" smtClean="0"/>
              <a:t>Bestman</a:t>
            </a:r>
            <a:r>
              <a:rPr lang="en-US" dirty="0" smtClean="0"/>
              <a:t> support past March 2012 is ongoing.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0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– Moving to RPM based distribution</a:t>
            </a:r>
            <a:endParaRPr lang="en-US" dirty="0"/>
          </a:p>
        </p:txBody>
      </p:sp>
      <p:pic>
        <p:nvPicPr>
          <p:cNvPr id="5" name="Content Placeholder 4" descr="Screen shot 2011-07-30 at 10.51.4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r="7819"/>
          <a:stretch/>
        </p:blipFill>
        <p:spPr>
          <a:xfrm>
            <a:off x="1205364" y="1473200"/>
            <a:ext cx="7087736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2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1-07-30 at 10.54.1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" b="3587"/>
          <a:stretch/>
        </p:blipFill>
        <p:spPr>
          <a:xfrm>
            <a:off x="1600201" y="2832100"/>
            <a:ext cx="6046042" cy="3797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 descr="Screen shot 2011-07-30 at 10.54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48"/>
            <a:ext cx="8875176" cy="230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4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38100"/>
            <a:ext cx="2959100" cy="584200"/>
          </a:xfrm>
        </p:spPr>
        <p:txBody>
          <a:bodyPr/>
          <a:lstStyle/>
          <a:p>
            <a:r>
              <a:rPr lang="en-US" dirty="0" smtClean="0"/>
              <a:t>Staffing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246594"/>
              </p:ext>
            </p:extLst>
          </p:nvPr>
        </p:nvGraphicFramePr>
        <p:xfrm>
          <a:off x="3797301" y="685800"/>
          <a:ext cx="5181599" cy="3660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660399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Percent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Duties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John Hover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Integration/Packaging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Xin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Zhao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Integration/Packaging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Doug Strain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Neha Sharma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Igor Sfiligoi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Software/Evaluations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Alain Roy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Management/Requirements 50/50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Matyas Selmeci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Scot Kronenfeld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5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Tim Cartwright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UW TBD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Suchandra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Thapa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Integration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UCSD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Evaluations, Haifeng Pi, Sanjay Padhi, Terrence Martin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Dan Fraser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18.5%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Management/Coaching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181100"/>
            <a:ext cx="3644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staff have responsibility for documentation, training and support.</a:t>
            </a:r>
          </a:p>
          <a:p>
            <a:endParaRPr lang="en-US" dirty="0" smtClean="0"/>
          </a:p>
          <a:p>
            <a:r>
              <a:rPr lang="en-US" dirty="0" smtClean="0"/>
              <a:t>Additional – timely and flexible -  contributed effort from (ITB) site administrators at US CMS, US ATLAS, Caltech, </a:t>
            </a:r>
            <a:r>
              <a:rPr lang="en-US" dirty="0" err="1" smtClean="0"/>
              <a:t>Fermilab</a:t>
            </a:r>
            <a:r>
              <a:rPr lang="en-US" dirty="0" smtClean="0"/>
              <a:t>, key.</a:t>
            </a:r>
          </a:p>
          <a:p>
            <a:endParaRPr lang="en-US" dirty="0" smtClean="0"/>
          </a:p>
          <a:p>
            <a:r>
              <a:rPr lang="en-US" dirty="0" smtClean="0"/>
              <a:t>Additional contributions from VOs – ATLAS, CMS, DOSAR, </a:t>
            </a:r>
            <a:r>
              <a:rPr lang="en-US" dirty="0" err="1" smtClean="0"/>
              <a:t>SBGrid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– very important.</a:t>
            </a:r>
          </a:p>
          <a:p>
            <a:endParaRPr lang="en-US" dirty="0"/>
          </a:p>
          <a:p>
            <a:r>
              <a:rPr lang="en-US" dirty="0" smtClean="0"/>
              <a:t>Documentation</a:t>
            </a:r>
            <a:r>
              <a:rPr lang="en-US" dirty="0"/>
              <a:t>,</a:t>
            </a:r>
            <a:r>
              <a:rPr lang="en-US" dirty="0" smtClean="0"/>
              <a:t> understanding,  deployment, training - all important items on the docket. </a:t>
            </a:r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108509"/>
              </p:ext>
            </p:extLst>
          </p:nvPr>
        </p:nvGraphicFramePr>
        <p:xfrm>
          <a:off x="3848101" y="4578097"/>
          <a:ext cx="5143499" cy="2279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33"/>
                <a:gridCol w="546005"/>
                <a:gridCol w="852117"/>
                <a:gridCol w="2802744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Percent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End Date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Duties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Alex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 2012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Bestman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support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til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Mar 2012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Brian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Bockelman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Oct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2011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Injected effort to help with RPM releases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Derek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Weitzel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Sept 2011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Injected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effort to help with RPM releases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Robert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Engel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Oct 2011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Documentation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oversight/coordination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16" descr="osg_logo_4c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115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78800" cy="1143000"/>
          </a:xfrm>
        </p:spPr>
        <p:txBody>
          <a:bodyPr/>
          <a:lstStyle/>
          <a:p>
            <a:r>
              <a:rPr lang="en-US" sz="2400" dirty="0" smtClean="0"/>
              <a:t>Make sure we are communicating with – </a:t>
            </a:r>
            <a:br>
              <a:rPr lang="en-US" sz="2400" dirty="0" smtClean="0"/>
            </a:br>
            <a:r>
              <a:rPr lang="en-US" sz="2400" dirty="0" smtClean="0"/>
              <a:t>trying to make sure all represented at the upcoming (User and Site) Summer Workshop (no particular order)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RENCI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SBGRID</a:t>
            </a:r>
          </a:p>
          <a:p>
            <a:r>
              <a:rPr lang="en-US" dirty="0" smtClean="0"/>
              <a:t>GRIDUNESP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GRID COLOMBIA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CONNECTICUT/Glue-X</a:t>
            </a:r>
          </a:p>
          <a:p>
            <a:r>
              <a:rPr lang="en-US" dirty="0" smtClean="0"/>
              <a:t>ALICE</a:t>
            </a:r>
          </a:p>
          <a:p>
            <a:r>
              <a:rPr lang="en-US" dirty="0" smtClean="0"/>
              <a:t>NYSGRID </a:t>
            </a:r>
          </a:p>
          <a:p>
            <a:r>
              <a:rPr lang="en-US" dirty="0" smtClean="0"/>
              <a:t>SURAGRID </a:t>
            </a:r>
          </a:p>
          <a:p>
            <a:r>
              <a:rPr lang="en-US" dirty="0" smtClean="0"/>
              <a:t>VT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NERSC </a:t>
            </a:r>
          </a:p>
          <a:p>
            <a:r>
              <a:rPr lang="en-US" dirty="0" smtClean="0"/>
              <a:t>ATLAS </a:t>
            </a:r>
            <a:r>
              <a:rPr lang="en-US" dirty="0"/>
              <a:t>TIER-3s </a:t>
            </a:r>
            <a:endParaRPr lang="en-US" dirty="0" smtClean="0"/>
          </a:p>
          <a:p>
            <a:r>
              <a:rPr lang="en-US" dirty="0" smtClean="0"/>
              <a:t>CMS </a:t>
            </a:r>
            <a:r>
              <a:rPr lang="en-US" dirty="0"/>
              <a:t>TIER-</a:t>
            </a:r>
            <a:r>
              <a:rPr lang="en-US" dirty="0" smtClean="0"/>
              <a:t>3s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LIGO </a:t>
            </a:r>
            <a:r>
              <a:rPr lang="en-US" dirty="0"/>
              <a:t>OSG SITES </a:t>
            </a:r>
            <a:endParaRPr lang="en-US" dirty="0" smtClean="0"/>
          </a:p>
          <a:p>
            <a:r>
              <a:rPr lang="en-US" dirty="0" smtClean="0"/>
              <a:t>KISTI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ORNL </a:t>
            </a:r>
          </a:p>
          <a:p>
            <a:r>
              <a:rPr lang="en-US" dirty="0" smtClean="0"/>
              <a:t>UJ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well as Non-OSG users of VDT – APAC..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Content Placeholder 5" descr="vo_bar_sm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 b="1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806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152400"/>
            <a:ext cx="3352800" cy="1193800"/>
          </a:xfrm>
        </p:spPr>
        <p:txBody>
          <a:bodyPr/>
          <a:lstStyle/>
          <a:p>
            <a:r>
              <a:rPr lang="en-US" dirty="0" err="1" smtClean="0"/>
              <a:t>SBGrid</a:t>
            </a:r>
            <a:endParaRPr lang="en-US" dirty="0"/>
          </a:p>
        </p:txBody>
      </p:sp>
      <p:pic>
        <p:nvPicPr>
          <p:cNvPr id="5" name="Content Placeholder 4" descr="facility_hours_bar_smr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" b="5517"/>
          <a:stretch/>
        </p:blipFill>
        <p:spPr>
          <a:xfrm>
            <a:off x="607122" y="1625599"/>
            <a:ext cx="7711378" cy="44831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7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DOSAR</a:t>
            </a:r>
            <a:endParaRPr lang="en-US" dirty="0"/>
          </a:p>
        </p:txBody>
      </p:sp>
      <p:pic>
        <p:nvPicPr>
          <p:cNvPr id="5" name="Content Placeholder 4" descr="facility_hours_bar_smr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 b="5947"/>
          <a:stretch/>
        </p:blipFill>
        <p:spPr>
          <a:xfrm>
            <a:off x="762000" y="1422400"/>
            <a:ext cx="7772400" cy="4483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9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1-07-29 at 11.50.1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5357" r="-1961" b="7118"/>
          <a:stretch/>
        </p:blipFill>
        <p:spPr>
          <a:xfrm>
            <a:off x="660400" y="1625600"/>
            <a:ext cx="7886700" cy="4419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0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GridUNESP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8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Proposals:</a:t>
            </a:r>
          </a:p>
          <a:p>
            <a:r>
              <a:rPr lang="en-US" dirty="0" err="1" smtClean="0"/>
              <a:t>InDHTC</a:t>
            </a:r>
            <a:r>
              <a:rPr lang="en-US" dirty="0" smtClean="0"/>
              <a:t> proposal to DOE ASCR SciDAC-3 Institute program has been rejected.</a:t>
            </a:r>
          </a:p>
          <a:p>
            <a:r>
              <a:rPr lang="en-US" dirty="0" smtClean="0"/>
              <a:t>OSG proposal for 33.3 FTE has been submitted jointly to DOE OHEP and NSF.</a:t>
            </a:r>
          </a:p>
          <a:p>
            <a:r>
              <a:rPr lang="en-US" dirty="0" smtClean="0"/>
              <a:t>CDIGS-2 1 year extension proposal for $200K submitted to NSF.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4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15270</TotalTime>
  <Words>671</Words>
  <Application>Microsoft Macintosh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Japanese Art</vt:lpstr>
      <vt:lpstr>PowerPoint Presentation</vt:lpstr>
      <vt:lpstr>OSG Production Infrastructure</vt:lpstr>
      <vt:lpstr>PowerPoint Presentation</vt:lpstr>
      <vt:lpstr>SBGrid</vt:lpstr>
      <vt:lpstr>DOSAR</vt:lpstr>
      <vt:lpstr>PowerPoint Presentation</vt:lpstr>
      <vt:lpstr>GLOW</vt:lpstr>
      <vt:lpstr>GridUNESP</vt:lpstr>
      <vt:lpstr>PowerPoint Presentation</vt:lpstr>
      <vt:lpstr>Response from ASCR:</vt:lpstr>
      <vt:lpstr>Effort breakdown in OSG Proposal</vt:lpstr>
      <vt:lpstr>CDIGS Extension</vt:lpstr>
      <vt:lpstr>FY12 Planning</vt:lpstr>
      <vt:lpstr>Reminder of the scope</vt:lpstr>
      <vt:lpstr>Future Challenges to Address</vt:lpstr>
      <vt:lpstr>PowerPoint Presentation</vt:lpstr>
      <vt:lpstr>Policies for Use of Opportunistic Resources</vt:lpstr>
      <vt:lpstr>Discussion of how to implement allocations</vt:lpstr>
      <vt:lpstr>PowerPoint Presentation</vt:lpstr>
      <vt:lpstr>PowerPoint Presentation</vt:lpstr>
      <vt:lpstr>ID Management</vt:lpstr>
      <vt:lpstr>ID Management</vt:lpstr>
      <vt:lpstr>Software</vt:lpstr>
      <vt:lpstr>Focus on Software short term</vt:lpstr>
      <vt:lpstr>Software – Moving to RPM based distribution</vt:lpstr>
      <vt:lpstr>PowerPoint Presentation</vt:lpstr>
      <vt:lpstr>Staffing</vt:lpstr>
      <vt:lpstr>Make sure we are communicating with –  trying to make sure all represented at the upcoming (User and Site) Summer Workshop (no particular order)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869</cp:revision>
  <cp:lastPrinted>2009-01-13T19:31:06Z</cp:lastPrinted>
  <dcterms:created xsi:type="dcterms:W3CDTF">2010-03-22T02:09:02Z</dcterms:created>
  <dcterms:modified xsi:type="dcterms:W3CDTF">2011-08-01T13:13:27Z</dcterms:modified>
</cp:coreProperties>
</file>