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>
        <p:scale>
          <a:sx n="80" d="100"/>
          <a:sy n="80" d="100"/>
        </p:scale>
        <p:origin x="-1286" y="-1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D37C-ADC0-461F-B1F7-81EC5592E7B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3DA2-6809-4768-AC93-CD3D92E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24BB2C-0C71-4EDA-9B45-3F1F96034E8A}" type="datetime1">
              <a:rPr lang="en-US" smtClean="0"/>
              <a:t>2/18/2015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06644-9C41-464C-81D3-B45C9F6DC71B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95378-C775-41F3-8D73-D42653EDA022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A6B82-F697-433B-84B8-2818E9017B5F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D5AF7D-536F-4A6B-8D4D-977D43C741F4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6334125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403CB-0C35-4BC7-96F5-96382357B850}" type="datetime1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5D7ECC-08ED-4E2F-B5A1-F6B600EF0296}" type="datetime1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2BEB7A-98EB-4913-8FD0-3EA9006CCEDE}" type="datetime1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098D39-FDF7-486D-B6B7-67CDCE006246}" type="datetime1">
              <a:rPr lang="en-US" smtClean="0"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A3007F-E9B3-47DC-9960-500C17459175}" type="datetime1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CBFDD-ECDC-47DC-894F-676522FC3D73}" type="datetime1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C17BBE8A-9E58-43FC-8DCE-ADBEBBD38DC5}" type="datetime1">
              <a:rPr lang="en-US" smtClean="0"/>
              <a:t>2/18/2015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Shawn McKee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cern.ch/event/372546/" TargetMode="External"/><Relationship Id="rId2" Type="http://schemas.openxmlformats.org/officeDocument/2006/relationships/hyperlink" Target="http://grid-monitoring.cern.ch/perfsonar_coverage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antg-dev.es.net/esmond-docs/rpm_install.html" TargetMode="External"/><Relationship Id="rId3" Type="http://schemas.openxmlformats.org/officeDocument/2006/relationships/hyperlink" Target="https://twiki.opensciencegrid.org/bin/view/Documentation/DeployperfSONAR" TargetMode="External"/><Relationship Id="rId7" Type="http://schemas.openxmlformats.org/officeDocument/2006/relationships/hyperlink" Target="https://twiki.grid.iu.edu/bin/view/Networking/WhyPerfSNOAR" TargetMode="External"/><Relationship Id="rId2" Type="http://schemas.openxmlformats.org/officeDocument/2006/relationships/hyperlink" Target="https://www.opensciencegrid.org/bin/view/Documentation/NetworkingInOS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ddash.aglt2.org/WLCGperfSONAR/check_mk" TargetMode="External"/><Relationship Id="rId5" Type="http://schemas.openxmlformats.org/officeDocument/2006/relationships/hyperlink" Target="http://maddash.aglt2.org/maddash-webui" TargetMode="External"/><Relationship Id="rId4" Type="http://schemas.openxmlformats.org/officeDocument/2006/relationships/hyperlink" Target="https://code.google.com/p/perfsonar-ps/wiki/MeasurementArchiveClientGuide" TargetMode="External"/><Relationship Id="rId9" Type="http://schemas.openxmlformats.org/officeDocument/2006/relationships/hyperlink" Target="https://oim-itb.grid.iu.edu/oim/meshconfi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Monitoring Update: </a:t>
            </a:r>
            <a:r>
              <a:rPr lang="en-US" b="1" dirty="0" smtClean="0"/>
              <a:t>February</a:t>
            </a:r>
            <a:r>
              <a:rPr lang="en-US" b="1" dirty="0" smtClean="0"/>
              <a:t> 18, 2015</a:t>
            </a:r>
            <a:endParaRPr lang="en-US" b="1" dirty="0" smtClean="0"/>
          </a:p>
          <a:p>
            <a:r>
              <a:rPr lang="en-US" dirty="0" smtClean="0"/>
              <a:t>Shawn McKee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BC97-6752-4FFA-B22B-0DE0B958B22E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0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Key Initiatives in Network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80772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Improving perfSONAR-PS toolkit for OSG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Numerous small issues found with 3.4.1: excessive logging,  services not always cleaning up correctly,  missing info in host JSON.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perfSONAR 3.4.2RC out by the end of this week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OSG </a:t>
            </a:r>
            <a:r>
              <a:rPr lang="en-US" dirty="0" smtClean="0">
                <a:solidFill>
                  <a:srgbClr val="00B050"/>
                </a:solidFill>
              </a:rPr>
              <a:t>modular dashboard service / OSG network service</a:t>
            </a:r>
          </a:p>
          <a:p>
            <a:pPr lvl="1"/>
            <a:r>
              <a:rPr lang="en-US" dirty="0" smtClean="0"/>
              <a:t>MaDDash (metrics GUI) and OMD (service checks) on OSG VM. </a:t>
            </a:r>
            <a:endParaRPr lang="en-US" dirty="0" smtClean="0"/>
          </a:p>
          <a:p>
            <a:pPr lvl="2"/>
            <a:r>
              <a:rPr lang="en-US" dirty="0" smtClean="0"/>
              <a:t>OMD (pfomd.grid.iu.edu) effectively in production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Datastore</a:t>
            </a:r>
            <a:r>
              <a:rPr lang="en-US" dirty="0" smtClean="0"/>
              <a:t>” </a:t>
            </a:r>
            <a:r>
              <a:rPr lang="en-US" dirty="0" smtClean="0"/>
              <a:t>in pilot state.</a:t>
            </a:r>
            <a:r>
              <a:rPr lang="en-US" dirty="0" smtClean="0"/>
              <a:t>   </a:t>
            </a:r>
            <a:r>
              <a:rPr lang="en-US" dirty="0" smtClean="0"/>
              <a:t>RSV probes to load DB </a:t>
            </a:r>
            <a:r>
              <a:rPr lang="en-US" dirty="0" smtClean="0"/>
              <a:t>problematic…</a:t>
            </a:r>
            <a:endParaRPr lang="en-US" dirty="0" smtClean="0"/>
          </a:p>
          <a:p>
            <a:pPr lvl="1"/>
            <a:r>
              <a:rPr lang="en-US" dirty="0" smtClean="0"/>
              <a:t>Mesh-creation </a:t>
            </a:r>
            <a:r>
              <a:rPr lang="en-US" dirty="0" smtClean="0"/>
              <a:t>automation working, effectively in production.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Documentation updates: network tools &amp; troubleshooting</a:t>
            </a:r>
          </a:p>
          <a:p>
            <a:pPr lvl="1"/>
            <a:r>
              <a:rPr lang="en-US" dirty="0" smtClean="0"/>
              <a:t>Minor wording and instruction updates to address issues found.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Outreach and community interaction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Participated in LHCONE/LHCOPN meeting.  Presented on perfSONAR at Cambridge last week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Co-chaired WLCG Network and Transfer Metrics WG (last today)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Ongoing meetings/interactions with perfSONAR developers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PuNDIT (OSG satellite) working with perfSONAR </a:t>
            </a:r>
            <a:r>
              <a:rPr lang="en-US" dirty="0" err="1" smtClean="0">
                <a:solidFill>
                  <a:srgbClr val="C00000"/>
                </a:solidFill>
              </a:rPr>
              <a:t>testbed</a:t>
            </a:r>
            <a:r>
              <a:rPr lang="en-US" dirty="0" smtClean="0">
                <a:solidFill>
                  <a:srgbClr val="C00000"/>
                </a:solidFill>
              </a:rPr>
              <a:t> in OSG</a:t>
            </a:r>
            <a:endParaRPr lang="en-US" dirty="0" smtClean="0">
              <a:solidFill>
                <a:srgbClr val="C00000"/>
              </a:solidFill>
            </a:endParaRPr>
          </a:p>
          <a:p>
            <a:pPr marL="402336" lvl="1" indent="0" algn="ctr">
              <a:buNone/>
            </a:pPr>
            <a:endParaRPr lang="en-US" dirty="0" smtClean="0"/>
          </a:p>
          <a:p>
            <a:pPr marL="402336" lvl="1" indent="0" algn="ctr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58C5-9533-4BBC-8772-F411ECA512F7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29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228600"/>
            <a:ext cx="7498080" cy="1143000"/>
          </a:xfrm>
        </p:spPr>
        <p:txBody>
          <a:bodyPr/>
          <a:lstStyle/>
          <a:p>
            <a:r>
              <a:rPr lang="en-US" dirty="0" smtClean="0"/>
              <a:t>Recent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62000"/>
            <a:ext cx="8077200" cy="5943600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Worked with OSG Operations (</a:t>
            </a:r>
            <a:r>
              <a:rPr lang="en-US" sz="2000" dirty="0" err="1" smtClean="0">
                <a:solidFill>
                  <a:srgbClr val="0070C0"/>
                </a:solidFill>
              </a:rPr>
              <a:t>Soichi</a:t>
            </a:r>
            <a:r>
              <a:rPr lang="en-US" sz="2000" dirty="0" smtClean="0">
                <a:solidFill>
                  <a:srgbClr val="0070C0"/>
                </a:solidFill>
              </a:rPr>
              <a:t>) on </a:t>
            </a:r>
            <a:r>
              <a:rPr lang="en-US" sz="2000" dirty="0" smtClean="0">
                <a:solidFill>
                  <a:srgbClr val="0070C0"/>
                </a:solidFill>
              </a:rPr>
              <a:t>OSG Network Services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70C0"/>
                </a:solidFill>
              </a:rPr>
              <a:t>Updates on OMD monitoring and tests.  Much easier to identify issues now. 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70C0"/>
                </a:solidFill>
              </a:rPr>
              <a:t>Improved configuration on (re)deployment of the OSG OMD instance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70C0"/>
                </a:solidFill>
              </a:rPr>
              <a:t>Have a new “</a:t>
            </a:r>
            <a:r>
              <a:rPr lang="en-US" sz="1600" dirty="0" err="1" smtClean="0">
                <a:solidFill>
                  <a:srgbClr val="0070C0"/>
                </a:solidFill>
              </a:rPr>
              <a:t>Esmond</a:t>
            </a:r>
            <a:r>
              <a:rPr lang="en-US" sz="1600" dirty="0" smtClean="0">
                <a:solidFill>
                  <a:srgbClr val="0070C0"/>
                </a:solidFill>
              </a:rPr>
              <a:t> freshness” test identifying missing test results vs expected</a:t>
            </a:r>
            <a:endParaRPr lang="en-US" sz="1600" dirty="0" smtClean="0">
              <a:solidFill>
                <a:srgbClr val="0070C0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Completed update campaign.  All but 2 of 221 perfSONAR instances are upgraded to 3.4.1(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grid-monitoring.cern.ch/perfsonar_coverage.txt</a:t>
            </a:r>
            <a:r>
              <a:rPr lang="en-US" sz="2000" dirty="0" smtClean="0"/>
              <a:t>) </a:t>
            </a:r>
            <a:endParaRPr lang="en-US" sz="2000" dirty="0" smtClean="0"/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Updated documentation </a:t>
            </a:r>
            <a:r>
              <a:rPr lang="en-US" sz="2000" dirty="0" smtClean="0"/>
              <a:t>installed in </a:t>
            </a:r>
            <a:r>
              <a:rPr lang="en-US" sz="2000" dirty="0" smtClean="0"/>
              <a:t>OSG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B050"/>
                </a:solidFill>
              </a:rPr>
              <a:t>Feedback based upon users experiences has clarified/improved our instructions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C00000"/>
                </a:solidFill>
              </a:rPr>
              <a:t>Policy </a:t>
            </a:r>
            <a:r>
              <a:rPr lang="en-US" sz="1600" dirty="0" smtClean="0">
                <a:solidFill>
                  <a:srgbClr val="C00000"/>
                </a:solidFill>
              </a:rPr>
              <a:t>issues </a:t>
            </a:r>
            <a:r>
              <a:rPr lang="en-US" sz="1600" dirty="0" smtClean="0">
                <a:solidFill>
                  <a:srgbClr val="C00000"/>
                </a:solidFill>
              </a:rPr>
              <a:t>under discussion but we have “drafts” in place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(IPv6 and Tier-3 </a:t>
            </a:r>
            <a:r>
              <a:rPr lang="en-US" sz="1600" dirty="0" smtClean="0">
                <a:solidFill>
                  <a:srgbClr val="C00000"/>
                </a:solidFill>
              </a:rPr>
              <a:t>items</a:t>
            </a:r>
            <a:r>
              <a:rPr lang="en-US" sz="1600" dirty="0" smtClean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C00000"/>
                </a:solidFill>
              </a:rPr>
              <a:t>ATLAS (and other LHC VOs) interested in using perfSONAR to test IPv6</a:t>
            </a:r>
            <a:endParaRPr lang="en-US" sz="1600" dirty="0" smtClean="0">
              <a:solidFill>
                <a:srgbClr val="C00000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Lots of work with the WLCG community.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B050"/>
                </a:solidFill>
              </a:rPr>
              <a:t>Advertised OSG mesh-configuration services broadly.  Very well received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B050"/>
                </a:solidFill>
              </a:rPr>
              <a:t>Today presented a tutorial/overview on the perfSONAR </a:t>
            </a:r>
            <a:r>
              <a:rPr lang="en-US" sz="1600" dirty="0" err="1" smtClean="0">
                <a:solidFill>
                  <a:srgbClr val="00B050"/>
                </a:solidFill>
              </a:rPr>
              <a:t>Esmond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datastore</a:t>
            </a:r>
            <a:r>
              <a:rPr lang="en-US" sz="1600" dirty="0">
                <a:solidFill>
                  <a:srgbClr val="00B050"/>
                </a:solidFill>
              </a:rPr>
              <a:t> hosted by OSG (See </a:t>
            </a:r>
            <a:r>
              <a:rPr lang="en-US" sz="1600" dirty="0">
                <a:solidFill>
                  <a:srgbClr val="00B050"/>
                </a:solidFill>
                <a:hlinkClick r:id="rId3"/>
              </a:rPr>
              <a:t>https://indico.cern.ch/event/372546</a:t>
            </a:r>
            <a:r>
              <a:rPr lang="en-US" sz="1600" dirty="0" smtClean="0">
                <a:solidFill>
                  <a:srgbClr val="00B050"/>
                </a:solidFill>
                <a:hlinkClick r:id="rId3"/>
              </a:rPr>
              <a:t>/</a:t>
            </a:r>
            <a:r>
              <a:rPr lang="en-US" sz="1600" dirty="0" smtClean="0">
                <a:solidFill>
                  <a:srgbClr val="00B050"/>
                </a:solidFill>
              </a:rPr>
              <a:t> )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B050"/>
                </a:solidFill>
              </a:rPr>
              <a:t>Scale of WLCG deployment may be exposing “rare” bugs with perfSONAR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LHCONE point-to-point test-bed previewing “network control”.   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D67B-AC8B-495F-886D-33E632F3629C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93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152400"/>
            <a:ext cx="7498080" cy="838200"/>
          </a:xfrm>
        </p:spPr>
        <p:txBody>
          <a:bodyPr/>
          <a:lstStyle/>
          <a:p>
            <a:r>
              <a:rPr lang="en-US" dirty="0" smtClean="0"/>
              <a:t>Top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8001000" cy="594360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800" dirty="0" smtClean="0"/>
              <a:t>OSG Network </a:t>
            </a:r>
            <a:r>
              <a:rPr lang="en-US" sz="2800" dirty="0" err="1" smtClean="0"/>
              <a:t>Datastore</a:t>
            </a:r>
            <a:r>
              <a:rPr lang="en-US" sz="2800" dirty="0" smtClean="0"/>
              <a:t> has been problematic</a:t>
            </a:r>
            <a:endParaRPr lang="en-US" sz="28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Instance had to be shutdown a few weeks ago because of load on OSG’s virtualized infrastructure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Concerns </a:t>
            </a:r>
            <a:r>
              <a:rPr lang="en-US" sz="2400" smtClean="0"/>
              <a:t>about chosen </a:t>
            </a:r>
            <a:r>
              <a:rPr lang="en-US" sz="2400" dirty="0" smtClean="0"/>
              <a:t>architecture for: </a:t>
            </a:r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/>
              <a:t>Gathering the data (currently RSV probes)</a:t>
            </a:r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/>
              <a:t>Supporting the </a:t>
            </a:r>
            <a:r>
              <a:rPr lang="en-US" sz="2000" dirty="0" err="1" smtClean="0"/>
              <a:t>Esmond</a:t>
            </a:r>
            <a:r>
              <a:rPr lang="en-US" sz="2000" dirty="0" smtClean="0"/>
              <a:t> database (mismatch in resource type?)</a:t>
            </a:r>
            <a:endParaRPr lang="en-US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B050"/>
                </a:solidFill>
              </a:rPr>
              <a:t>WLCG and ANSE projects ready to use data ASAP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0070C0"/>
                </a:solidFill>
              </a:rPr>
              <a:t>Need a path to a production </a:t>
            </a:r>
            <a:r>
              <a:rPr lang="en-US" sz="2400" b="1" dirty="0" err="1" smtClean="0">
                <a:solidFill>
                  <a:srgbClr val="0070C0"/>
                </a:solidFill>
              </a:rPr>
              <a:t>datastore</a:t>
            </a:r>
            <a:r>
              <a:rPr lang="en-US" sz="2400" b="1" dirty="0" smtClean="0">
                <a:solidFill>
                  <a:srgbClr val="0070C0"/>
                </a:solidFill>
              </a:rPr>
              <a:t> for our network metrics (discussion at end about this)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i="1" dirty="0" smtClean="0"/>
              <a:t>Reliably</a:t>
            </a:r>
            <a:r>
              <a:rPr lang="en-US" sz="2800" dirty="0" smtClean="0"/>
              <a:t> gathering perfSONAR metrics (related to </a:t>
            </a:r>
            <a:r>
              <a:rPr lang="en-US" sz="2800" dirty="0" err="1" smtClean="0"/>
              <a:t>datastore</a:t>
            </a:r>
            <a:r>
              <a:rPr lang="en-US" sz="2800" dirty="0" smtClean="0"/>
              <a:t> above)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We have developed new tests comparing the data we have versus what we </a:t>
            </a:r>
            <a:r>
              <a:rPr lang="en-US" sz="2400" b="1" dirty="0" smtClean="0"/>
              <a:t>should</a:t>
            </a:r>
            <a:r>
              <a:rPr lang="en-US" sz="2400" dirty="0" smtClean="0"/>
              <a:t> have.  </a:t>
            </a:r>
            <a:r>
              <a:rPr lang="en-US" sz="2400" u="sng" dirty="0" smtClean="0">
                <a:solidFill>
                  <a:srgbClr val="FF0000"/>
                </a:solidFill>
              </a:rPr>
              <a:t>There are gaps </a:t>
            </a:r>
          </a:p>
          <a:p>
            <a:pPr lvl="2">
              <a:spcBef>
                <a:spcPts val="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Sometimes firewall or host-down problems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We may be finding some subtle bugs in perfSONAR</a:t>
            </a:r>
          </a:p>
          <a:p>
            <a:pPr lvl="2"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Dual-stack hosts IPv6/IPv4 testing to IPv4 only sometimes missing</a:t>
            </a:r>
          </a:p>
          <a:p>
            <a:pPr lvl="2"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Tests not always completing and therefore “blocking”</a:t>
            </a:r>
          </a:p>
          <a:p>
            <a:pPr lvl="2"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Working with perfSONAR developers to find/fix bugs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88E9-861F-4AEC-BAAB-95931DA2A3DE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22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3687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Questions or Comments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>
                <a:solidFill>
                  <a:srgbClr val="C00000"/>
                </a:solidFill>
              </a:rPr>
              <a:t>(Next: discuss </a:t>
            </a:r>
            <a:r>
              <a:rPr lang="en-US" sz="4000" dirty="0" err="1" smtClean="0">
                <a:solidFill>
                  <a:srgbClr val="C00000"/>
                </a:solidFill>
              </a:rPr>
              <a:t>datastore</a:t>
            </a:r>
            <a:r>
              <a:rPr lang="en-US" sz="4000" dirty="0" smtClean="0">
                <a:solidFill>
                  <a:srgbClr val="C00000"/>
                </a:solidFill>
              </a:rPr>
              <a:t>)</a:t>
            </a:r>
            <a:r>
              <a:rPr lang="en-US" sz="4000" dirty="0" smtClean="0">
                <a:solidFill>
                  <a:srgbClr val="C00000"/>
                </a:solidFill>
              </a:rPr>
              <a:t/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>
                <a:solidFill>
                  <a:srgbClr val="C00000"/>
                </a:solidFill>
              </a:rPr>
              <a:t/>
            </a:r>
            <a:br>
              <a:rPr lang="en-US" sz="4000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2667000"/>
            <a:ext cx="7498080" cy="3352800"/>
          </a:xfrm>
        </p:spPr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D4E-58BD-4F8F-A228-90FD29A3FD7D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07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dirty="0" smtClean="0"/>
              <a:t>URLs of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Network Documentation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www.opensciencegrid.org/bin/view/Documentation/NetworkingInOSG</a:t>
            </a:r>
            <a:r>
              <a:rPr lang="en-US" dirty="0" smtClean="0"/>
              <a:t> </a:t>
            </a:r>
          </a:p>
          <a:p>
            <a:r>
              <a:rPr lang="en-US" dirty="0" smtClean="0"/>
              <a:t>New Deployment documentation for both OSG and WLCG hosted in OSG (migrated from CERN)</a:t>
            </a:r>
          </a:p>
          <a:p>
            <a:pPr marL="402336" lvl="1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twiki.opensciencegrid.org/bin/view/Documentation/DeployperfSONAR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New 3.4 MA guide </a:t>
            </a:r>
            <a:r>
              <a:rPr lang="en-US" dirty="0" smtClean="0">
                <a:hlinkClick r:id="rId4"/>
              </a:rPr>
              <a:t>https://code.google.com/p/perfsonar-ps/wiki/MeasurementArchiveClientGuide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Modular Dashboard Replacement Prototypes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maddash.aglt2.org/maddash-webui</a:t>
            </a:r>
            <a:r>
              <a:rPr lang="en-US" dirty="0" smtClean="0"/>
              <a:t> </a:t>
            </a:r>
            <a:r>
              <a:rPr lang="en-US" dirty="0">
                <a:hlinkClick r:id="rId6"/>
              </a:rPr>
              <a:t>https://maddash.aglt2.org/WLCGperfSONAR/check_mk</a:t>
            </a:r>
            <a:endParaRPr lang="en-US" dirty="0" smtClean="0"/>
          </a:p>
          <a:p>
            <a:r>
              <a:rPr lang="en-US" dirty="0" err="1" smtClean="0"/>
              <a:t>perfSONAR</a:t>
            </a:r>
            <a:r>
              <a:rPr lang="en-US" dirty="0" smtClean="0"/>
              <a:t>-PS Installation Motivation:</a:t>
            </a:r>
          </a:p>
          <a:p>
            <a:pPr marL="356616" lvl="1" indent="0">
              <a:buNone/>
            </a:pPr>
            <a:r>
              <a:rPr lang="en-US" sz="2700" dirty="0">
                <a:hlinkClick r:id="rId7"/>
              </a:rPr>
              <a:t>https://twiki.grid.iu.edu/bin/view/Networking/WhyPerfSNOAR</a:t>
            </a:r>
            <a:endParaRPr lang="en-US" sz="2700" dirty="0"/>
          </a:p>
          <a:p>
            <a:r>
              <a:rPr lang="en-US" dirty="0" err="1" smtClean="0"/>
              <a:t>Esmond</a:t>
            </a:r>
            <a:r>
              <a:rPr lang="en-US" dirty="0" smtClean="0"/>
              <a:t> </a:t>
            </a:r>
            <a:r>
              <a:rPr lang="en-US" dirty="0" smtClean="0"/>
              <a:t>install info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antg-dev.es.net/esmond-docs/rpm_install.html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Mesh-</a:t>
            </a:r>
            <a:r>
              <a:rPr lang="en-US" dirty="0" err="1" smtClean="0"/>
              <a:t>config</a:t>
            </a:r>
            <a:r>
              <a:rPr lang="en-US" dirty="0"/>
              <a:t> </a:t>
            </a:r>
            <a:r>
              <a:rPr lang="en-US" dirty="0" smtClean="0"/>
              <a:t>in OSG </a:t>
            </a:r>
            <a:r>
              <a:rPr lang="en-US" dirty="0" smtClean="0">
                <a:hlinkClick r:id="rId9"/>
              </a:rPr>
              <a:t>https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oim.grid.iu.edu/oim/meshconfig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7052-33DD-4055-8949-22E1B939515C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1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G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</Template>
  <TotalTime>0</TotalTime>
  <Words>575</Words>
  <Application>Microsoft Office PowerPoint</Application>
  <PresentationFormat>On-screen Show (4:3)</PresentationFormat>
  <Paragraphs>83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OSG</vt:lpstr>
      <vt:lpstr>OSG Area Coordinators</vt:lpstr>
      <vt:lpstr>Key Initiatives in Network Area</vt:lpstr>
      <vt:lpstr>Recent Accomplishments</vt:lpstr>
      <vt:lpstr>Top Concerns</vt:lpstr>
      <vt:lpstr>Questions or Comments?  (Next: discuss datastore)  </vt:lpstr>
      <vt:lpstr>URLs of Relevance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2014-07-16T17:14:47Z</dcterms:created>
  <dcterms:modified xsi:type="dcterms:W3CDTF">2015-02-18T19:36:41Z</dcterms:modified>
</cp:coreProperties>
</file>