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s/slide9.xml" ContentType="application/vnd.openxmlformats-officedocument.presentationml.slide+xml"/>
  <Default Extension="xml" ContentType="application/xml"/>
  <Override PartName="/ppt/slideLayouts/slideLayout3.xml" ContentType="application/vnd.openxmlformats-officedocument.presentationml.slideLayout+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4" r:id="rId3"/>
    <p:sldId id="275" r:id="rId4"/>
    <p:sldId id="278" r:id="rId5"/>
    <p:sldId id="277" r:id="rId6"/>
    <p:sldId id="279" r:id="rId7"/>
    <p:sldId id="280" r:id="rId8"/>
    <p:sldId id="276" r:id="rId9"/>
    <p:sldId id="25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5" d="100"/>
          <a:sy n="95" d="100"/>
        </p:scale>
        <p:origin x="-7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5BF6D-99A8-8343-BF23-05CAD657DB8D}" type="datetimeFigureOut">
              <a:rPr lang="en-US" smtClean="0"/>
              <a:pPr/>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95BF6D-99A8-8343-BF23-05CAD657DB8D}" type="datetimeFigureOut">
              <a:rPr lang="en-US" smtClean="0"/>
              <a:pPr/>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95BF6D-99A8-8343-BF23-05CAD657DB8D}" type="datetimeFigureOut">
              <a:rPr lang="en-US" smtClean="0"/>
              <a:pPr/>
              <a:t>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95BF6D-99A8-8343-BF23-05CAD657DB8D}" type="datetimeFigureOut">
              <a:rPr lang="en-US" smtClean="0"/>
              <a:pPr/>
              <a:t>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5BF6D-99A8-8343-BF23-05CAD657DB8D}" type="datetimeFigureOut">
              <a:rPr lang="en-US" smtClean="0"/>
              <a:pPr/>
              <a:t>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5BF6D-99A8-8343-BF23-05CAD657DB8D}" type="datetimeFigureOut">
              <a:rPr lang="en-US" smtClean="0"/>
              <a:pPr/>
              <a:t>1/28/14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E0119-1D45-7043-B103-F78E0B566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 Meeting</a:t>
            </a:r>
            <a:br>
              <a:rPr lang="en-US" dirty="0" smtClean="0"/>
            </a:br>
            <a:r>
              <a:rPr lang="en-US" dirty="0" smtClean="0"/>
              <a:t>Security Team	 Report</a:t>
            </a:r>
            <a:endParaRPr lang="en-US" dirty="0"/>
          </a:p>
        </p:txBody>
      </p:sp>
      <p:sp>
        <p:nvSpPr>
          <p:cNvPr id="3" name="Subtitle 2"/>
          <p:cNvSpPr>
            <a:spLocks noGrp="1"/>
          </p:cNvSpPr>
          <p:nvPr>
            <p:ph type="subTitle" idx="1"/>
          </p:nvPr>
        </p:nvSpPr>
        <p:spPr/>
        <p:txBody>
          <a:bodyPr/>
          <a:lstStyle/>
          <a:p>
            <a:r>
              <a:rPr lang="en-US" dirty="0" smtClean="0"/>
              <a:t>Mine Altunay</a:t>
            </a:r>
            <a:endParaRPr lang="en-US" dirty="0" smtClean="0"/>
          </a:p>
          <a:p>
            <a:r>
              <a:rPr lang="en-US" dirty="0" smtClean="0"/>
              <a:t>01</a:t>
            </a:r>
            <a:r>
              <a:rPr lang="en-US" dirty="0" smtClean="0"/>
              <a:t>/29/2014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a:xfrm>
            <a:off x="457200" y="1600200"/>
            <a:ext cx="8229600" cy="4891425"/>
          </a:xfrm>
        </p:spPr>
        <p:txBody>
          <a:bodyPr>
            <a:normAutofit fontScale="77500" lnSpcReduction="20000"/>
          </a:bodyPr>
          <a:lstStyle/>
          <a:p>
            <a:r>
              <a:rPr lang="en-US" dirty="0" smtClean="0"/>
              <a:t>Traceability for</a:t>
            </a:r>
            <a:r>
              <a:rPr lang="en-US" dirty="0" smtClean="0"/>
              <a:t> Certificate-Free Jobs</a:t>
            </a:r>
          </a:p>
          <a:p>
            <a:pPr lvl="1"/>
            <a:r>
              <a:rPr lang="en-US" dirty="0" smtClean="0"/>
              <a:t>Working with GLOW. </a:t>
            </a:r>
            <a:r>
              <a:rPr lang="en-US" dirty="0" smtClean="0"/>
              <a:t>Finished a first pass at evaluating the Glow VO. </a:t>
            </a:r>
          </a:p>
          <a:p>
            <a:pPr lvl="1"/>
            <a:r>
              <a:rPr lang="en-US" dirty="0" smtClean="0"/>
              <a:t>O</a:t>
            </a:r>
            <a:r>
              <a:rPr lang="en-US" dirty="0" smtClean="0"/>
              <a:t>nly 3 submit nodes are managed by Glow. The rest is managed by individual PIs. </a:t>
            </a:r>
          </a:p>
          <a:p>
            <a:pPr lvl="1"/>
            <a:r>
              <a:rPr lang="en-US" dirty="0" smtClean="0"/>
              <a:t>Issues: </a:t>
            </a:r>
          </a:p>
          <a:p>
            <a:pPr lvl="2"/>
            <a:r>
              <a:rPr lang="en-US" dirty="0" smtClean="0"/>
              <a:t>Have concerns over how well the PIs are managing security of their own nodes. Also it is not scalable to evaluate every single PI. </a:t>
            </a:r>
          </a:p>
          <a:p>
            <a:pPr lvl="2"/>
            <a:r>
              <a:rPr lang="en-US" dirty="0" smtClean="0"/>
              <a:t>C</a:t>
            </a:r>
            <a:r>
              <a:rPr lang="en-US" dirty="0" smtClean="0"/>
              <a:t>oncerned </a:t>
            </a:r>
            <a:r>
              <a:rPr lang="en-US" dirty="0" smtClean="0"/>
              <a:t>about jobs submitted from the PI-managed nodes.</a:t>
            </a:r>
            <a:r>
              <a:rPr lang="en-US" dirty="0" smtClean="0"/>
              <a:t> Currently, </a:t>
            </a:r>
            <a:r>
              <a:rPr lang="en-US" dirty="0" smtClean="0"/>
              <a:t>t</a:t>
            </a:r>
            <a:r>
              <a:rPr lang="en-US" dirty="0" smtClean="0"/>
              <a:t>hey </a:t>
            </a:r>
            <a:r>
              <a:rPr lang="en-US" dirty="0" smtClean="0"/>
              <a:t>run at OSG sites other than Fermi. If anything goes wrong, will the PI be able to find the user and take action</a:t>
            </a:r>
            <a:r>
              <a:rPr lang="en-US" dirty="0" smtClean="0"/>
              <a:t>? Could Glow trace </a:t>
            </a:r>
            <a:r>
              <a:rPr lang="en-US" dirty="0" smtClean="0"/>
              <a:t>jobs back to</a:t>
            </a:r>
            <a:r>
              <a:rPr lang="en-US" dirty="0" smtClean="0"/>
              <a:t> a PI? </a:t>
            </a:r>
            <a:r>
              <a:rPr lang="en-US" dirty="0" smtClean="0"/>
              <a:t>We want to do an incident drill</a:t>
            </a:r>
            <a:r>
              <a:rPr lang="en-US" dirty="0" smtClean="0"/>
              <a:t> to check all of this.   </a:t>
            </a:r>
          </a:p>
          <a:p>
            <a:pPr lvl="1"/>
            <a:r>
              <a:rPr lang="en-US" dirty="0" smtClean="0"/>
              <a:t>Will initially allow only Glow managed submit nodes to submit certificate-free jobs.</a:t>
            </a:r>
          </a:p>
          <a:p>
            <a:pPr lvl="1"/>
            <a:r>
              <a:rPr lang="en-US" dirty="0" smtClean="0"/>
              <a:t>Will think about PI managed nodes later. Need to consult with </a:t>
            </a:r>
            <a:r>
              <a:rPr lang="en-US" dirty="0" err="1" smtClean="0"/>
              <a:t>F</a:t>
            </a:r>
            <a:r>
              <a:rPr lang="en-US" dirty="0" err="1" smtClean="0"/>
              <a:t>ermilab</a:t>
            </a:r>
            <a:r>
              <a:rPr lang="en-US" dirty="0" smtClean="0"/>
              <a:t> security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a:xfrm>
            <a:off x="457200" y="1259246"/>
            <a:ext cx="8229600" cy="4866918"/>
          </a:xfrm>
        </p:spPr>
        <p:txBody>
          <a:bodyPr>
            <a:normAutofit fontScale="85000" lnSpcReduction="10000"/>
          </a:bodyPr>
          <a:lstStyle/>
          <a:p>
            <a:r>
              <a:rPr lang="en-US" dirty="0" smtClean="0"/>
              <a:t>Reducing the number of Worker Node </a:t>
            </a:r>
            <a:r>
              <a:rPr lang="en-US" dirty="0" err="1" smtClean="0"/>
              <a:t>Certs</a:t>
            </a:r>
            <a:endParaRPr lang="en-US" dirty="0" smtClean="0"/>
          </a:p>
          <a:p>
            <a:pPr lvl="1"/>
            <a:r>
              <a:rPr lang="en-US" dirty="0" smtClean="0"/>
              <a:t>N</a:t>
            </a:r>
            <a:r>
              <a:rPr lang="en-US" dirty="0" smtClean="0"/>
              <a:t>ew initiative to analyze and reduce the number of worker node certificates. </a:t>
            </a:r>
            <a:r>
              <a:rPr lang="en-US" dirty="0" err="1" smtClean="0"/>
              <a:t>Glexec</a:t>
            </a:r>
            <a:r>
              <a:rPr lang="en-US" dirty="0" smtClean="0"/>
              <a:t>-gums authentication no longer requires a worker node cert. Hope to reduce certificate number by asking sites to use the new </a:t>
            </a:r>
            <a:r>
              <a:rPr lang="en-US" dirty="0" err="1" smtClean="0"/>
              <a:t>glexec</a:t>
            </a:r>
            <a:r>
              <a:rPr lang="en-US" dirty="0" smtClean="0"/>
              <a:t>.</a:t>
            </a:r>
          </a:p>
          <a:p>
            <a:r>
              <a:rPr lang="en-US" dirty="0" smtClean="0"/>
              <a:t>Got the breakdown of all host </a:t>
            </a:r>
            <a:r>
              <a:rPr lang="en-US" dirty="0" err="1" smtClean="0"/>
              <a:t>certs</a:t>
            </a:r>
            <a:r>
              <a:rPr lang="en-US" dirty="0" smtClean="0"/>
              <a:t> issued by OSG CA from OIM</a:t>
            </a:r>
          </a:p>
          <a:p>
            <a:pPr lvl="1"/>
            <a:r>
              <a:rPr lang="en-US" dirty="0" smtClean="0"/>
              <a:t>5000 total host </a:t>
            </a:r>
            <a:r>
              <a:rPr lang="en-US" dirty="0" err="1" smtClean="0"/>
              <a:t>certs</a:t>
            </a:r>
            <a:r>
              <a:rPr lang="en-US" dirty="0" smtClean="0"/>
              <a:t> (All numbers are rounded)</a:t>
            </a:r>
          </a:p>
          <a:p>
            <a:pPr lvl="1"/>
            <a:r>
              <a:rPr lang="en-US" dirty="0" smtClean="0"/>
              <a:t>Fermi CMS Tier 1 as 1500 host </a:t>
            </a:r>
            <a:r>
              <a:rPr lang="en-US" dirty="0" err="1" smtClean="0"/>
              <a:t>certs</a:t>
            </a:r>
            <a:endParaRPr lang="en-US" dirty="0" smtClean="0"/>
          </a:p>
          <a:p>
            <a:pPr lvl="1"/>
            <a:r>
              <a:rPr lang="en-US" dirty="0" err="1" smtClean="0"/>
              <a:t>FermiCloud</a:t>
            </a:r>
            <a:r>
              <a:rPr lang="en-US" dirty="0" smtClean="0"/>
              <a:t> has 1000 host </a:t>
            </a:r>
            <a:r>
              <a:rPr lang="en-US" dirty="0" err="1" smtClean="0"/>
              <a:t>certs</a:t>
            </a:r>
            <a:endParaRPr lang="en-US" dirty="0" smtClean="0"/>
          </a:p>
          <a:p>
            <a:pPr lvl="1"/>
            <a:r>
              <a:rPr lang="en-US" dirty="0" err="1" smtClean="0"/>
              <a:t>Wisc</a:t>
            </a:r>
            <a:r>
              <a:rPr lang="en-US" dirty="0" smtClean="0"/>
              <a:t> Tier 2 has 500 host </a:t>
            </a:r>
            <a:r>
              <a:rPr lang="en-US" dirty="0" err="1" smtClean="0"/>
              <a:t>certs</a:t>
            </a:r>
            <a:endParaRPr lang="en-US" dirty="0" smtClean="0"/>
          </a:p>
          <a:p>
            <a:pPr lvl="1"/>
            <a:r>
              <a:rPr lang="en-US" dirty="0" smtClean="0"/>
              <a:t>The rest of the sites has anywhere between 20-50. </a:t>
            </a:r>
          </a:p>
          <a:p>
            <a:pPr lvl="1"/>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Why some sites need so many </a:t>
            </a:r>
            <a:r>
              <a:rPr lang="en-US" dirty="0" err="1" smtClean="0"/>
              <a:t>certs</a:t>
            </a:r>
            <a:r>
              <a:rPr lang="en-US" dirty="0" smtClean="0"/>
              <a:t>:</a:t>
            </a:r>
          </a:p>
          <a:p>
            <a:pPr lvl="1"/>
            <a:r>
              <a:rPr lang="en-US" dirty="0" smtClean="0"/>
              <a:t>Fermi CMS Tier 1</a:t>
            </a:r>
            <a:r>
              <a:rPr lang="en-US" dirty="0" smtClean="0"/>
              <a:t> needed for the </a:t>
            </a:r>
            <a:r>
              <a:rPr lang="en-US" dirty="0" err="1" smtClean="0"/>
              <a:t>glexec</a:t>
            </a:r>
            <a:r>
              <a:rPr lang="en-US" dirty="0" smtClean="0"/>
              <a:t> requirement. They already </a:t>
            </a:r>
            <a:r>
              <a:rPr lang="en-US" dirty="0" err="1" smtClean="0"/>
              <a:t>siwtched</a:t>
            </a:r>
            <a:r>
              <a:rPr lang="en-US" dirty="0" smtClean="0"/>
              <a:t> to new </a:t>
            </a:r>
            <a:r>
              <a:rPr lang="en-US" dirty="0" err="1" smtClean="0"/>
              <a:t>glexec</a:t>
            </a:r>
            <a:r>
              <a:rPr lang="en-US" dirty="0" smtClean="0"/>
              <a:t> and will need only 500 </a:t>
            </a:r>
            <a:r>
              <a:rPr lang="en-US" dirty="0" err="1" smtClean="0"/>
              <a:t>certs</a:t>
            </a:r>
            <a:r>
              <a:rPr lang="en-US" dirty="0" smtClean="0"/>
              <a:t> for </a:t>
            </a:r>
            <a:r>
              <a:rPr lang="en-US" dirty="0" err="1" smtClean="0"/>
              <a:t>gridftp</a:t>
            </a:r>
            <a:r>
              <a:rPr lang="en-US" dirty="0" smtClean="0"/>
              <a:t> servers</a:t>
            </a:r>
          </a:p>
          <a:p>
            <a:pPr lvl="1"/>
            <a:r>
              <a:rPr lang="en-US" dirty="0" err="1" smtClean="0"/>
              <a:t>FermiCloud</a:t>
            </a:r>
            <a:r>
              <a:rPr lang="en-US" dirty="0" smtClean="0"/>
              <a:t> needs it for each VM they have. They will continue to have this many </a:t>
            </a:r>
            <a:r>
              <a:rPr lang="en-US" dirty="0" err="1" smtClean="0"/>
              <a:t>certs</a:t>
            </a:r>
            <a:endParaRPr lang="en-US" dirty="0" smtClean="0"/>
          </a:p>
          <a:p>
            <a:pPr lvl="1"/>
            <a:r>
              <a:rPr lang="en-US" dirty="0" err="1" smtClean="0"/>
              <a:t>Wisc</a:t>
            </a:r>
            <a:r>
              <a:rPr lang="en-US" dirty="0" smtClean="0"/>
              <a:t> needs it for </a:t>
            </a:r>
            <a:r>
              <a:rPr lang="en-US" dirty="0" err="1" smtClean="0"/>
              <a:t>gridftp</a:t>
            </a:r>
            <a:r>
              <a:rPr lang="en-US" dirty="0" smtClean="0"/>
              <a:t> servers. </a:t>
            </a:r>
          </a:p>
          <a:p>
            <a:r>
              <a:rPr lang="en-US" dirty="0" smtClean="0"/>
              <a:t>We thought </a:t>
            </a:r>
            <a:r>
              <a:rPr lang="en-US" dirty="0" err="1" smtClean="0"/>
              <a:t>glexec</a:t>
            </a:r>
            <a:r>
              <a:rPr lang="en-US" dirty="0" smtClean="0"/>
              <a:t> requirement was the major reason for worker node </a:t>
            </a:r>
            <a:r>
              <a:rPr lang="en-US" dirty="0" err="1" smtClean="0"/>
              <a:t>certs</a:t>
            </a:r>
            <a:r>
              <a:rPr lang="en-US" dirty="0" smtClean="0"/>
              <a:t>. In fact only one site CMS tier 1 affected by that and they took action to reduce it. </a:t>
            </a:r>
          </a:p>
          <a:p>
            <a:r>
              <a:rPr lang="en-US" dirty="0" err="1" smtClean="0"/>
              <a:t>Gridftp</a:t>
            </a:r>
            <a:r>
              <a:rPr lang="en-US" dirty="0" smtClean="0"/>
              <a:t> servers seem to be the biggest cause now for the high number of </a:t>
            </a:r>
            <a:r>
              <a:rPr lang="en-US" dirty="0" err="1" smtClean="0"/>
              <a:t>certs</a:t>
            </a:r>
            <a:r>
              <a:rPr lang="en-US" dirty="0" smtClean="0"/>
              <a:t>. </a:t>
            </a:r>
          </a:p>
          <a:p>
            <a:r>
              <a:rPr lang="en-US" dirty="0" smtClean="0"/>
              <a:t>We have no more action items on this project. We also invite your help to understand why so many </a:t>
            </a:r>
            <a:r>
              <a:rPr lang="en-US" dirty="0" err="1" smtClean="0"/>
              <a:t>gridftp</a:t>
            </a:r>
            <a:r>
              <a:rPr lang="en-US" dirty="0" smtClean="0"/>
              <a:t> servers are needed on a site.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OSG </a:t>
            </a:r>
            <a:r>
              <a:rPr lang="en-US" dirty="0" err="1" smtClean="0"/>
              <a:t>IdP</a:t>
            </a:r>
            <a:r>
              <a:rPr lang="en-US" dirty="0" smtClean="0"/>
              <a:t> and </a:t>
            </a:r>
            <a:r>
              <a:rPr lang="en-US" dirty="0" err="1" smtClean="0"/>
              <a:t>OSGConnect</a:t>
            </a:r>
            <a:r>
              <a:rPr lang="en-US" dirty="0" smtClean="0"/>
              <a:t> integration</a:t>
            </a:r>
          </a:p>
          <a:p>
            <a:pPr lvl="1"/>
            <a:r>
              <a:rPr lang="en-US" dirty="0" smtClean="0"/>
              <a:t>Getting OSG users easily onboard with the </a:t>
            </a:r>
            <a:r>
              <a:rPr lang="en-US" dirty="0" err="1" smtClean="0"/>
              <a:t>OSGConnect</a:t>
            </a:r>
            <a:r>
              <a:rPr lang="en-US" dirty="0" smtClean="0"/>
              <a:t> project</a:t>
            </a:r>
          </a:p>
          <a:p>
            <a:pPr lvl="1"/>
            <a:r>
              <a:rPr lang="en-US" dirty="0" smtClean="0"/>
              <a:t>OSG users will authenticate with OIM and take the authentication result to </a:t>
            </a:r>
            <a:r>
              <a:rPr lang="en-US" dirty="0" err="1" smtClean="0"/>
              <a:t>OSGConnect</a:t>
            </a:r>
            <a:r>
              <a:rPr lang="en-US" dirty="0" smtClean="0"/>
              <a:t> to prove their identity</a:t>
            </a:r>
          </a:p>
          <a:p>
            <a:pPr lvl="1"/>
            <a:r>
              <a:rPr lang="en-US" dirty="0" smtClean="0"/>
              <a:t>Need an OSG </a:t>
            </a:r>
            <a:r>
              <a:rPr lang="en-US" dirty="0" err="1" smtClean="0"/>
              <a:t>IdP</a:t>
            </a:r>
            <a:r>
              <a:rPr lang="en-US" dirty="0" smtClean="0"/>
              <a:t>. </a:t>
            </a:r>
          </a:p>
          <a:p>
            <a:pPr lvl="1"/>
            <a:r>
              <a:rPr lang="en-US" dirty="0" err="1" smtClean="0"/>
              <a:t>Soichi</a:t>
            </a:r>
            <a:r>
              <a:rPr lang="en-US" dirty="0" smtClean="0"/>
              <a:t> created a prototype and demonstrated that it works.</a:t>
            </a:r>
          </a:p>
          <a:p>
            <a:pPr lvl="1"/>
            <a:r>
              <a:rPr lang="en-US" dirty="0" smtClean="0"/>
              <a:t>Security team evaluated the </a:t>
            </a:r>
            <a:r>
              <a:rPr lang="en-US" dirty="0" err="1" smtClean="0"/>
              <a:t>OSGConnect</a:t>
            </a:r>
            <a:r>
              <a:rPr lang="en-US" dirty="0" smtClean="0"/>
              <a:t> registration workflow and designed the interaction between OSG and </a:t>
            </a:r>
            <a:r>
              <a:rPr lang="en-US" dirty="0" err="1" smtClean="0"/>
              <a:t>OSGConnect</a:t>
            </a:r>
            <a:r>
              <a:rPr lang="en-US" dirty="0" smtClean="0"/>
              <a:t>. </a:t>
            </a:r>
          </a:p>
          <a:p>
            <a:pPr lvl="1"/>
            <a:r>
              <a:rPr lang="en-US" dirty="0" smtClean="0"/>
              <a:t>Security team gave approval to move the prototype into production. The work will proceed according to GOC/Production calendar. </a:t>
            </a:r>
          </a:p>
          <a:p>
            <a:r>
              <a:rPr lang="en-US" dirty="0" smtClean="0"/>
              <a:t>On a separate note: while evaluating the </a:t>
            </a:r>
            <a:r>
              <a:rPr lang="en-US" dirty="0" err="1" smtClean="0"/>
              <a:t>OSGConnect</a:t>
            </a:r>
            <a:r>
              <a:rPr lang="en-US" dirty="0" smtClean="0"/>
              <a:t> registration workflow, we identified that we have to evaluate their job submission system and ensure that they have traceability and operational security in the system.  The end users appear to log into the system via </a:t>
            </a:r>
            <a:r>
              <a:rPr lang="en-US" dirty="0" err="1" smtClean="0"/>
              <a:t>ssh</a:t>
            </a:r>
            <a:r>
              <a:rPr lang="en-US" dirty="0" smtClean="0"/>
              <a:t> username/</a:t>
            </a:r>
            <a:r>
              <a:rPr lang="en-US" dirty="0" err="1" smtClean="0"/>
              <a:t>passwd</a:t>
            </a:r>
            <a:r>
              <a:rPr lang="en-US" dirty="0" smtClean="0"/>
              <a:t>. We already requested restricted resource access for such users.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Certificate-free access to storage</a:t>
            </a:r>
          </a:p>
          <a:p>
            <a:pPr lvl="1"/>
            <a:r>
              <a:rPr lang="en-US" dirty="0" smtClean="0"/>
              <a:t>Very excited to start the work. </a:t>
            </a:r>
          </a:p>
          <a:p>
            <a:pPr lvl="1"/>
            <a:r>
              <a:rPr lang="en-US" dirty="0" smtClean="0"/>
              <a:t>Goal is to do the same thing we did for the job submission. Access data without end user </a:t>
            </a:r>
            <a:r>
              <a:rPr lang="en-US" dirty="0" err="1" smtClean="0"/>
              <a:t>certs</a:t>
            </a:r>
            <a:r>
              <a:rPr lang="en-US" dirty="0" smtClean="0"/>
              <a:t> in a secure manner</a:t>
            </a:r>
          </a:p>
          <a:p>
            <a:pPr lvl="1"/>
            <a:r>
              <a:rPr lang="en-US" dirty="0" smtClean="0"/>
              <a:t>In early stages but have some promising potential.</a:t>
            </a:r>
          </a:p>
          <a:p>
            <a:pPr lvl="1"/>
            <a:r>
              <a:rPr lang="en-US" dirty="0" smtClean="0"/>
              <a:t>Almost all </a:t>
            </a:r>
            <a:r>
              <a:rPr lang="en-US" dirty="0" err="1" smtClean="0"/>
              <a:t>VOs</a:t>
            </a:r>
            <a:r>
              <a:rPr lang="en-US" dirty="0" smtClean="0"/>
              <a:t> have group-based access to data. A pilot can be assigned to each group to access on group’s behalf. While the jobs are running, pilot can access data securely. </a:t>
            </a:r>
          </a:p>
          <a:p>
            <a:pPr lvl="1"/>
            <a:r>
              <a:rPr lang="en-US" dirty="0" smtClean="0"/>
              <a:t>The more problematic part is how to move the data to local storage once the analysis jobs are finished. </a:t>
            </a:r>
          </a:p>
          <a:p>
            <a:pPr lvl="1"/>
            <a:r>
              <a:rPr lang="en-US" dirty="0" smtClean="0"/>
              <a:t>Working with storage experts to understand the technology and VO needs. </a:t>
            </a:r>
          </a:p>
          <a:p>
            <a:pPr lvl="1"/>
            <a:r>
              <a:rPr lang="en-US" dirty="0" smtClean="0"/>
              <a:t>Significantly affect the identity management roadmap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CILogon</a:t>
            </a:r>
            <a:r>
              <a:rPr lang="en-US" dirty="0" smtClean="0"/>
              <a:t> Basic CA adoption</a:t>
            </a:r>
            <a:endParaRPr lang="en-US" dirty="0"/>
          </a:p>
        </p:txBody>
      </p:sp>
      <p:sp>
        <p:nvSpPr>
          <p:cNvPr id="3" name="Content Placeholder 2"/>
          <p:cNvSpPr>
            <a:spLocks noGrp="1"/>
          </p:cNvSpPr>
          <p:nvPr>
            <p:ph idx="1"/>
          </p:nvPr>
        </p:nvSpPr>
        <p:spPr/>
        <p:txBody>
          <a:bodyPr/>
          <a:lstStyle/>
          <a:p>
            <a:r>
              <a:rPr lang="en-US" dirty="0" smtClean="0"/>
              <a:t>Has been on the back burner because we give priority to certificate-free access. </a:t>
            </a:r>
          </a:p>
          <a:p>
            <a:r>
              <a:rPr lang="en-US" dirty="0" smtClean="0"/>
              <a:t>So far 6 sites accept these certificates: </a:t>
            </a:r>
            <a:r>
              <a:rPr lang="en-US" dirty="0" smtClean="0"/>
              <a:t>FNAL, BNL, Purdue, Wisconsin, </a:t>
            </a:r>
            <a:r>
              <a:rPr lang="en-US" dirty="0" err="1" smtClean="0"/>
              <a:t>sprace</a:t>
            </a:r>
            <a:r>
              <a:rPr lang="en-US" dirty="0" smtClean="0"/>
              <a:t>, </a:t>
            </a:r>
            <a:r>
              <a:rPr lang="en-US" dirty="0" smtClean="0"/>
              <a:t>UNL. These sites provide %40 to %45 of used wall clock time in OSG.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notable work items</a:t>
            </a:r>
            <a:endParaRPr lang="en-US" dirty="0"/>
          </a:p>
        </p:txBody>
      </p:sp>
      <p:sp>
        <p:nvSpPr>
          <p:cNvPr id="3" name="Content Placeholder 2"/>
          <p:cNvSpPr>
            <a:spLocks noGrp="1"/>
          </p:cNvSpPr>
          <p:nvPr>
            <p:ph idx="1"/>
          </p:nvPr>
        </p:nvSpPr>
        <p:spPr>
          <a:xfrm>
            <a:off x="457200" y="1259246"/>
            <a:ext cx="8229600" cy="4866918"/>
          </a:xfrm>
        </p:spPr>
        <p:txBody>
          <a:bodyPr>
            <a:normAutofit lnSpcReduction="10000"/>
          </a:bodyPr>
          <a:lstStyle/>
          <a:p>
            <a:r>
              <a:rPr lang="en-US" dirty="0" smtClean="0"/>
              <a:t>Continuing training for new </a:t>
            </a:r>
            <a:r>
              <a:rPr lang="en-US" dirty="0" err="1" smtClean="0"/>
              <a:t>VOs</a:t>
            </a:r>
            <a:r>
              <a:rPr lang="en-US" dirty="0" smtClean="0"/>
              <a:t> </a:t>
            </a:r>
          </a:p>
          <a:p>
            <a:r>
              <a:rPr lang="en-US" dirty="0" smtClean="0"/>
              <a:t>Security presentation at </a:t>
            </a:r>
            <a:r>
              <a:rPr lang="en-US" dirty="0" err="1" smtClean="0"/>
              <a:t>Hepix</a:t>
            </a:r>
            <a:r>
              <a:rPr lang="en-US" dirty="0" smtClean="0"/>
              <a:t>. </a:t>
            </a:r>
          </a:p>
          <a:p>
            <a:r>
              <a:rPr lang="en-US" dirty="0" smtClean="0"/>
              <a:t>Paper accepted at ISGC on our traceability work. Will submit a full paper.</a:t>
            </a:r>
          </a:p>
          <a:p>
            <a:r>
              <a:rPr lang="en-US" dirty="0" smtClean="0"/>
              <a:t>Operational security:</a:t>
            </a:r>
          </a:p>
          <a:p>
            <a:pPr lvl="1"/>
            <a:r>
              <a:rPr lang="en-US" dirty="0" smtClean="0"/>
              <a:t>NTP DDOS attacks. Evaluated </a:t>
            </a:r>
            <a:r>
              <a:rPr lang="en-US" dirty="0" err="1" smtClean="0"/>
              <a:t>perfSonar</a:t>
            </a:r>
            <a:r>
              <a:rPr lang="en-US" dirty="0" smtClean="0"/>
              <a:t> security and sent out an announcement.</a:t>
            </a:r>
          </a:p>
          <a:p>
            <a:pPr lvl="1"/>
            <a:r>
              <a:rPr lang="en-US" dirty="0" smtClean="0"/>
              <a:t>Evaluated changes to OASIS service. Will conduct a incident drill with GOC. Goal: how do we react if one of the nodes have compromised data</a:t>
            </a:r>
            <a:r>
              <a:rPr lang="en-US" smtClean="0"/>
              <a:t>?</a:t>
            </a:r>
            <a:r>
              <a:rPr lang="en-US" smtClean="0"/>
              <a:t> </a:t>
            </a:r>
          </a:p>
          <a:p>
            <a:endParaRPr lang="en-US" dirty="0" smtClean="0"/>
          </a:p>
          <a:p>
            <a:pPr lvl="1"/>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Operational Security</a:t>
            </a:r>
            <a:endParaRPr lang="en-US" dirty="0"/>
          </a:p>
        </p:txBody>
      </p:sp>
      <p:sp>
        <p:nvSpPr>
          <p:cNvPr id="3" name="Content Placeholder 2"/>
          <p:cNvSpPr>
            <a:spLocks noGrp="1"/>
          </p:cNvSpPr>
          <p:nvPr>
            <p:ph idx="1"/>
          </p:nvPr>
        </p:nvSpPr>
        <p:spPr>
          <a:xfrm>
            <a:off x="272109" y="1417638"/>
            <a:ext cx="8871891" cy="5440362"/>
          </a:xfrm>
        </p:spPr>
        <p:txBody>
          <a:bodyPr>
            <a:noAutofit/>
          </a:bodyPr>
          <a:lstStyle/>
          <a:p>
            <a:pPr marL="457200" indent="-457200">
              <a:buAutoNum type="arabicPeriod"/>
            </a:pPr>
            <a:r>
              <a:rPr lang="en-US" sz="2400" dirty="0" smtClean="0"/>
              <a:t>Vulnerabilities: Many OSG resources have Java 6 running. No patches available for Java 6. Will ask sites to upgrade to Java 7.</a:t>
            </a:r>
          </a:p>
          <a:p>
            <a:pPr marL="457200" indent="-457200">
              <a:buAutoNum type="arabicPeriod"/>
            </a:pPr>
            <a:r>
              <a:rPr lang="en-US" sz="2400" dirty="0" smtClean="0"/>
              <a:t>SHA-2 transition is starting on Dec 1</a:t>
            </a:r>
            <a:r>
              <a:rPr lang="en-US" sz="2400" baseline="30000" dirty="0" smtClean="0"/>
              <a:t>st</a:t>
            </a:r>
            <a:r>
              <a:rPr lang="en-US" sz="2400" dirty="0" smtClean="0"/>
              <a:t>. CA will start issuing new SHA-2 compliant certificates after this date. </a:t>
            </a:r>
          </a:p>
          <a:p>
            <a:pPr marL="857250" lvl="1" indent="-457200">
              <a:buAutoNum type="arabicPeriod"/>
            </a:pPr>
            <a:r>
              <a:rPr lang="en-US" sz="2000" dirty="0" smtClean="0"/>
              <a:t>CMS is not ready to make the transition. </a:t>
            </a:r>
            <a:r>
              <a:rPr lang="en-US" sz="2000" dirty="0" err="1" smtClean="0"/>
              <a:t>Dcache</a:t>
            </a:r>
            <a:r>
              <a:rPr lang="en-US" sz="2000" dirty="0" smtClean="0"/>
              <a:t> problems with SHA-2. They need time to upgrade </a:t>
            </a:r>
            <a:r>
              <a:rPr lang="en-US" sz="2000" dirty="0" err="1" smtClean="0"/>
              <a:t>dcache</a:t>
            </a:r>
            <a:r>
              <a:rPr lang="en-US" sz="2000" dirty="0" smtClean="0"/>
              <a:t>.</a:t>
            </a:r>
          </a:p>
          <a:p>
            <a:pPr marL="857250" lvl="1" indent="-457200">
              <a:buAutoNum type="arabicPeriod"/>
            </a:pPr>
            <a:r>
              <a:rPr lang="en-US" sz="2000" dirty="0" smtClean="0"/>
              <a:t>CERN CA is not likely to make the transition soon. VOMRS does not work with SHA-2 </a:t>
            </a:r>
            <a:r>
              <a:rPr lang="en-US" sz="2000" dirty="0" err="1" smtClean="0"/>
              <a:t>certs</a:t>
            </a:r>
            <a:r>
              <a:rPr lang="en-US" sz="2000" dirty="0" smtClean="0"/>
              <a:t>. Until VOMRS is replaced by VOMS Admin </a:t>
            </a:r>
          </a:p>
          <a:p>
            <a:pPr marL="457200" indent="-457200">
              <a:buAutoNum type="arabicPeriod"/>
            </a:pPr>
            <a:r>
              <a:rPr lang="en-US" sz="2400" dirty="0" smtClean="0"/>
              <a:t>Security Controls and Assessment was completed. Now we are looking at the results and identify services/operations that need better security. </a:t>
            </a:r>
          </a:p>
          <a:p>
            <a:pPr marL="457200" indent="-457200">
              <a:buAutoNum type="arabicPeriod"/>
            </a:pPr>
            <a:endParaRPr lang="en-US" sz="2400" dirty="0" smtClean="0"/>
          </a:p>
          <a:p>
            <a:pPr marL="857250" lvl="1" indent="-457200">
              <a:buNone/>
            </a:pPr>
            <a:endParaRPr lang="en-US" sz="2000" dirty="0" smtClean="0"/>
          </a:p>
          <a:p>
            <a:pPr marL="857250" lvl="1" indent="-457200">
              <a:buAutoNum type="arabicPeriod"/>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11288</TotalTime>
  <Words>940</Words>
  <Application>Microsoft Macintosh PowerPoint</Application>
  <PresentationFormat>On-screen Show (4:3)</PresentationFormat>
  <Paragraphs>67</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OSG Area Coordinators Meeting Security Team  Report</vt:lpstr>
      <vt:lpstr>Key Initiatives</vt:lpstr>
      <vt:lpstr>Key Initiatives</vt:lpstr>
      <vt:lpstr>Key Initiatives</vt:lpstr>
      <vt:lpstr>Key Initiatives</vt:lpstr>
      <vt:lpstr>Key Initiatives</vt:lpstr>
      <vt:lpstr>CILogon Basic CA adoption</vt:lpstr>
      <vt:lpstr>Other notable work items</vt:lpstr>
      <vt:lpstr>Operational Security</vt:lpstr>
    </vt:vector>
  </TitlesOfParts>
  <Company>Fermi National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Area Coordinators Meeting Security Team  Report</dc:title>
  <dc:creator>Mine Altunay</dc:creator>
  <cp:lastModifiedBy>Mine Altunay</cp:lastModifiedBy>
  <cp:revision>114</cp:revision>
  <dcterms:created xsi:type="dcterms:W3CDTF">2014-01-28T16:42:24Z</dcterms:created>
  <dcterms:modified xsi:type="dcterms:W3CDTF">2014-01-29T20:02:24Z</dcterms:modified>
</cp:coreProperties>
</file>