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63"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606" y="3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91D38F-D742-4879-9BCD-0DD2FC2DC6F0}" type="datetimeFigureOut">
              <a:rPr lang="en-US" smtClean="0"/>
              <a:t>3/12/2013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8D6D2-9B53-4DDC-A8E8-AD0ABA9288AF}" type="slidenum">
              <a:rPr lang="en-US" smtClean="0"/>
              <a:t>‹#›</a:t>
            </a:fld>
            <a:endParaRPr lang="en-US"/>
          </a:p>
        </p:txBody>
      </p:sp>
    </p:spTree>
    <p:extLst>
      <p:ext uri="{BB962C8B-B14F-4D97-AF65-F5344CB8AC3E}">
        <p14:creationId xmlns:p14="http://schemas.microsoft.com/office/powerpoint/2010/main" val="3239106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91D38F-D742-4879-9BCD-0DD2FC2DC6F0}" type="datetimeFigureOut">
              <a:rPr lang="en-US" smtClean="0"/>
              <a:t>3/12/2013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8D6D2-9B53-4DDC-A8E8-AD0ABA9288AF}" type="slidenum">
              <a:rPr lang="en-US" smtClean="0"/>
              <a:t>‹#›</a:t>
            </a:fld>
            <a:endParaRPr lang="en-US"/>
          </a:p>
        </p:txBody>
      </p:sp>
    </p:spTree>
    <p:extLst>
      <p:ext uri="{BB962C8B-B14F-4D97-AF65-F5344CB8AC3E}">
        <p14:creationId xmlns:p14="http://schemas.microsoft.com/office/powerpoint/2010/main" val="3171170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91D38F-D742-4879-9BCD-0DD2FC2DC6F0}" type="datetimeFigureOut">
              <a:rPr lang="en-US" smtClean="0"/>
              <a:t>3/12/2013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8D6D2-9B53-4DDC-A8E8-AD0ABA9288AF}" type="slidenum">
              <a:rPr lang="en-US" smtClean="0"/>
              <a:t>‹#›</a:t>
            </a:fld>
            <a:endParaRPr lang="en-US"/>
          </a:p>
        </p:txBody>
      </p:sp>
    </p:spTree>
    <p:extLst>
      <p:ext uri="{BB962C8B-B14F-4D97-AF65-F5344CB8AC3E}">
        <p14:creationId xmlns:p14="http://schemas.microsoft.com/office/powerpoint/2010/main" val="1798791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91D38F-D742-4879-9BCD-0DD2FC2DC6F0}" type="datetimeFigureOut">
              <a:rPr lang="en-US" smtClean="0"/>
              <a:t>3/12/2013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8D6D2-9B53-4DDC-A8E8-AD0ABA9288AF}" type="slidenum">
              <a:rPr lang="en-US" smtClean="0"/>
              <a:t>‹#›</a:t>
            </a:fld>
            <a:endParaRPr lang="en-US"/>
          </a:p>
        </p:txBody>
      </p:sp>
    </p:spTree>
    <p:extLst>
      <p:ext uri="{BB962C8B-B14F-4D97-AF65-F5344CB8AC3E}">
        <p14:creationId xmlns:p14="http://schemas.microsoft.com/office/powerpoint/2010/main" val="2119985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91D38F-D742-4879-9BCD-0DD2FC2DC6F0}" type="datetimeFigureOut">
              <a:rPr lang="en-US" smtClean="0"/>
              <a:t>3/12/2013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8D6D2-9B53-4DDC-A8E8-AD0ABA9288AF}" type="slidenum">
              <a:rPr lang="en-US" smtClean="0"/>
              <a:t>‹#›</a:t>
            </a:fld>
            <a:endParaRPr lang="en-US"/>
          </a:p>
        </p:txBody>
      </p:sp>
    </p:spTree>
    <p:extLst>
      <p:ext uri="{BB962C8B-B14F-4D97-AF65-F5344CB8AC3E}">
        <p14:creationId xmlns:p14="http://schemas.microsoft.com/office/powerpoint/2010/main" val="245943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91D38F-D742-4879-9BCD-0DD2FC2DC6F0}" type="datetimeFigureOut">
              <a:rPr lang="en-US" smtClean="0"/>
              <a:t>3/12/2013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38D6D2-9B53-4DDC-A8E8-AD0ABA9288AF}" type="slidenum">
              <a:rPr lang="en-US" smtClean="0"/>
              <a:t>‹#›</a:t>
            </a:fld>
            <a:endParaRPr lang="en-US"/>
          </a:p>
        </p:txBody>
      </p:sp>
    </p:spTree>
    <p:extLst>
      <p:ext uri="{BB962C8B-B14F-4D97-AF65-F5344CB8AC3E}">
        <p14:creationId xmlns:p14="http://schemas.microsoft.com/office/powerpoint/2010/main" val="1611267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91D38F-D742-4879-9BCD-0DD2FC2DC6F0}" type="datetimeFigureOut">
              <a:rPr lang="en-US" smtClean="0"/>
              <a:t>3/12/2013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38D6D2-9B53-4DDC-A8E8-AD0ABA9288AF}" type="slidenum">
              <a:rPr lang="en-US" smtClean="0"/>
              <a:t>‹#›</a:t>
            </a:fld>
            <a:endParaRPr lang="en-US"/>
          </a:p>
        </p:txBody>
      </p:sp>
    </p:spTree>
    <p:extLst>
      <p:ext uri="{BB962C8B-B14F-4D97-AF65-F5344CB8AC3E}">
        <p14:creationId xmlns:p14="http://schemas.microsoft.com/office/powerpoint/2010/main" val="3603825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91D38F-D742-4879-9BCD-0DD2FC2DC6F0}" type="datetimeFigureOut">
              <a:rPr lang="en-US" smtClean="0"/>
              <a:t>3/12/2013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38D6D2-9B53-4DDC-A8E8-AD0ABA9288AF}" type="slidenum">
              <a:rPr lang="en-US" smtClean="0"/>
              <a:t>‹#›</a:t>
            </a:fld>
            <a:endParaRPr lang="en-US"/>
          </a:p>
        </p:txBody>
      </p:sp>
    </p:spTree>
    <p:extLst>
      <p:ext uri="{BB962C8B-B14F-4D97-AF65-F5344CB8AC3E}">
        <p14:creationId xmlns:p14="http://schemas.microsoft.com/office/powerpoint/2010/main" val="2196238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91D38F-D742-4879-9BCD-0DD2FC2DC6F0}" type="datetimeFigureOut">
              <a:rPr lang="en-US" smtClean="0"/>
              <a:t>3/12/2013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38D6D2-9B53-4DDC-A8E8-AD0ABA9288AF}" type="slidenum">
              <a:rPr lang="en-US" smtClean="0"/>
              <a:t>‹#›</a:t>
            </a:fld>
            <a:endParaRPr lang="en-US"/>
          </a:p>
        </p:txBody>
      </p:sp>
    </p:spTree>
    <p:extLst>
      <p:ext uri="{BB962C8B-B14F-4D97-AF65-F5344CB8AC3E}">
        <p14:creationId xmlns:p14="http://schemas.microsoft.com/office/powerpoint/2010/main" val="401639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91D38F-D742-4879-9BCD-0DD2FC2DC6F0}" type="datetimeFigureOut">
              <a:rPr lang="en-US" smtClean="0"/>
              <a:t>3/12/2013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38D6D2-9B53-4DDC-A8E8-AD0ABA9288AF}" type="slidenum">
              <a:rPr lang="en-US" smtClean="0"/>
              <a:t>‹#›</a:t>
            </a:fld>
            <a:endParaRPr lang="en-US"/>
          </a:p>
        </p:txBody>
      </p:sp>
    </p:spTree>
    <p:extLst>
      <p:ext uri="{BB962C8B-B14F-4D97-AF65-F5344CB8AC3E}">
        <p14:creationId xmlns:p14="http://schemas.microsoft.com/office/powerpoint/2010/main" val="3659026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91D38F-D742-4879-9BCD-0DD2FC2DC6F0}" type="datetimeFigureOut">
              <a:rPr lang="en-US" smtClean="0"/>
              <a:t>3/12/2013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38D6D2-9B53-4DDC-A8E8-AD0ABA9288AF}" type="slidenum">
              <a:rPr lang="en-US" smtClean="0"/>
              <a:t>‹#›</a:t>
            </a:fld>
            <a:endParaRPr lang="en-US"/>
          </a:p>
        </p:txBody>
      </p:sp>
    </p:spTree>
    <p:extLst>
      <p:ext uri="{BB962C8B-B14F-4D97-AF65-F5344CB8AC3E}">
        <p14:creationId xmlns:p14="http://schemas.microsoft.com/office/powerpoint/2010/main" val="2186594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1D38F-D742-4879-9BCD-0DD2FC2DC6F0}" type="datetimeFigureOut">
              <a:rPr lang="en-US" smtClean="0"/>
              <a:t>3/12/2013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8D6D2-9B53-4DDC-A8E8-AD0ABA9288AF}" type="slidenum">
              <a:rPr lang="en-US" smtClean="0"/>
              <a:t>‹#›</a:t>
            </a:fld>
            <a:endParaRPr lang="en-US"/>
          </a:p>
        </p:txBody>
      </p:sp>
    </p:spTree>
    <p:extLst>
      <p:ext uri="{BB962C8B-B14F-4D97-AF65-F5344CB8AC3E}">
        <p14:creationId xmlns:p14="http://schemas.microsoft.com/office/powerpoint/2010/main" val="69794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NEES, NEES2, and OSG</a:t>
            </a:r>
            <a:endParaRPr lang="en-US" dirty="0"/>
          </a:p>
        </p:txBody>
      </p:sp>
      <p:sp>
        <p:nvSpPr>
          <p:cNvPr id="3" name="Subtitle 2"/>
          <p:cNvSpPr>
            <a:spLocks noGrp="1"/>
          </p:cNvSpPr>
          <p:nvPr>
            <p:ph type="subTitle" idx="1"/>
          </p:nvPr>
        </p:nvSpPr>
        <p:spPr/>
        <p:txBody>
          <a:bodyPr/>
          <a:lstStyle/>
          <a:p>
            <a:r>
              <a:rPr lang="en-US" dirty="0" smtClean="0"/>
              <a:t>Thomas Hacker</a:t>
            </a:r>
          </a:p>
          <a:p>
            <a:r>
              <a:rPr lang="en-US" dirty="0" smtClean="0"/>
              <a:t>Purdue University</a:t>
            </a:r>
            <a:endParaRPr lang="en-US" dirty="0"/>
          </a:p>
        </p:txBody>
      </p:sp>
    </p:spTree>
    <p:extLst>
      <p:ext uri="{BB962C8B-B14F-4D97-AF65-F5344CB8AC3E}">
        <p14:creationId xmlns:p14="http://schemas.microsoft.com/office/powerpoint/2010/main" val="3611606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OSG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Production quality </a:t>
            </a:r>
            <a:r>
              <a:rPr lang="en-US" dirty="0" err="1" smtClean="0"/>
              <a:t>cyberinfrastructure</a:t>
            </a:r>
            <a:endParaRPr lang="en-US" dirty="0" smtClean="0"/>
          </a:p>
          <a:p>
            <a:pPr lvl="1"/>
            <a:r>
              <a:rPr lang="en-US" dirty="0" smtClean="0"/>
              <a:t>Allows users </a:t>
            </a:r>
            <a:r>
              <a:rPr lang="en-US" dirty="0" smtClean="0"/>
              <a:t>and resource providers to reliably use and </a:t>
            </a:r>
            <a:r>
              <a:rPr lang="en-US" dirty="0" smtClean="0"/>
              <a:t>share resources for HPC/HTC applications</a:t>
            </a:r>
          </a:p>
          <a:p>
            <a:pPr lvl="1"/>
            <a:r>
              <a:rPr lang="en-US" dirty="0" smtClean="0"/>
              <a:t>Many applications can effectively use the loosely coupled distributed architecture provided by OSG</a:t>
            </a:r>
          </a:p>
          <a:p>
            <a:pPr lvl="1"/>
            <a:r>
              <a:rPr lang="en-US" dirty="0" smtClean="0"/>
              <a:t>E.g. </a:t>
            </a:r>
            <a:r>
              <a:rPr lang="en-US" dirty="0" err="1" smtClean="0"/>
              <a:t>OpenSees</a:t>
            </a:r>
            <a:endParaRPr lang="en-US" dirty="0" smtClean="0"/>
          </a:p>
          <a:p>
            <a:r>
              <a:rPr lang="en-US" dirty="0" smtClean="0"/>
              <a:t>Very efficient use of limited HPC resources across member institutions</a:t>
            </a:r>
          </a:p>
          <a:p>
            <a:r>
              <a:rPr lang="en-US" dirty="0" smtClean="0"/>
              <a:t>Tremendously successful grass-roots program</a:t>
            </a:r>
          </a:p>
          <a:p>
            <a:pPr lvl="1"/>
            <a:r>
              <a:rPr lang="en-US" dirty="0" smtClean="0"/>
              <a:t>Originating from the Physics community</a:t>
            </a:r>
          </a:p>
          <a:p>
            <a:pPr lvl="1"/>
            <a:r>
              <a:rPr lang="en-US" dirty="0" smtClean="0"/>
              <a:t>Use spreading into other disciplines </a:t>
            </a:r>
            <a:endParaRPr lang="en-US" dirty="0"/>
          </a:p>
        </p:txBody>
      </p:sp>
    </p:spTree>
    <p:extLst>
      <p:ext uri="{BB962C8B-B14F-4D97-AF65-F5344CB8AC3E}">
        <p14:creationId xmlns:p14="http://schemas.microsoft.com/office/powerpoint/2010/main" val="2845291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NEES and OSG</a:t>
            </a:r>
            <a:endParaRPr lang="en-US" dirty="0"/>
          </a:p>
        </p:txBody>
      </p:sp>
      <p:sp>
        <p:nvSpPr>
          <p:cNvPr id="3" name="Content Placeholder 2"/>
          <p:cNvSpPr>
            <a:spLocks noGrp="1"/>
          </p:cNvSpPr>
          <p:nvPr>
            <p:ph idx="1"/>
          </p:nvPr>
        </p:nvSpPr>
        <p:spPr>
          <a:xfrm>
            <a:off x="457200" y="1600200"/>
            <a:ext cx="8229600" cy="4953000"/>
          </a:xfrm>
        </p:spPr>
        <p:txBody>
          <a:bodyPr>
            <a:normAutofit fontScale="47500" lnSpcReduction="20000"/>
          </a:bodyPr>
          <a:lstStyle/>
          <a:p>
            <a:r>
              <a:rPr lang="en-US" sz="4400" dirty="0" smtClean="0"/>
              <a:t>NEES provides access to OSG resources through the </a:t>
            </a:r>
            <a:r>
              <a:rPr lang="en-US" sz="4400" dirty="0" err="1" smtClean="0"/>
              <a:t>NEEShub</a:t>
            </a:r>
            <a:endParaRPr lang="en-US" sz="4400" dirty="0" smtClean="0"/>
          </a:p>
          <a:p>
            <a:pPr lvl="1"/>
            <a:r>
              <a:rPr lang="en-US" sz="3300" dirty="0" err="1" smtClean="0"/>
              <a:t>OpenSees</a:t>
            </a:r>
            <a:endParaRPr lang="en-US" sz="3300" dirty="0" smtClean="0"/>
          </a:p>
          <a:p>
            <a:r>
              <a:rPr lang="en-US" sz="4400" dirty="0" smtClean="0"/>
              <a:t>NEES has an OSG allocation through XSEDE</a:t>
            </a:r>
            <a:endParaRPr lang="en-US" sz="4400" dirty="0" smtClean="0"/>
          </a:p>
          <a:p>
            <a:pPr lvl="1"/>
            <a:r>
              <a:rPr lang="en-US" sz="3300" dirty="0" smtClean="0"/>
              <a:t>Plan to continue to request XSEDE OSG allocation every year</a:t>
            </a:r>
          </a:p>
          <a:p>
            <a:r>
              <a:rPr lang="en-US" sz="4400" dirty="0" smtClean="0"/>
              <a:t>Continue to work with the OSG community to facilitate use of the of the OSG by the NEES community</a:t>
            </a:r>
          </a:p>
          <a:p>
            <a:r>
              <a:rPr lang="en-US" sz="4400" dirty="0" smtClean="0"/>
              <a:t>OSG evangelization/ambassador efforts</a:t>
            </a:r>
          </a:p>
          <a:p>
            <a:pPr lvl="1"/>
            <a:r>
              <a:rPr lang="en-US" sz="3300" dirty="0" smtClean="0"/>
              <a:t>Ruth </a:t>
            </a:r>
            <a:r>
              <a:rPr lang="en-US" sz="3300" dirty="0" err="1" smtClean="0"/>
              <a:t>Pordes</a:t>
            </a:r>
            <a:r>
              <a:rPr lang="en-US" sz="3300" dirty="0" smtClean="0"/>
              <a:t> chairing the NEES </a:t>
            </a:r>
            <a:r>
              <a:rPr lang="en-US" sz="3300" dirty="0" err="1" smtClean="0"/>
              <a:t>Cyberinfrastructure</a:t>
            </a:r>
            <a:r>
              <a:rPr lang="en-US" sz="3300" dirty="0" smtClean="0"/>
              <a:t> Subcommittee (CIS)</a:t>
            </a:r>
          </a:p>
          <a:p>
            <a:r>
              <a:rPr lang="en-US" sz="4400" dirty="0" smtClean="0"/>
              <a:t>NEES “Bridge to the Future” project</a:t>
            </a:r>
          </a:p>
          <a:p>
            <a:pPr lvl="1"/>
            <a:r>
              <a:rPr lang="en-US" sz="3300" dirty="0" smtClean="0"/>
              <a:t>W</a:t>
            </a:r>
            <a:r>
              <a:rPr lang="en-US" sz="3300" dirty="0" smtClean="0"/>
              <a:t>orking OSG to allow NEES users to run computation on the OSG, transfer output back to NEES CI, and then to upload results into the NEES Project Warehouse as a type of NEES project</a:t>
            </a:r>
          </a:p>
          <a:p>
            <a:pPr lvl="1"/>
            <a:r>
              <a:rPr lang="en-US" sz="3300" dirty="0" smtClean="0"/>
              <a:t>Working with Andre Barbosa (Oregon State University) </a:t>
            </a:r>
            <a:r>
              <a:rPr lang="en-US" sz="3400" dirty="0"/>
              <a:t>and </a:t>
            </a:r>
            <a:r>
              <a:rPr lang="en-US" sz="3400" dirty="0" smtClean="0"/>
              <a:t>Gabriele</a:t>
            </a:r>
            <a:r>
              <a:rPr lang="en-US" sz="3400" dirty="0"/>
              <a:t> Garzoglio to </a:t>
            </a:r>
            <a:r>
              <a:rPr lang="en-US" sz="3300" dirty="0" smtClean="0"/>
              <a:t>create this facility</a:t>
            </a:r>
          </a:p>
          <a:p>
            <a:r>
              <a:rPr lang="en-US" sz="4400" dirty="0" smtClean="0"/>
              <a:t>NEES IT staff working to link </a:t>
            </a:r>
            <a:r>
              <a:rPr lang="en-US" sz="4400" dirty="0" err="1" smtClean="0"/>
              <a:t>NEEShub</a:t>
            </a:r>
            <a:r>
              <a:rPr lang="en-US" sz="4400" dirty="0" smtClean="0"/>
              <a:t> with OSG resources and data</a:t>
            </a:r>
          </a:p>
          <a:p>
            <a:pPr lvl="1"/>
            <a:r>
              <a:rPr lang="en-US" sz="3300" dirty="0" smtClean="0"/>
              <a:t>Bria</a:t>
            </a:r>
            <a:r>
              <a:rPr lang="en-US" sz="3300" dirty="0" smtClean="0"/>
              <a:t>n Rohler, Gemez Marshall (Senior Software Engineering), Anup Mohan (NEES GSRA)</a:t>
            </a:r>
            <a:endParaRPr lang="en-US" sz="3300" dirty="0" smtClean="0"/>
          </a:p>
          <a:p>
            <a:endParaRPr lang="en-US" dirty="0"/>
          </a:p>
        </p:txBody>
      </p:sp>
    </p:spTree>
    <p:extLst>
      <p:ext uri="{BB962C8B-B14F-4D97-AF65-F5344CB8AC3E}">
        <p14:creationId xmlns:p14="http://schemas.microsoft.com/office/powerpoint/2010/main" val="980235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NEES2 and OSG</a:t>
            </a:r>
            <a:endParaRPr lang="en-US" dirty="0"/>
          </a:p>
        </p:txBody>
      </p:sp>
      <p:sp>
        <p:nvSpPr>
          <p:cNvPr id="3" name="Content Placeholder 2"/>
          <p:cNvSpPr>
            <a:spLocks noGrp="1"/>
          </p:cNvSpPr>
          <p:nvPr>
            <p:ph idx="1"/>
          </p:nvPr>
        </p:nvSpPr>
        <p:spPr/>
        <p:txBody>
          <a:bodyPr>
            <a:normAutofit fontScale="92500" lnSpcReduction="20000"/>
          </a:bodyPr>
          <a:lstStyle/>
          <a:p>
            <a:r>
              <a:rPr lang="en-US" sz="2000" dirty="0" smtClean="0"/>
              <a:t>We are preparing </a:t>
            </a:r>
            <a:r>
              <a:rPr lang="en-US" sz="2000" dirty="0" smtClean="0"/>
              <a:t>a proposal for the NEES2 </a:t>
            </a:r>
            <a:r>
              <a:rPr lang="en-US" sz="2000" dirty="0" err="1" smtClean="0"/>
              <a:t>recompetition</a:t>
            </a:r>
            <a:endParaRPr lang="en-US" sz="2000" dirty="0" smtClean="0"/>
          </a:p>
          <a:p>
            <a:pPr lvl="1"/>
            <a:r>
              <a:rPr lang="en-US" sz="2000" dirty="0"/>
              <a:t>$62M over five years</a:t>
            </a:r>
          </a:p>
          <a:p>
            <a:pPr lvl="1"/>
            <a:r>
              <a:rPr lang="en-US" sz="2000" dirty="0"/>
              <a:t>NSF is reducing the number of NEES sites from 14 to “four to six experimental facilities”</a:t>
            </a:r>
          </a:p>
          <a:p>
            <a:r>
              <a:rPr lang="en-US" sz="2400" dirty="0" smtClean="0"/>
              <a:t>Need to reuse data will increase over time</a:t>
            </a:r>
            <a:endParaRPr lang="en-US" sz="2400" dirty="0" smtClean="0"/>
          </a:p>
          <a:p>
            <a:pPr lvl="1"/>
            <a:r>
              <a:rPr lang="en-US" sz="2000" dirty="0" smtClean="0"/>
              <a:t>Tremendous growth in the number of project files and directories in the NEES Project Warehouse over the past two years</a:t>
            </a:r>
          </a:p>
          <a:p>
            <a:pPr lvl="1"/>
            <a:r>
              <a:rPr lang="en-US" sz="2000" dirty="0" smtClean="0"/>
              <a:t>Feb 2013: 1,571,777 Files  336,321 Directories</a:t>
            </a:r>
          </a:p>
          <a:p>
            <a:pPr marL="457200" lvl="1" indent="0">
              <a:buNone/>
            </a:pPr>
            <a:endParaRPr lang="en-US" sz="2000" dirty="0" smtClean="0"/>
          </a:p>
          <a:p>
            <a:r>
              <a:rPr lang="en-US" sz="2400" dirty="0" smtClean="0"/>
              <a:t>From the NEES2 RFP:</a:t>
            </a:r>
          </a:p>
          <a:p>
            <a:pPr lvl="1"/>
            <a:r>
              <a:rPr lang="en-US" sz="2500" dirty="0"/>
              <a:t>“</a:t>
            </a:r>
            <a:r>
              <a:rPr lang="en-US" sz="2500" i="1" dirty="0"/>
              <a:t>To support these users, the awardee must operate community-driven, production-quality </a:t>
            </a:r>
            <a:r>
              <a:rPr lang="en-US" sz="2500" i="1" dirty="0" err="1"/>
              <a:t>cyberinfrastructure</a:t>
            </a:r>
            <a:r>
              <a:rPr lang="en-US" sz="2500" i="1" dirty="0"/>
              <a:t> with near 100% uptime that provides the following baseline resources:... </a:t>
            </a:r>
            <a:r>
              <a:rPr lang="en-US" sz="2500" b="1" i="1" dirty="0">
                <a:solidFill>
                  <a:srgbClr val="FF0000"/>
                </a:solidFill>
              </a:rPr>
              <a:t>Facilitated access </a:t>
            </a:r>
            <a:r>
              <a:rPr lang="en-US" sz="2500" i="1" dirty="0">
                <a:solidFill>
                  <a:srgbClr val="FF0000"/>
                </a:solidFill>
              </a:rPr>
              <a:t>to and use of campus and/or national high-performance computing resources</a:t>
            </a:r>
            <a:r>
              <a:rPr lang="en-US" sz="2500" dirty="0" smtClean="0"/>
              <a:t>.”</a:t>
            </a:r>
            <a:endParaRPr lang="en-US" sz="2500" dirty="0"/>
          </a:p>
          <a:p>
            <a:pPr lvl="1"/>
            <a:endParaRPr lang="en-US" sz="2000" dirty="0" smtClean="0"/>
          </a:p>
          <a:p>
            <a:endParaRPr lang="en-US" sz="2400" dirty="0" smtClean="0"/>
          </a:p>
          <a:p>
            <a:pPr lvl="1"/>
            <a:endParaRPr lang="en-US" sz="2000"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4132224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NEES Project Warehouse Project Files and Directories</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337" y="1828800"/>
            <a:ext cx="8847249"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1941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Simulation, and Analysis</a:t>
            </a:r>
            <a:endParaRPr lang="en-US" dirty="0"/>
          </a:p>
        </p:txBody>
      </p:sp>
      <p:sp>
        <p:nvSpPr>
          <p:cNvPr id="3" name="Content Placeholder 2"/>
          <p:cNvSpPr>
            <a:spLocks noGrp="1"/>
          </p:cNvSpPr>
          <p:nvPr>
            <p:ph idx="1"/>
          </p:nvPr>
        </p:nvSpPr>
        <p:spPr/>
        <p:txBody>
          <a:bodyPr>
            <a:normAutofit fontScale="85000" lnSpcReduction="20000"/>
          </a:bodyPr>
          <a:lstStyle/>
          <a:p>
            <a:r>
              <a:rPr lang="en-US" sz="2400" dirty="0" smtClean="0"/>
              <a:t>Growing need to more closely couple NEES Project Warehouse Data with simulation and analysis </a:t>
            </a:r>
          </a:p>
          <a:p>
            <a:r>
              <a:rPr lang="en-US" sz="2400" dirty="0" smtClean="0"/>
              <a:t>From NEES2 RFP - new types of data from NIST:</a:t>
            </a:r>
          </a:p>
          <a:p>
            <a:pPr lvl="1"/>
            <a:r>
              <a:rPr lang="en-US" sz="2000" i="1" dirty="0" smtClean="0"/>
              <a:t>“Additionally, by the end of year two, the data management infrastructure must provide full capability for long-term digital preservation of all experimental data generated by all earthquake engineering research awards supported by NSF, all data generated using PERRR facility resources, all data collected under NSF-supported post-earthquake investigation awards, legacy data sets identified as high priority data by the earthquake engineering community, and experimental data from global partners in support of such partnerships. NIST is currently developing a "Disaster and Failure Events Data Repository" to serve as a national archival data base of significant hazard events, such as earthquakes, tsunamis, hurricanes, tornadoes, and windstorms. The NEES2 data repository should be designed to interoperate with NIST's data repository.”</a:t>
            </a:r>
          </a:p>
          <a:p>
            <a:r>
              <a:rPr lang="en-US" sz="2400" dirty="0" smtClean="0"/>
              <a:t>In </a:t>
            </a:r>
            <a:r>
              <a:rPr lang="en-US" sz="2400" dirty="0" smtClean="0"/>
              <a:t>the event of a natural disaster that involves the PERRR site, NEES2 community will need</a:t>
            </a:r>
          </a:p>
          <a:p>
            <a:pPr lvl="1"/>
            <a:r>
              <a:rPr lang="en-US" sz="1900" dirty="0" smtClean="0"/>
              <a:t>Quick </a:t>
            </a:r>
            <a:r>
              <a:rPr lang="en-US" sz="1900" dirty="0" smtClean="0"/>
              <a:t>access to HPC simulation and analysis</a:t>
            </a:r>
          </a:p>
          <a:p>
            <a:pPr lvl="1"/>
            <a:r>
              <a:rPr lang="en-US" sz="1900" dirty="0" smtClean="0"/>
              <a:t>Ability to stage raw data quickly to a large data </a:t>
            </a:r>
            <a:r>
              <a:rPr lang="en-US" sz="1900" dirty="0" err="1" smtClean="0"/>
              <a:t>cyberinfrastructure</a:t>
            </a:r>
            <a:endParaRPr lang="en-US" sz="1900" dirty="0" smtClean="0"/>
          </a:p>
          <a:p>
            <a:pPr lvl="1"/>
            <a:r>
              <a:rPr lang="en-US" sz="1900" dirty="0"/>
              <a:t>M</a:t>
            </a:r>
            <a:r>
              <a:rPr lang="en-US" sz="1900" dirty="0" smtClean="0"/>
              <a:t>ore closely couple data with simulation and data analysis</a:t>
            </a:r>
            <a:endParaRPr lang="en-US" sz="2100" i="1" dirty="0" smtClean="0"/>
          </a:p>
          <a:p>
            <a:endParaRPr lang="en-US" dirty="0"/>
          </a:p>
        </p:txBody>
      </p:sp>
    </p:spTree>
    <p:extLst>
      <p:ext uri="{BB962C8B-B14F-4D97-AF65-F5344CB8AC3E}">
        <p14:creationId xmlns:p14="http://schemas.microsoft.com/office/powerpoint/2010/main" val="2006663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PERRR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Post-earthquake</a:t>
            </a:r>
            <a:r>
              <a:rPr lang="en-US" dirty="0"/>
              <a:t>, rapid response research (PERRR) </a:t>
            </a:r>
            <a:r>
              <a:rPr lang="en-US" dirty="0" smtClean="0"/>
              <a:t>facility</a:t>
            </a:r>
          </a:p>
          <a:p>
            <a:r>
              <a:rPr lang="en-US" dirty="0" smtClean="0"/>
              <a:t>From the NEES2 RFP </a:t>
            </a:r>
            <a:endParaRPr lang="en-US" dirty="0" smtClean="0"/>
          </a:p>
          <a:p>
            <a:pPr lvl="1"/>
            <a:r>
              <a:rPr lang="en-US" i="1" dirty="0" smtClean="0"/>
              <a:t>“The </a:t>
            </a:r>
            <a:r>
              <a:rPr lang="en-US" i="1" dirty="0"/>
              <a:t>goal of the PERRR facility is to provide the leadership, infrastructure, data management, operations, and maintenance to deploy resources for post-earthquake investigations nationally and internationally. The PERRR facility must be designed to meet the requirements listed above for a NEES2 experimental facility </a:t>
            </a:r>
            <a:r>
              <a:rPr lang="en-US" i="1" dirty="0">
                <a:solidFill>
                  <a:srgbClr val="FF0000"/>
                </a:solidFill>
              </a:rPr>
              <a:t>and work closely with the </a:t>
            </a:r>
            <a:r>
              <a:rPr lang="en-US" i="1" dirty="0" err="1">
                <a:solidFill>
                  <a:srgbClr val="FF0000"/>
                </a:solidFill>
              </a:rPr>
              <a:t>cyberinfrastructure</a:t>
            </a:r>
            <a:r>
              <a:rPr lang="en-US" i="1" dirty="0">
                <a:solidFill>
                  <a:srgbClr val="FF0000"/>
                </a:solidFill>
              </a:rPr>
              <a:t> to develop the associated data management infrastructure</a:t>
            </a:r>
            <a:r>
              <a:rPr lang="en-US" i="1" dirty="0"/>
              <a:t>. Recent workshops and reports have identified the need for community resources to </a:t>
            </a:r>
            <a:r>
              <a:rPr lang="en-US" i="1" dirty="0">
                <a:solidFill>
                  <a:srgbClr val="FF0000"/>
                </a:solidFill>
              </a:rPr>
              <a:t>gather perishable data immediately following an earthquake event, share the data, and archive the data for longer-term research </a:t>
            </a:r>
            <a:r>
              <a:rPr lang="en-US" i="1" dirty="0" smtClean="0">
                <a:solidFill>
                  <a:srgbClr val="FF0000"/>
                </a:solidFill>
              </a:rPr>
              <a:t>use</a:t>
            </a:r>
            <a:r>
              <a:rPr lang="en-US" i="1" dirty="0" smtClean="0"/>
              <a:t>…”</a:t>
            </a:r>
            <a:endParaRPr lang="en-US" i="1" dirty="0"/>
          </a:p>
          <a:p>
            <a:r>
              <a:rPr lang="en-US" dirty="0" smtClean="0"/>
              <a:t>The trend is a greater need for HPC/HTC resources that is closely coupled with large data storage systems</a:t>
            </a:r>
          </a:p>
        </p:txBody>
      </p:sp>
    </p:spTree>
    <p:extLst>
      <p:ext uri="{BB962C8B-B14F-4D97-AF65-F5344CB8AC3E}">
        <p14:creationId xmlns:p14="http://schemas.microsoft.com/office/powerpoint/2010/main" val="632150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1280</TotalTime>
  <Words>530</Words>
  <Application>Microsoft Office PowerPoint</Application>
  <PresentationFormat>On-screen Show (4:3)</PresentationFormat>
  <Paragraphs>58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NEES, NEES2, and OSG</vt:lpstr>
      <vt:lpstr>Importance of OSG</vt:lpstr>
      <vt:lpstr>NEES and OSG</vt:lpstr>
      <vt:lpstr>NEES2 and OSG</vt:lpstr>
      <vt:lpstr>NEES Project Warehouse Project Files and Directories</vt:lpstr>
      <vt:lpstr>Data, Simulation, and Analysis</vt:lpstr>
      <vt:lpstr>PERRR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dc:creator>
  <cp:lastModifiedBy>Thomas</cp:lastModifiedBy>
  <cp:revision>13</cp:revision>
  <dcterms:created xsi:type="dcterms:W3CDTF">2013-03-12T18:21:47Z</dcterms:created>
  <dcterms:modified xsi:type="dcterms:W3CDTF">2013-03-13T15:42:46Z</dcterms:modified>
</cp:coreProperties>
</file>