
<file path=[Content_Types].xml><?xml version="1.0" encoding="utf-8"?>
<Types xmlns="http://schemas.openxmlformats.org/package/2006/content-types">
  <Override PartName="/ppt/slides/slide3.xml" ContentType="application/vnd.openxmlformats-officedocument.presentationml.slide+xml"/>
  <Override PartName="/docProps/core.xml" ContentType="application/vnd.openxmlformats-package.core-properties+xml"/>
  <Override PartName="/ppt/slideLayouts/slideLayout6.xml" ContentType="application/vnd.openxmlformats-officedocument.presentationml.slideLayout+xml"/>
  <Default Extension="rels" ContentType="application/vnd.openxmlformats-package.relationships+xml"/>
  <Override PartName="/ppt/slides/slide5.xml" ContentType="application/vnd.openxmlformats-officedocument.presentationml.slide+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ppt/slides/slide2.xml" ContentType="application/vnd.openxmlformats-officedocument.presentationml.slide+xml"/>
  <Override PartName="/docProps/app.xml" ContentType="application/vnd.openxmlformats-officedocument.extended-properties+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s/slide4.xml" ContentType="application/vnd.openxmlformats-officedocument.presentationml.slide+xml"/>
  <Override PartName="/ppt/viewProps.xml" ContentType="application/vnd.openxmlformats-officedocument.presentationml.viewProps+xml"/>
  <Override PartName="/ppt/slideLayouts/slideLayout7.xml" ContentType="application/vnd.openxmlformats-officedocument.presentationml.slideLayout+xml"/>
  <Override PartName="/ppt/slides/slide6.xml" ContentType="application/vnd.openxmlformats-officedocument.presentationml.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slideLayouts/slideLayout2.xml" ContentType="application/vnd.openxmlformats-officedocument.presentationml.slideLayout+xml"/>
  <Override PartName="/ppt/presentation.xml" ContentType="application/vnd.openxmlformats-officedocument.presentationml.presentation.main+xml"/>
  <Default Extension="bin" ContentType="application/vnd.openxmlformats-officedocument.presentationml.printerSettings"/>
  <Override PartName="/ppt/slides/slide1.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4.xml" ContentType="application/vnd.openxmlformats-officedocument.presentationml.slideLayout+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 id="274" r:id="rId3"/>
    <p:sldId id="275" r:id="rId4"/>
    <p:sldId id="276" r:id="rId5"/>
    <p:sldId id="268" r:id="rId6"/>
    <p:sldId id="257" r:id="rId7"/>
    <p:sldId id="27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extLst>
    <p:ext uri="{E76CE94A-603C-4142-B9EB-6D1370010A27}">
      <p14:discardImageEditData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D31A062A-798A-4329-ABDD-BBA856620510}">
      <p14:defaultImageDpi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117" d="100"/>
          <a:sy n="117" d="100"/>
        </p:scale>
        <p:origin x="-96" y="-24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95BF6D-99A8-8343-BF23-05CAD657DB8D}" type="datetimeFigureOut">
              <a:rPr lang="en-US" smtClean="0"/>
              <a:pPr/>
              <a:t>8/15/12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E0119-1D45-7043-B103-F78E0B56694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95BF6D-99A8-8343-BF23-05CAD657DB8D}" type="datetimeFigureOut">
              <a:rPr lang="en-US" smtClean="0"/>
              <a:pPr/>
              <a:t>8/15/12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E0119-1D45-7043-B103-F78E0B5669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95BF6D-99A8-8343-BF23-05CAD657DB8D}" type="datetimeFigureOut">
              <a:rPr lang="en-US" smtClean="0"/>
              <a:pPr/>
              <a:t>8/15/12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E0119-1D45-7043-B103-F78E0B56694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95BF6D-99A8-8343-BF23-05CAD657DB8D}" type="datetimeFigureOut">
              <a:rPr lang="en-US" smtClean="0"/>
              <a:pPr/>
              <a:t>8/15/12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E0119-1D45-7043-B103-F78E0B56694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95BF6D-99A8-8343-BF23-05CAD657DB8D}" type="datetimeFigureOut">
              <a:rPr lang="en-US" smtClean="0"/>
              <a:pPr/>
              <a:t>8/15/12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E0119-1D45-7043-B103-F78E0B56694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95BF6D-99A8-8343-BF23-05CAD657DB8D}" type="datetimeFigureOut">
              <a:rPr lang="en-US" smtClean="0"/>
              <a:pPr/>
              <a:t>8/15/12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E0119-1D45-7043-B103-F78E0B56694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95BF6D-99A8-8343-BF23-05CAD657DB8D}" type="datetimeFigureOut">
              <a:rPr lang="en-US" smtClean="0"/>
              <a:pPr/>
              <a:t>8/15/12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3E0119-1D45-7043-B103-F78E0B56694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95BF6D-99A8-8343-BF23-05CAD657DB8D}" type="datetimeFigureOut">
              <a:rPr lang="en-US" smtClean="0"/>
              <a:pPr/>
              <a:t>8/15/12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3E0119-1D45-7043-B103-F78E0B5669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95BF6D-99A8-8343-BF23-05CAD657DB8D}" type="datetimeFigureOut">
              <a:rPr lang="en-US" smtClean="0"/>
              <a:pPr/>
              <a:t>8/15/12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3E0119-1D45-7043-B103-F78E0B5669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95BF6D-99A8-8343-BF23-05CAD657DB8D}" type="datetimeFigureOut">
              <a:rPr lang="en-US" smtClean="0"/>
              <a:pPr/>
              <a:t>8/15/12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E0119-1D45-7043-B103-F78E0B56694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95BF6D-99A8-8343-BF23-05CAD657DB8D}" type="datetimeFigureOut">
              <a:rPr lang="en-US" smtClean="0"/>
              <a:pPr/>
              <a:t>8/15/12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E0119-1D45-7043-B103-F78E0B56694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95BF6D-99A8-8343-BF23-05CAD657DB8D}" type="datetimeFigureOut">
              <a:rPr lang="en-US" smtClean="0"/>
              <a:pPr/>
              <a:t>8/15/12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3E0119-1D45-7043-B103-F78E0B56694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OSG Area Coordinators Meeting</a:t>
            </a:r>
            <a:br>
              <a:rPr lang="en-US" dirty="0" smtClean="0"/>
            </a:br>
            <a:r>
              <a:rPr lang="en-US" dirty="0" smtClean="0"/>
              <a:t>Security Team	 Report</a:t>
            </a:r>
            <a:endParaRPr lang="en-US" dirty="0"/>
          </a:p>
        </p:txBody>
      </p:sp>
      <p:sp>
        <p:nvSpPr>
          <p:cNvPr id="3" name="Subtitle 2"/>
          <p:cNvSpPr>
            <a:spLocks noGrp="1"/>
          </p:cNvSpPr>
          <p:nvPr>
            <p:ph type="subTitle" idx="1"/>
          </p:nvPr>
        </p:nvSpPr>
        <p:spPr/>
        <p:txBody>
          <a:bodyPr/>
          <a:lstStyle/>
          <a:p>
            <a:r>
              <a:rPr lang="en-US" dirty="0" smtClean="0"/>
              <a:t>Mine Altunay</a:t>
            </a:r>
            <a:endParaRPr lang="en-US" dirty="0" smtClean="0"/>
          </a:p>
          <a:p>
            <a:r>
              <a:rPr lang="en-US" dirty="0" smtClean="0"/>
              <a:t>8</a:t>
            </a:r>
            <a:r>
              <a:rPr lang="en-US" dirty="0" smtClean="0"/>
              <a:t>/</a:t>
            </a:r>
            <a:r>
              <a:rPr lang="en-US" dirty="0" smtClean="0"/>
              <a:t>15</a:t>
            </a:r>
            <a:r>
              <a:rPr lang="en-US" dirty="0" smtClean="0"/>
              <a:t>/</a:t>
            </a:r>
            <a:r>
              <a:rPr lang="en-US" dirty="0" smtClean="0"/>
              <a:t>2012</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Initiatives</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smtClean="0"/>
              <a:t>CILogon</a:t>
            </a:r>
            <a:r>
              <a:rPr lang="en-US" dirty="0" smtClean="0"/>
              <a:t> Basic Transition</a:t>
            </a:r>
          </a:p>
          <a:p>
            <a:pPr lvl="1"/>
            <a:r>
              <a:rPr lang="en-US" dirty="0" smtClean="0"/>
              <a:t>Working with FNAL and BNL to accept </a:t>
            </a:r>
            <a:r>
              <a:rPr lang="en-US" dirty="0" err="1" smtClean="0"/>
              <a:t>CILogon</a:t>
            </a:r>
            <a:r>
              <a:rPr lang="en-US" dirty="0" smtClean="0"/>
              <a:t> Basic </a:t>
            </a:r>
            <a:r>
              <a:rPr lang="en-US" dirty="0" err="1" smtClean="0"/>
              <a:t>Certs</a:t>
            </a:r>
            <a:r>
              <a:rPr lang="en-US" dirty="0" smtClean="0"/>
              <a:t>. No major hurdles with BNL. FNAL security officer accepted the change, but need official approval</a:t>
            </a:r>
          </a:p>
          <a:p>
            <a:pPr lvl="1"/>
            <a:r>
              <a:rPr lang="en-US" dirty="0" smtClean="0"/>
              <a:t>Bigger challenge is to find </a:t>
            </a:r>
            <a:r>
              <a:rPr lang="en-US" dirty="0" err="1" smtClean="0"/>
              <a:t>VOs</a:t>
            </a:r>
            <a:r>
              <a:rPr lang="en-US" dirty="0" smtClean="0"/>
              <a:t>.</a:t>
            </a:r>
          </a:p>
          <a:p>
            <a:pPr lvl="2"/>
            <a:r>
              <a:rPr lang="en-US" dirty="0" smtClean="0"/>
              <a:t>Will propose to transition some </a:t>
            </a:r>
            <a:r>
              <a:rPr lang="en-US" dirty="0" err="1" smtClean="0"/>
              <a:t>VOs</a:t>
            </a:r>
            <a:r>
              <a:rPr lang="en-US" dirty="0" smtClean="0"/>
              <a:t> to </a:t>
            </a:r>
            <a:r>
              <a:rPr lang="en-US" dirty="0" err="1" smtClean="0"/>
              <a:t>CIlogon</a:t>
            </a:r>
            <a:r>
              <a:rPr lang="en-US" dirty="0" smtClean="0"/>
              <a:t> instead of </a:t>
            </a:r>
            <a:r>
              <a:rPr lang="en-US" dirty="0" err="1" smtClean="0"/>
              <a:t>Digicert</a:t>
            </a:r>
            <a:r>
              <a:rPr lang="en-US" dirty="0" smtClean="0"/>
              <a:t>. Otherwise, we have a problem finding users </a:t>
            </a:r>
          </a:p>
          <a:p>
            <a:pPr lvl="1"/>
            <a:r>
              <a:rPr lang="en-US" dirty="0" smtClean="0"/>
              <a:t>User Support was helpful and identified a few scientists</a:t>
            </a:r>
          </a:p>
          <a:p>
            <a:r>
              <a:rPr lang="en-US" dirty="0" smtClean="0"/>
              <a:t>New work item: XSEDE-OSG Identity Proposal</a:t>
            </a:r>
          </a:p>
          <a:p>
            <a:pPr lvl="1"/>
            <a:r>
              <a:rPr lang="en-US" dirty="0" smtClean="0"/>
              <a:t>Creating a proposal to collaborate some common work items between XSEDE and OSG. </a:t>
            </a:r>
          </a:p>
          <a:p>
            <a:pPr lvl="1"/>
            <a:endParaRPr lang="en-US" dirty="0" smtClean="0"/>
          </a:p>
          <a:p>
            <a:pPr lvl="2"/>
            <a:endParaRPr lang="en-US" dirty="0" smtClean="0"/>
          </a:p>
          <a:p>
            <a:pPr lvl="1">
              <a:buNone/>
            </a:pPr>
            <a:r>
              <a:rPr lang="en-US" dirty="0" smtClean="0"/>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Initiatives</a:t>
            </a:r>
            <a:endParaRPr lang="en-US" dirty="0"/>
          </a:p>
        </p:txBody>
      </p:sp>
      <p:sp>
        <p:nvSpPr>
          <p:cNvPr id="3" name="Content Placeholder 2"/>
          <p:cNvSpPr>
            <a:spLocks noGrp="1"/>
          </p:cNvSpPr>
          <p:nvPr>
            <p:ph idx="1"/>
          </p:nvPr>
        </p:nvSpPr>
        <p:spPr/>
        <p:txBody>
          <a:bodyPr/>
          <a:lstStyle/>
          <a:p>
            <a:r>
              <a:rPr lang="en-US" dirty="0" smtClean="0"/>
              <a:t>Enhancing Site Security – </a:t>
            </a:r>
            <a:r>
              <a:rPr lang="en-US" dirty="0" err="1" smtClean="0"/>
              <a:t>Pakiti</a:t>
            </a:r>
            <a:r>
              <a:rPr lang="en-US" dirty="0" smtClean="0"/>
              <a:t> service</a:t>
            </a:r>
          </a:p>
          <a:p>
            <a:pPr lvl="1"/>
            <a:r>
              <a:rPr lang="en-US" dirty="0" smtClean="0"/>
              <a:t>Staff was on holiday for the month of July. Now the work is undergoing smoothly. No concerns about the packaging or meeting the deadline except that we must coordinate this well with VDT Team and Alain’s departure. </a:t>
            </a:r>
          </a:p>
          <a:p>
            <a:pPr lvl="2">
              <a:buNone/>
            </a:pPr>
            <a:endParaRPr lang="en-US" dirty="0" smtClean="0"/>
          </a:p>
          <a:p>
            <a:pPr lvl="2"/>
            <a:endParaRPr lang="en-US" dirty="0" smtClean="0"/>
          </a:p>
          <a:p>
            <a:pPr lvl="1">
              <a:buNone/>
            </a:pPr>
            <a:r>
              <a:rPr lang="en-US" dirty="0" smtClean="0"/>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Concerns</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SHA-2 coordination</a:t>
            </a:r>
          </a:p>
          <a:p>
            <a:pPr lvl="1"/>
            <a:r>
              <a:rPr lang="en-US" sz="2000" dirty="0" smtClean="0"/>
              <a:t>Security team is coordinating the GOC ITB, VO software and sites </a:t>
            </a:r>
          </a:p>
          <a:p>
            <a:pPr lvl="1"/>
            <a:r>
              <a:rPr lang="en-US" sz="2000" dirty="0" smtClean="0"/>
              <a:t>Unplanned work </a:t>
            </a:r>
            <a:r>
              <a:rPr lang="en-US" sz="2000" dirty="0" smtClean="0"/>
              <a:t>item for the security team</a:t>
            </a:r>
          </a:p>
          <a:p>
            <a:r>
              <a:rPr lang="en-US" sz="2400" dirty="0" err="1" smtClean="0"/>
              <a:t>Digicert</a:t>
            </a:r>
            <a:r>
              <a:rPr lang="en-US" sz="2400" dirty="0" smtClean="0"/>
              <a:t> transition</a:t>
            </a:r>
          </a:p>
          <a:p>
            <a:pPr lvl="1"/>
            <a:r>
              <a:rPr lang="en-US" sz="2000" dirty="0" smtClean="0"/>
              <a:t>Team contribution increases as the </a:t>
            </a:r>
            <a:r>
              <a:rPr lang="en-US" sz="2000" dirty="0" err="1" smtClean="0"/>
              <a:t>DigiCert</a:t>
            </a:r>
            <a:r>
              <a:rPr lang="en-US" sz="2000" dirty="0" smtClean="0"/>
              <a:t> deadlines approach</a:t>
            </a:r>
          </a:p>
          <a:p>
            <a:r>
              <a:rPr lang="en-US" sz="2400" dirty="0" smtClean="0"/>
              <a:t>Operational Projects depending on VDT effort</a:t>
            </a:r>
          </a:p>
          <a:p>
            <a:pPr lvl="1"/>
            <a:r>
              <a:rPr lang="en-US" sz="1782" dirty="0" smtClean="0"/>
              <a:t>Need to finalize the CA update process for CA rpm bundles. </a:t>
            </a:r>
          </a:p>
          <a:p>
            <a:pPr lvl="1"/>
            <a:r>
              <a:rPr lang="en-US" sz="1782" dirty="0" smtClean="0"/>
              <a:t>We need OSG </a:t>
            </a:r>
            <a:r>
              <a:rPr lang="en-US" sz="1782" dirty="0" err="1" smtClean="0"/>
              <a:t>VOs</a:t>
            </a:r>
            <a:r>
              <a:rPr lang="en-US" sz="1782" dirty="0" smtClean="0"/>
              <a:t> to update VOMS-Admin version due to a security vulnerability as well as new CA bundle compatibility. If the </a:t>
            </a:r>
            <a:r>
              <a:rPr lang="en-US" sz="1782" dirty="0" err="1" smtClean="0"/>
              <a:t>VOs</a:t>
            </a:r>
            <a:r>
              <a:rPr lang="en-US" sz="1782" dirty="0" smtClean="0"/>
              <a:t> prefer to have an update for their </a:t>
            </a:r>
            <a:r>
              <a:rPr lang="en-US" sz="1782" dirty="0" err="1" smtClean="0"/>
              <a:t>pacman</a:t>
            </a:r>
            <a:r>
              <a:rPr lang="en-US" sz="1782" dirty="0" smtClean="0"/>
              <a:t> installations, what should we do? should we push </a:t>
            </a:r>
            <a:r>
              <a:rPr lang="en-US" sz="1782" dirty="0" err="1" smtClean="0"/>
              <a:t>VOs</a:t>
            </a:r>
            <a:r>
              <a:rPr lang="en-US" sz="1782" dirty="0" smtClean="0"/>
              <a:t> to upgrade to rpm installations? </a:t>
            </a:r>
          </a:p>
          <a:p>
            <a:pPr lvl="1"/>
            <a:r>
              <a:rPr lang="en-US" sz="1782" dirty="0" err="1" smtClean="0"/>
              <a:t>Pakiti</a:t>
            </a:r>
            <a:r>
              <a:rPr lang="en-US" sz="1782" dirty="0" smtClean="0"/>
              <a:t> packaging requirements. Kevin needs to communicate his requirements document to VDT Team. </a:t>
            </a:r>
          </a:p>
          <a:p>
            <a:pPr lvl="1"/>
            <a:r>
              <a:rPr lang="en-US" sz="1782" dirty="0" smtClean="0"/>
              <a:t>SHA-2 transition regarding OSG software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768435116"/>
              </p:ext>
            </p:extLst>
          </p:nvPr>
        </p:nvGraphicFramePr>
        <p:xfrm>
          <a:off x="272109" y="114744"/>
          <a:ext cx="8707491" cy="7584439"/>
        </p:xfrm>
        <a:graphic>
          <a:graphicData uri="http://schemas.openxmlformats.org/drawingml/2006/table">
            <a:tbl>
              <a:tblPr firstRow="1" bandRow="1">
                <a:tableStyleId>{5C22544A-7EE6-4342-B048-85BDC9FD1C3A}</a:tableStyleId>
              </a:tblPr>
              <a:tblGrid>
                <a:gridCol w="327724"/>
                <a:gridCol w="3912643"/>
                <a:gridCol w="4467124"/>
              </a:tblGrid>
              <a:tr h="370840">
                <a:tc>
                  <a:txBody>
                    <a:bodyPr/>
                    <a:lstStyle/>
                    <a:p>
                      <a:endParaRPr lang="en-US" dirty="0"/>
                    </a:p>
                  </a:txBody>
                  <a:tcPr/>
                </a:tc>
                <a:tc>
                  <a:txBody>
                    <a:bodyPr/>
                    <a:lstStyle/>
                    <a:p>
                      <a:r>
                        <a:rPr lang="en-US" dirty="0" smtClean="0"/>
                        <a:t>WBS Ongoing Acti</a:t>
                      </a:r>
                      <a:r>
                        <a:rPr lang="en-US" baseline="0" dirty="0" smtClean="0"/>
                        <a:t>vities</a:t>
                      </a:r>
                      <a:endParaRPr lang="en-US" dirty="0"/>
                    </a:p>
                  </a:txBody>
                  <a:tcPr/>
                </a:tc>
                <a:tc>
                  <a:txBody>
                    <a:bodyPr/>
                    <a:lstStyle/>
                    <a:p>
                      <a:endParaRPr lang="en-US" dirty="0"/>
                    </a:p>
                  </a:txBody>
                  <a:tcPr/>
                </a:tc>
              </a:tr>
              <a:tr h="370840">
                <a:tc>
                  <a:txBody>
                    <a:bodyPr/>
                    <a:lstStyle/>
                    <a:p>
                      <a:pPr algn="l" fontAlgn="b"/>
                      <a:r>
                        <a:rPr lang="en-US" sz="1400" b="0" i="0" u="none" strike="noStrike" dirty="0">
                          <a:effectLst/>
                          <a:latin typeface="Arial"/>
                        </a:rPr>
                        <a:t>1</a:t>
                      </a:r>
                    </a:p>
                  </a:txBody>
                  <a:tcPr marL="12700" marR="12700" marT="12700" marB="0"/>
                </a:tc>
                <a:tc>
                  <a:txBody>
                    <a:bodyPr/>
                    <a:lstStyle/>
                    <a:p>
                      <a:pPr algn="l" fontAlgn="t"/>
                      <a:r>
                        <a:rPr lang="en-US" sz="1400" b="0" i="0" u="none" strike="noStrike" dirty="0">
                          <a:solidFill>
                            <a:srgbClr val="000000"/>
                          </a:solidFill>
                          <a:effectLst/>
                          <a:latin typeface="Arial"/>
                        </a:rPr>
                        <a:t>Incident response and vulnerability assessment</a:t>
                      </a:r>
                    </a:p>
                  </a:txBody>
                  <a:tcPr marL="12700" marR="12700" marT="12700" marB="0"/>
                </a:tc>
                <a:tc>
                  <a:txBody>
                    <a:bodyPr/>
                    <a:lstStyle/>
                    <a:p>
                      <a:pPr algn="l" fontAlgn="b"/>
                      <a:r>
                        <a:rPr lang="en-US" sz="1400" b="0" i="0" u="none" strike="noStrike" dirty="0">
                          <a:effectLst/>
                          <a:latin typeface="Arial"/>
                        </a:rPr>
                        <a:t>Minimizing the end-end response time to an incident, 1 day for a severe incident, 1 week for a moderate incident, and 1 month for a low-risk </a:t>
                      </a:r>
                      <a:r>
                        <a:rPr lang="en-US" sz="1400" b="0" i="0" u="none" strike="noStrike" dirty="0" err="1">
                          <a:effectLst/>
                          <a:latin typeface="Arial"/>
                        </a:rPr>
                        <a:t>incient</a:t>
                      </a:r>
                      <a:r>
                        <a:rPr lang="en-US" sz="1400" b="0" i="0" u="none" strike="noStrike" dirty="0">
                          <a:effectLst/>
                          <a:latin typeface="Arial"/>
                        </a:rPr>
                        <a:t>. </a:t>
                      </a:r>
                    </a:p>
                  </a:txBody>
                  <a:tcPr marL="12700" marR="12700" marT="12700" marB="0" anchor="b"/>
                </a:tc>
              </a:tr>
              <a:tr h="370840">
                <a:tc>
                  <a:txBody>
                    <a:bodyPr/>
                    <a:lstStyle/>
                    <a:p>
                      <a:pPr algn="l" fontAlgn="b"/>
                      <a:r>
                        <a:rPr lang="en-US" sz="1400" b="0" i="0" u="none" strike="noStrike" dirty="0">
                          <a:effectLst/>
                          <a:latin typeface="Arial"/>
                        </a:rPr>
                        <a:t>2</a:t>
                      </a:r>
                    </a:p>
                  </a:txBody>
                  <a:tcPr marL="12700" marR="12700" marT="12700" marB="0"/>
                </a:tc>
                <a:tc>
                  <a:txBody>
                    <a:bodyPr/>
                    <a:lstStyle/>
                    <a:p>
                      <a:pPr algn="l" fontAlgn="t"/>
                      <a:r>
                        <a:rPr lang="en-US" sz="1400" b="0" i="0" u="none" strike="noStrike" dirty="0">
                          <a:solidFill>
                            <a:srgbClr val="000000"/>
                          </a:solidFill>
                          <a:effectLst/>
                          <a:latin typeface="Arial"/>
                        </a:rPr>
                        <a:t>Troubleshooting; processing security tickets including user requests, change requests from stakeholders, technical problems</a:t>
                      </a:r>
                    </a:p>
                  </a:txBody>
                  <a:tcPr marL="12700" marR="12700" marT="12700" marB="0"/>
                </a:tc>
                <a:tc>
                  <a:txBody>
                    <a:bodyPr/>
                    <a:lstStyle/>
                    <a:p>
                      <a:pPr algn="l" fontAlgn="b"/>
                      <a:r>
                        <a:rPr lang="en-US" sz="1400" b="0" i="0" u="none" strike="noStrike" dirty="0">
                          <a:effectLst/>
                          <a:latin typeface="Arial"/>
                        </a:rPr>
                        <a:t>Goal is to acknowledge tickets within one day of receipt. </a:t>
                      </a:r>
                    </a:p>
                  </a:txBody>
                  <a:tcPr marL="12700" marR="12700" marT="12700" marB="0" anchor="b"/>
                </a:tc>
              </a:tr>
              <a:tr h="370840">
                <a:tc>
                  <a:txBody>
                    <a:bodyPr/>
                    <a:lstStyle/>
                    <a:p>
                      <a:pPr algn="l" fontAlgn="b"/>
                      <a:r>
                        <a:rPr lang="en-US" sz="1400" b="0" i="0" u="none" strike="noStrike" dirty="0">
                          <a:effectLst/>
                          <a:latin typeface="Arial"/>
                        </a:rPr>
                        <a:t>3</a:t>
                      </a:r>
                    </a:p>
                  </a:txBody>
                  <a:tcPr marL="12700" marR="12700" marT="12700" marB="0"/>
                </a:tc>
                <a:tc>
                  <a:txBody>
                    <a:bodyPr/>
                    <a:lstStyle/>
                    <a:p>
                      <a:pPr algn="l" fontAlgn="t"/>
                      <a:r>
                        <a:rPr lang="en-US" sz="1400" b="0" i="0" u="none" strike="noStrike" dirty="0">
                          <a:solidFill>
                            <a:srgbClr val="000000"/>
                          </a:solidFill>
                          <a:effectLst/>
                          <a:latin typeface="Arial"/>
                        </a:rPr>
                        <a:t>Maintaining security scripts (</a:t>
                      </a:r>
                      <a:r>
                        <a:rPr lang="en-US" sz="1400" b="0" i="0" u="none" strike="noStrike" dirty="0" err="1">
                          <a:solidFill>
                            <a:srgbClr val="000000"/>
                          </a:solidFill>
                          <a:effectLst/>
                          <a:latin typeface="Arial"/>
                        </a:rPr>
                        <a:t>vdt</a:t>
                      </a:r>
                      <a:r>
                        <a:rPr lang="en-US" sz="1400" b="0" i="0" u="none" strike="noStrike" dirty="0">
                          <a:solidFill>
                            <a:srgbClr val="000000"/>
                          </a:solidFill>
                          <a:effectLst/>
                          <a:latin typeface="Arial"/>
                        </a:rPr>
                        <a:t>-update-certs, </a:t>
                      </a:r>
                      <a:r>
                        <a:rPr lang="en-US" sz="1400" b="0" i="0" u="none" strike="noStrike" dirty="0" err="1">
                          <a:solidFill>
                            <a:srgbClr val="000000"/>
                          </a:solidFill>
                          <a:effectLst/>
                          <a:latin typeface="Arial"/>
                        </a:rPr>
                        <a:t>vdt</a:t>
                      </a:r>
                      <a:r>
                        <a:rPr lang="en-US" sz="1400" b="0" i="0" u="none" strike="noStrike" dirty="0">
                          <a:solidFill>
                            <a:srgbClr val="000000"/>
                          </a:solidFill>
                          <a:effectLst/>
                          <a:latin typeface="Arial"/>
                        </a:rPr>
                        <a:t>-</a:t>
                      </a:r>
                      <a:r>
                        <a:rPr lang="en-US" sz="1400" b="0" i="0" u="none" strike="noStrike" dirty="0" err="1">
                          <a:solidFill>
                            <a:srgbClr val="000000"/>
                          </a:solidFill>
                          <a:effectLst/>
                          <a:latin typeface="Arial"/>
                        </a:rPr>
                        <a:t>ca</a:t>
                      </a:r>
                      <a:r>
                        <a:rPr lang="en-US" sz="1400" b="0" i="0" u="none" strike="noStrike" dirty="0">
                          <a:solidFill>
                            <a:srgbClr val="000000"/>
                          </a:solidFill>
                          <a:effectLst/>
                          <a:latin typeface="Arial"/>
                        </a:rPr>
                        <a:t>-manage, cert-scripts, </a:t>
                      </a:r>
                      <a:r>
                        <a:rPr lang="en-US" sz="1400" b="0" i="0" u="none" strike="noStrike" dirty="0" err="1">
                          <a:solidFill>
                            <a:srgbClr val="000000"/>
                          </a:solidFill>
                          <a:effectLst/>
                          <a:latin typeface="Arial"/>
                        </a:rPr>
                        <a:t>etc</a:t>
                      </a:r>
                      <a:r>
                        <a:rPr lang="en-US" sz="1400" b="0" i="0" u="none" strike="noStrike" dirty="0">
                          <a:solidFill>
                            <a:srgbClr val="000000"/>
                          </a:solidFill>
                          <a:effectLst/>
                          <a:latin typeface="Arial"/>
                        </a:rPr>
                        <a:t>) </a:t>
                      </a:r>
                    </a:p>
                  </a:txBody>
                  <a:tcPr marL="12700" marR="12700" marT="12700" marB="0"/>
                </a:tc>
                <a:tc>
                  <a:txBody>
                    <a:bodyPr/>
                    <a:lstStyle/>
                    <a:p>
                      <a:pPr algn="l" fontAlgn="b"/>
                      <a:r>
                        <a:rPr lang="en-US" sz="1400" b="0" i="0" u="none" strike="noStrike" dirty="0">
                          <a:effectLst/>
                          <a:latin typeface="Arial"/>
                        </a:rPr>
                        <a:t>Maintain and provide bug fixes according to the severity of bugs. For urgent problems, provide an update in one week; For moderate severity, provide an update in a month; For low risk problems, provide an update in 6 months. </a:t>
                      </a:r>
                    </a:p>
                  </a:txBody>
                  <a:tcPr marL="12700" marR="12700" marT="12700" marB="0" anchor="b"/>
                </a:tc>
              </a:tr>
              <a:tr h="370840">
                <a:tc>
                  <a:txBody>
                    <a:bodyPr/>
                    <a:lstStyle/>
                    <a:p>
                      <a:pPr algn="l" fontAlgn="b"/>
                      <a:r>
                        <a:rPr lang="en-US" sz="1400" b="0" i="0" u="none" strike="noStrike" dirty="0" smtClean="0">
                          <a:effectLst/>
                          <a:latin typeface="Arial"/>
                        </a:rPr>
                        <a:t>4</a:t>
                      </a:r>
                      <a:endParaRPr lang="en-US" sz="1400" b="0" i="0" u="none" strike="noStrike" dirty="0">
                        <a:effectLst/>
                        <a:latin typeface="Arial"/>
                      </a:endParaRPr>
                    </a:p>
                  </a:txBody>
                  <a:tcPr marL="12700" marR="12700" marT="12700" marB="0"/>
                </a:tc>
                <a:tc>
                  <a:txBody>
                    <a:bodyPr/>
                    <a:lstStyle/>
                    <a:p>
                      <a:pPr algn="l" fontAlgn="t"/>
                      <a:r>
                        <a:rPr lang="en-US" sz="1400" b="0" i="0" u="none" strike="noStrike" dirty="0" smtClean="0">
                          <a:solidFill>
                            <a:srgbClr val="000000"/>
                          </a:solidFill>
                          <a:effectLst/>
                          <a:latin typeface="Arial"/>
                        </a:rPr>
                        <a:t>XSEDE Operational Security Interface</a:t>
                      </a:r>
                      <a:endParaRPr lang="en-US" sz="1400" b="0" i="0" u="none" strike="noStrike" dirty="0">
                        <a:solidFill>
                          <a:srgbClr val="000000"/>
                        </a:solidFill>
                        <a:effectLst/>
                        <a:latin typeface="Arial"/>
                      </a:endParaRPr>
                    </a:p>
                  </a:txBody>
                  <a:tcPr marL="12700" marR="12700" marT="12700" marB="0"/>
                </a:tc>
                <a:tc>
                  <a:txBody>
                    <a:bodyPr/>
                    <a:lstStyle/>
                    <a:p>
                      <a:pPr algn="l" fontAlgn="b"/>
                      <a:r>
                        <a:rPr lang="en-US" sz="1400" b="0" i="0" u="none" strike="noStrike" dirty="0" smtClean="0">
                          <a:effectLst/>
                          <a:latin typeface="Arial"/>
                        </a:rPr>
                        <a:t>Meet weekly</a:t>
                      </a:r>
                      <a:endParaRPr lang="en-US" sz="1400" b="0" i="0" u="none" strike="noStrike" dirty="0">
                        <a:effectLst/>
                        <a:latin typeface="Arial"/>
                      </a:endParaRPr>
                    </a:p>
                  </a:txBody>
                  <a:tcPr marL="12700" marR="12700" marT="12700" marB="0" anchor="b"/>
                </a:tc>
              </a:tr>
              <a:tr h="370840">
                <a:tc>
                  <a:txBody>
                    <a:bodyPr/>
                    <a:lstStyle/>
                    <a:p>
                      <a:pPr algn="l" fontAlgn="b"/>
                      <a:r>
                        <a:rPr lang="en-US" sz="1400" b="0" i="0" u="none" strike="noStrike" dirty="0">
                          <a:effectLst/>
                          <a:latin typeface="Arial"/>
                        </a:rPr>
                        <a:t>5</a:t>
                      </a:r>
                    </a:p>
                  </a:txBody>
                  <a:tcPr marL="12700" marR="12700" marT="12700" marB="0"/>
                </a:tc>
                <a:tc>
                  <a:txBody>
                    <a:bodyPr/>
                    <a:lstStyle/>
                    <a:p>
                      <a:pPr algn="l" fontAlgn="t"/>
                      <a:r>
                        <a:rPr lang="en-US" sz="1400" b="0" i="0" u="none" strike="noStrike" dirty="0">
                          <a:solidFill>
                            <a:srgbClr val="000000"/>
                          </a:solidFill>
                          <a:effectLst/>
                          <a:latin typeface="Arial"/>
                        </a:rPr>
                        <a:t>Supporting OSG RA in processing certificate requests</a:t>
                      </a:r>
                    </a:p>
                  </a:txBody>
                  <a:tcPr marL="12700" marR="12700" marT="12700" marB="0"/>
                </a:tc>
                <a:tc>
                  <a:txBody>
                    <a:bodyPr/>
                    <a:lstStyle/>
                    <a:p>
                      <a:pPr algn="l" fontAlgn="b"/>
                      <a:r>
                        <a:rPr lang="en-US" sz="1400" b="0" i="0" u="none" strike="noStrike" dirty="0">
                          <a:effectLst/>
                          <a:latin typeface="Arial"/>
                        </a:rPr>
                        <a:t>Each certificate request is resolved within one week; requests for </a:t>
                      </a:r>
                      <a:r>
                        <a:rPr lang="en-US" sz="1400" b="0" i="0" u="none" strike="noStrike" dirty="0" err="1">
                          <a:effectLst/>
                          <a:latin typeface="Arial"/>
                        </a:rPr>
                        <a:t>GridAdmin</a:t>
                      </a:r>
                      <a:r>
                        <a:rPr lang="en-US" sz="1400" b="0" i="0" u="none" strike="noStrike" dirty="0">
                          <a:effectLst/>
                          <a:latin typeface="Arial"/>
                        </a:rPr>
                        <a:t> and RA Agents are served within 3 days. </a:t>
                      </a:r>
                    </a:p>
                  </a:txBody>
                  <a:tcPr marL="12700" marR="12700" marT="12700" marB="0" anchor="b"/>
                </a:tc>
              </a:tr>
              <a:tr h="370840">
                <a:tc>
                  <a:txBody>
                    <a:bodyPr/>
                    <a:lstStyle/>
                    <a:p>
                      <a:pPr algn="l" fontAlgn="b"/>
                      <a:r>
                        <a:rPr lang="en-US" sz="1400" b="0" i="0" u="none" strike="noStrike" dirty="0">
                          <a:effectLst/>
                          <a:latin typeface="Arial"/>
                        </a:rPr>
                        <a:t>6</a:t>
                      </a:r>
                    </a:p>
                  </a:txBody>
                  <a:tcPr marL="12700" marR="12700" marT="12700" marB="0"/>
                </a:tc>
                <a:tc>
                  <a:txBody>
                    <a:bodyPr/>
                    <a:lstStyle/>
                    <a:p>
                      <a:pPr algn="l" fontAlgn="t"/>
                      <a:r>
                        <a:rPr lang="en-US" sz="1400" b="0" i="0" u="none" strike="noStrike" dirty="0">
                          <a:solidFill>
                            <a:srgbClr val="000000"/>
                          </a:solidFill>
                          <a:effectLst/>
                          <a:latin typeface="Arial"/>
                        </a:rPr>
                        <a:t>Preparing CA releases (IGTF), modifying OSG software as the changes in releases require</a:t>
                      </a:r>
                    </a:p>
                  </a:txBody>
                  <a:tcPr marL="12700" marR="12700" marT="12700" marB="0"/>
                </a:tc>
                <a:tc>
                  <a:txBody>
                    <a:bodyPr/>
                    <a:lstStyle/>
                    <a:p>
                      <a:pPr algn="l" fontAlgn="b"/>
                      <a:r>
                        <a:rPr lang="en-US" sz="1400" b="0" i="0" u="none" strike="noStrike" dirty="0">
                          <a:effectLst/>
                          <a:latin typeface="Arial"/>
                        </a:rPr>
                        <a:t>CA release for every two months</a:t>
                      </a:r>
                    </a:p>
                  </a:txBody>
                  <a:tcPr marL="12700" marR="12700" marT="12700" marB="0" anchor="b"/>
                </a:tc>
              </a:tr>
              <a:tr h="370840">
                <a:tc>
                  <a:txBody>
                    <a:bodyPr/>
                    <a:lstStyle/>
                    <a:p>
                      <a:pPr algn="l" fontAlgn="b"/>
                      <a:r>
                        <a:rPr lang="en-US" sz="1400" b="0" i="0" u="none" strike="noStrike" dirty="0">
                          <a:effectLst/>
                          <a:latin typeface="Arial"/>
                        </a:rPr>
                        <a:t>7</a:t>
                      </a:r>
                    </a:p>
                  </a:txBody>
                  <a:tcPr marL="12700" marR="12700" marT="12700" marB="0"/>
                </a:tc>
                <a:tc>
                  <a:txBody>
                    <a:bodyPr/>
                    <a:lstStyle/>
                    <a:p>
                      <a:pPr algn="l" fontAlgn="t"/>
                      <a:r>
                        <a:rPr lang="en-US" sz="1400" b="0" i="0" u="none" strike="noStrike" dirty="0">
                          <a:solidFill>
                            <a:srgbClr val="000000"/>
                          </a:solidFill>
                          <a:effectLst/>
                          <a:latin typeface="Arial"/>
                        </a:rPr>
                        <a:t>Security Policy work with IGTF, TAGPMA, JSPG and EGI</a:t>
                      </a:r>
                    </a:p>
                  </a:txBody>
                  <a:tcPr marL="12700" marR="12700" marT="12700" marB="0"/>
                </a:tc>
                <a:tc>
                  <a:txBody>
                    <a:bodyPr/>
                    <a:lstStyle/>
                    <a:p>
                      <a:pPr algn="l" fontAlgn="b"/>
                      <a:r>
                        <a:rPr lang="en-US" sz="1400" b="0" i="0" u="none" strike="noStrike" dirty="0">
                          <a:effectLst/>
                          <a:latin typeface="Arial"/>
                        </a:rPr>
                        <a:t>Meet with IGTF and TAGPMA twice a year. Attend JSPG and EGI </a:t>
                      </a:r>
                      <a:r>
                        <a:rPr lang="en-US" sz="1400" b="0" i="0" u="none" strike="noStrike" dirty="0" err="1">
                          <a:effectLst/>
                          <a:latin typeface="Arial"/>
                        </a:rPr>
                        <a:t>meteings</a:t>
                      </a:r>
                      <a:r>
                        <a:rPr lang="en-US" sz="1400" b="0" i="0" u="none" strike="noStrike" dirty="0">
                          <a:effectLst/>
                          <a:latin typeface="Arial"/>
                        </a:rPr>
                        <a:t> remotely and face-face once a year. Track security policy changes and report to OSG management. </a:t>
                      </a:r>
                    </a:p>
                  </a:txBody>
                  <a:tcPr marL="12700" marR="12700" marT="12700" marB="0" anchor="b"/>
                </a:tc>
              </a:tr>
              <a:tr h="370840">
                <a:tc>
                  <a:txBody>
                    <a:bodyPr/>
                    <a:lstStyle/>
                    <a:p>
                      <a:pPr algn="l" fontAlgn="b"/>
                      <a:r>
                        <a:rPr lang="en-US" sz="1400" b="0" i="0" u="none" strike="noStrike" dirty="0">
                          <a:effectLst/>
                          <a:latin typeface="Arial"/>
                        </a:rPr>
                        <a:t>8</a:t>
                      </a:r>
                    </a:p>
                  </a:txBody>
                  <a:tcPr marL="12700" marR="12700" marT="12700" marB="0"/>
                </a:tc>
                <a:tc>
                  <a:txBody>
                    <a:bodyPr/>
                    <a:lstStyle/>
                    <a:p>
                      <a:pPr algn="l" fontAlgn="t"/>
                      <a:r>
                        <a:rPr lang="en-US" sz="1400" b="0" i="0" u="none" strike="noStrike" dirty="0">
                          <a:solidFill>
                            <a:srgbClr val="000000"/>
                          </a:solidFill>
                          <a:effectLst/>
                          <a:latin typeface="Arial"/>
                        </a:rPr>
                        <a:t>Security Test and Controls</a:t>
                      </a:r>
                    </a:p>
                  </a:txBody>
                  <a:tcPr marL="12700" marR="12700" marT="12700" marB="0"/>
                </a:tc>
                <a:tc>
                  <a:txBody>
                    <a:bodyPr/>
                    <a:lstStyle/>
                    <a:p>
                      <a:pPr algn="l" fontAlgn="b"/>
                      <a:r>
                        <a:rPr lang="en-US" sz="1400" b="0" i="0" u="none" strike="noStrike" dirty="0">
                          <a:effectLst/>
                          <a:latin typeface="Arial"/>
                        </a:rPr>
                        <a:t>Execute all the controls included in the Security Plan and prepare a summary analysis. </a:t>
                      </a:r>
                    </a:p>
                  </a:txBody>
                  <a:tcPr marL="12700" marR="12700" marT="12700" marB="0" anchor="b"/>
                </a:tc>
              </a:tr>
              <a:tr h="370840">
                <a:tc>
                  <a:txBody>
                    <a:bodyPr/>
                    <a:lstStyle/>
                    <a:p>
                      <a:pPr algn="l" fontAlgn="b"/>
                      <a:r>
                        <a:rPr lang="en-US" sz="1400" b="0" i="0" u="none" strike="noStrike" dirty="0" smtClean="0">
                          <a:effectLst/>
                          <a:latin typeface="Arial"/>
                        </a:rPr>
                        <a:t>9</a:t>
                      </a:r>
                      <a:endParaRPr lang="en-US" sz="1400" b="0" i="0" u="none" strike="noStrike" dirty="0">
                        <a:effectLst/>
                        <a:latin typeface="Arial"/>
                      </a:endParaRPr>
                    </a:p>
                  </a:txBody>
                  <a:tcPr marL="12700" marR="12700" marT="12700" marB="0"/>
                </a:tc>
                <a:tc>
                  <a:txBody>
                    <a:bodyPr/>
                    <a:lstStyle/>
                    <a:p>
                      <a:pPr algn="l" fontAlgn="t"/>
                      <a:r>
                        <a:rPr lang="en-US" sz="1400" b="0" i="0" u="none" strike="noStrike" dirty="0" smtClean="0">
                          <a:solidFill>
                            <a:srgbClr val="000000"/>
                          </a:solidFill>
                          <a:effectLst/>
                          <a:latin typeface="Arial"/>
                        </a:rPr>
                        <a:t> Incident Drills and Training</a:t>
                      </a:r>
                      <a:endParaRPr lang="en-US" sz="1400" b="0" i="0" u="none" strike="noStrike" dirty="0">
                        <a:solidFill>
                          <a:srgbClr val="000000"/>
                        </a:solidFill>
                        <a:effectLst/>
                        <a:latin typeface="Arial"/>
                      </a:endParaRPr>
                    </a:p>
                  </a:txBody>
                  <a:tcPr marL="12700" marR="12700" marT="12700" marB="0"/>
                </a:tc>
                <a:tc>
                  <a:txBody>
                    <a:bodyPr/>
                    <a:lstStyle/>
                    <a:p>
                      <a:pPr algn="l" fontAlgn="b"/>
                      <a:r>
                        <a:rPr lang="en-US" sz="1400" b="0" i="0" u="none" strike="noStrike" dirty="0" smtClean="0">
                          <a:effectLst/>
                          <a:latin typeface="Arial"/>
                        </a:rPr>
                        <a:t>Drill Tier3 sites</a:t>
                      </a:r>
                    </a:p>
                    <a:p>
                      <a:pPr algn="l" fontAlgn="b"/>
                      <a:endParaRPr lang="en-US" sz="1400" b="0" i="0" u="none" strike="noStrike" dirty="0" smtClean="0">
                        <a:effectLst/>
                        <a:latin typeface="Arial"/>
                      </a:endParaRPr>
                    </a:p>
                  </a:txBody>
                  <a:tcPr marL="12700" marR="12700" marT="12700" marB="0" anchor="b"/>
                </a:tc>
              </a:tr>
              <a:tr h="370840">
                <a:tc>
                  <a:txBody>
                    <a:bodyPr/>
                    <a:lstStyle/>
                    <a:p>
                      <a:pPr algn="l" fontAlgn="b"/>
                      <a:r>
                        <a:rPr lang="en-US" sz="1400" b="0" i="0" u="none" strike="noStrike" dirty="0" smtClean="0">
                          <a:effectLst/>
                          <a:latin typeface="Arial"/>
                        </a:rPr>
                        <a:t>10</a:t>
                      </a:r>
                      <a:endParaRPr lang="en-US" sz="1400" b="0" i="0" u="none" strike="noStrike" dirty="0">
                        <a:effectLst/>
                        <a:latin typeface="Arial"/>
                      </a:endParaRPr>
                    </a:p>
                  </a:txBody>
                  <a:tcPr marL="12700" marR="12700" marT="12700" marB="0"/>
                </a:tc>
                <a:tc>
                  <a:txBody>
                    <a:bodyPr/>
                    <a:lstStyle/>
                    <a:p>
                      <a:pPr algn="l" fontAlgn="b"/>
                      <a:r>
                        <a:rPr lang="en-US" sz="1400" b="0" i="0" u="none" strike="noStrike" dirty="0">
                          <a:solidFill>
                            <a:srgbClr val="000000"/>
                          </a:solidFill>
                          <a:effectLst/>
                          <a:latin typeface="Arial"/>
                        </a:rPr>
                        <a:t>Weekly Security Team Meeting to review work items</a:t>
                      </a:r>
                    </a:p>
                  </a:txBody>
                  <a:tcPr marL="12700" marR="12700" marT="12700" marB="0"/>
                </a:tc>
                <a:tc>
                  <a:txBody>
                    <a:bodyPr/>
                    <a:lstStyle/>
                    <a:p>
                      <a:pPr algn="l" fontAlgn="b"/>
                      <a:r>
                        <a:rPr lang="en-US" sz="1400" b="0" i="0" u="none" strike="noStrike" dirty="0">
                          <a:effectLst/>
                          <a:latin typeface="Arial"/>
                        </a:rPr>
                        <a:t>Coordinate weekly work </a:t>
                      </a:r>
                      <a:r>
                        <a:rPr lang="en-US" sz="1400" b="0" i="0" u="none" strike="noStrike" dirty="0" smtClean="0">
                          <a:effectLst/>
                          <a:latin typeface="Arial"/>
                        </a:rPr>
                        <a:t>it</a:t>
                      </a:r>
                    </a:p>
                    <a:p>
                      <a:pPr algn="l" fontAlgn="b"/>
                      <a:r>
                        <a:rPr lang="en-US" sz="1400" b="0" i="0" u="none" strike="noStrike" dirty="0" err="1" smtClean="0">
                          <a:effectLst/>
                          <a:latin typeface="Arial"/>
                        </a:rPr>
                        <a:t>ems</a:t>
                      </a:r>
                      <a:r>
                        <a:rPr lang="en-US" sz="1400" b="0" i="0" u="none" strike="noStrike" dirty="0">
                          <a:effectLst/>
                          <a:latin typeface="Arial"/>
                        </a:rPr>
                        <a:t>. </a:t>
                      </a:r>
                    </a:p>
                  </a:txBody>
                  <a:tcPr marL="12700" marR="12700" marT="12700" marB="0" anchor="b"/>
                </a:tc>
              </a:tr>
              <a:tr h="370840">
                <a:tc>
                  <a:txBody>
                    <a:bodyPr/>
                    <a:lstStyle/>
                    <a:p>
                      <a:pPr algn="l" fontAlgn="b"/>
                      <a:r>
                        <a:rPr lang="en-US" sz="1400" b="0" i="0" u="none" strike="noStrike" dirty="0" smtClean="0">
                          <a:effectLst/>
                          <a:latin typeface="Arial"/>
                        </a:rPr>
                        <a:t>11</a:t>
                      </a:r>
                      <a:endParaRPr lang="en-US" sz="1400" b="0" i="0" u="none" strike="noStrike" dirty="0">
                        <a:effectLst/>
                        <a:latin typeface="Arial"/>
                      </a:endParaRPr>
                    </a:p>
                  </a:txBody>
                  <a:tcPr marL="12700" marR="12700" marT="12700" marB="0"/>
                </a:tc>
                <a:tc>
                  <a:txBody>
                    <a:bodyPr/>
                    <a:lstStyle/>
                    <a:p>
                      <a:pPr algn="l" fontAlgn="b"/>
                      <a:r>
                        <a:rPr lang="en-US" sz="1400" b="0" i="0" u="none" strike="noStrike" dirty="0">
                          <a:solidFill>
                            <a:srgbClr val="000000"/>
                          </a:solidFill>
                          <a:effectLst/>
                          <a:latin typeface="Arial"/>
                        </a:rPr>
                        <a:t>Weekly reporting to OSG-Production</a:t>
                      </a:r>
                    </a:p>
                  </a:txBody>
                  <a:tcPr marL="12700" marR="12700" marT="12700" marB="0"/>
                </a:tc>
                <a:tc>
                  <a:txBody>
                    <a:bodyPr/>
                    <a:lstStyle/>
                    <a:p>
                      <a:pPr algn="l" fontAlgn="b"/>
                      <a:r>
                        <a:rPr lang="en-US" sz="1400" b="0" i="0" u="none" strike="noStrike" dirty="0">
                          <a:effectLst/>
                          <a:latin typeface="Arial"/>
                        </a:rPr>
                        <a:t>Report important items that will affect production; incidents, vulnerabilities, changes to PKI infrastructure</a:t>
                      </a:r>
                    </a:p>
                  </a:txBody>
                  <a:tcPr marL="12700" marR="12700" marT="12700" marB="0" anchor="b"/>
                </a:tc>
              </a:tr>
              <a:tr h="370840">
                <a:tc>
                  <a:txBody>
                    <a:bodyPr/>
                    <a:lstStyle/>
                    <a:p>
                      <a:pPr algn="l" fontAlgn="b"/>
                      <a:r>
                        <a:rPr lang="en-US" sz="1400" b="0" i="0" u="none" strike="noStrike" dirty="0" smtClean="0">
                          <a:effectLst/>
                          <a:latin typeface="Arial"/>
                        </a:rPr>
                        <a:t>12</a:t>
                      </a:r>
                      <a:endParaRPr lang="en-US" sz="1400" b="0" i="0" u="none" strike="noStrike" dirty="0">
                        <a:effectLst/>
                        <a:latin typeface="Arial"/>
                      </a:endParaRPr>
                    </a:p>
                  </a:txBody>
                  <a:tcPr marL="12700" marR="12700" marT="12700" marB="0"/>
                </a:tc>
                <a:tc>
                  <a:txBody>
                    <a:bodyPr/>
                    <a:lstStyle/>
                    <a:p>
                      <a:pPr algn="l" fontAlgn="b"/>
                      <a:r>
                        <a:rPr lang="en-US" sz="1400" b="0" i="0" u="none" strike="noStrike" dirty="0">
                          <a:solidFill>
                            <a:srgbClr val="000000"/>
                          </a:solidFill>
                          <a:effectLst/>
                          <a:latin typeface="Arial"/>
                        </a:rPr>
                        <a:t>Monthly reporting to OSG-ET</a:t>
                      </a:r>
                    </a:p>
                  </a:txBody>
                  <a:tcPr marL="12700" marR="12700" marT="12700" marB="0"/>
                </a:tc>
                <a:tc>
                  <a:txBody>
                    <a:bodyPr/>
                    <a:lstStyle/>
                    <a:p>
                      <a:pPr algn="l" fontAlgn="b"/>
                      <a:r>
                        <a:rPr lang="en-US" sz="1400" b="0" i="0" u="none" strike="noStrike" dirty="0">
                          <a:effectLst/>
                          <a:latin typeface="Arial"/>
                        </a:rPr>
                        <a:t>Meet with ET once a month to discuss work items</a:t>
                      </a:r>
                    </a:p>
                  </a:txBody>
                  <a:tcPr marL="12700" marR="12700" marT="12700" marB="0" anchor="b"/>
                </a:tc>
              </a:tr>
              <a:tr h="370840">
                <a:tc>
                  <a:txBody>
                    <a:bodyPr/>
                    <a:lstStyle/>
                    <a:p>
                      <a:pPr algn="l" fontAlgn="b"/>
                      <a:r>
                        <a:rPr lang="en-US" sz="1400" b="0" i="0" u="none" strike="noStrike" dirty="0" smtClean="0">
                          <a:effectLst/>
                          <a:latin typeface="Arial"/>
                        </a:rPr>
                        <a:t>13</a:t>
                      </a:r>
                      <a:endParaRPr lang="en-US" sz="1400" b="0" i="0" u="none" strike="noStrike" dirty="0">
                        <a:effectLst/>
                        <a:latin typeface="Arial"/>
                      </a:endParaRPr>
                    </a:p>
                  </a:txBody>
                  <a:tcPr marL="12700" marR="12700" marT="12700" marB="0"/>
                </a:tc>
                <a:tc>
                  <a:txBody>
                    <a:bodyPr/>
                    <a:lstStyle/>
                    <a:p>
                      <a:pPr algn="l" fontAlgn="b"/>
                      <a:r>
                        <a:rPr lang="en-US" sz="1400" b="0" i="0" u="none" strike="noStrike" dirty="0">
                          <a:solidFill>
                            <a:srgbClr val="000000"/>
                          </a:solidFill>
                          <a:effectLst/>
                          <a:latin typeface="Arial"/>
                        </a:rPr>
                        <a:t>Quarterly reporting to Area Coordinator meeting</a:t>
                      </a:r>
                    </a:p>
                  </a:txBody>
                  <a:tcPr marL="12700" marR="12700" marT="12700" marB="0"/>
                </a:tc>
                <a:tc>
                  <a:txBody>
                    <a:bodyPr/>
                    <a:lstStyle/>
                    <a:p>
                      <a:pPr algn="l" fontAlgn="b"/>
                      <a:r>
                        <a:rPr lang="en-US" sz="1400" b="0" i="0" u="none" strike="noStrike" dirty="0">
                          <a:effectLst/>
                          <a:latin typeface="Arial"/>
                        </a:rPr>
                        <a:t>Meet with area coordinators to discuss work items. </a:t>
                      </a:r>
                    </a:p>
                  </a:txBody>
                  <a:tcPr marL="12700" marR="12700" marT="12700" marB="0" anchor="b"/>
                </a:tc>
              </a:tr>
            </a:tbl>
          </a:graphicData>
        </a:graphic>
      </p:graphicFrame>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96210049"/>
      </p:ext>
    </p:extLst>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Ongoing Work: Operational Security</a:t>
            </a:r>
            <a:endParaRPr lang="en-US" dirty="0"/>
          </a:p>
        </p:txBody>
      </p:sp>
      <p:sp>
        <p:nvSpPr>
          <p:cNvPr id="3" name="Content Placeholder 2"/>
          <p:cNvSpPr>
            <a:spLocks noGrp="1"/>
          </p:cNvSpPr>
          <p:nvPr>
            <p:ph idx="1"/>
          </p:nvPr>
        </p:nvSpPr>
        <p:spPr>
          <a:xfrm>
            <a:off x="272109" y="1417638"/>
            <a:ext cx="8871891" cy="5440362"/>
          </a:xfrm>
        </p:spPr>
        <p:txBody>
          <a:bodyPr>
            <a:noAutofit/>
          </a:bodyPr>
          <a:lstStyle/>
          <a:p>
            <a:pPr marL="457200" indent="-457200">
              <a:buAutoNum type="arabicPeriod"/>
            </a:pPr>
            <a:r>
              <a:rPr lang="en-US" sz="2400" dirty="0" smtClean="0"/>
              <a:t>Software Vulnerabilities/Incidents</a:t>
            </a:r>
          </a:p>
          <a:p>
            <a:pPr marL="857250" lvl="1" indent="-457200">
              <a:buFont typeface="Arial"/>
              <a:buChar char="•"/>
            </a:pPr>
            <a:r>
              <a:rPr lang="en-US" sz="2000" dirty="0" smtClean="0"/>
              <a:t>Serious Condor vulnerability is coming up.</a:t>
            </a:r>
          </a:p>
          <a:p>
            <a:pPr marL="857250" lvl="1" indent="-457200">
              <a:buFont typeface="Arial"/>
              <a:buChar char="•"/>
            </a:pPr>
            <a:r>
              <a:rPr lang="en-US" sz="2000" dirty="0" smtClean="0"/>
              <a:t>All Sites patched </a:t>
            </a:r>
            <a:r>
              <a:rPr lang="en-US" sz="2000" dirty="0" err="1" smtClean="0"/>
              <a:t>Voms</a:t>
            </a:r>
            <a:r>
              <a:rPr lang="en-US" sz="2000" dirty="0" smtClean="0"/>
              <a:t>-admin vulnerability. </a:t>
            </a:r>
          </a:p>
          <a:p>
            <a:pPr marL="857250" lvl="1" indent="-457200">
              <a:buFont typeface="Arial"/>
              <a:buChar char="•"/>
            </a:pPr>
            <a:r>
              <a:rPr lang="en-US" sz="2000" dirty="0" smtClean="0"/>
              <a:t>No other major vulnerability.</a:t>
            </a:r>
            <a:endParaRPr lang="en-US" sz="2000" dirty="0" smtClean="0"/>
          </a:p>
          <a:p>
            <a:pPr marL="857250" lvl="1" indent="-457200">
              <a:buFont typeface="Arial"/>
              <a:buChar char="•"/>
            </a:pPr>
            <a:r>
              <a:rPr lang="en-US" sz="2000" dirty="0" smtClean="0"/>
              <a:t>Site patching levels</a:t>
            </a:r>
          </a:p>
          <a:p>
            <a:pPr marL="514350" indent="-514350">
              <a:buFont typeface="+mj-lt"/>
              <a:buAutoNum type="arabicPeriod"/>
            </a:pPr>
            <a:r>
              <a:rPr lang="en-US" sz="2400" dirty="0" smtClean="0"/>
              <a:t>Operations</a:t>
            </a:r>
          </a:p>
          <a:p>
            <a:pPr marL="914400" lvl="1" indent="-514350">
              <a:buFont typeface="Arial"/>
              <a:buChar char="•"/>
            </a:pPr>
            <a:r>
              <a:rPr lang="en-US" sz="2000" dirty="0" smtClean="0"/>
              <a:t>SHA-2 Transition. Took over coordinating the changes across the GOC ITB, VO software, and Campus Grids.</a:t>
            </a:r>
          </a:p>
          <a:p>
            <a:pPr marL="914400" lvl="1" indent="-514350">
              <a:buFont typeface="Arial"/>
              <a:buChar char="•"/>
            </a:pPr>
            <a:r>
              <a:rPr lang="en-US" sz="2000" dirty="0" smtClean="0"/>
              <a:t>Phasing out the old layout. Becomes a bigger problem. VOMS are not up-to date. </a:t>
            </a:r>
          </a:p>
          <a:p>
            <a:pPr marL="914400" lvl="1" indent="-514350">
              <a:buFont typeface="Arial"/>
              <a:buChar char="•"/>
            </a:pPr>
            <a:r>
              <a:rPr lang="en-US" sz="2000" dirty="0" smtClean="0"/>
              <a:t>Transition to use EGI </a:t>
            </a:r>
            <a:r>
              <a:rPr lang="en-US" sz="2000" dirty="0" err="1" smtClean="0"/>
              <a:t>Pakiti</a:t>
            </a:r>
            <a:r>
              <a:rPr lang="en-US" sz="2000" dirty="0" smtClean="0"/>
              <a:t> central service</a:t>
            </a:r>
          </a:p>
          <a:p>
            <a:pPr marL="914400" lvl="1" indent="-514350">
              <a:buFont typeface="Arial"/>
              <a:buChar char="•"/>
            </a:pPr>
            <a:r>
              <a:rPr lang="en-US" sz="2000" dirty="0" smtClean="0"/>
              <a:t>Lengthened the RSV CA probe lifetime to 8 days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3630"/>
            <a:ext cx="8229600" cy="4525963"/>
          </a:xfrm>
        </p:spPr>
        <p:txBody>
          <a:bodyPr>
            <a:noAutofit/>
          </a:bodyPr>
          <a:lstStyle/>
          <a:p>
            <a:pPr marL="457200" lvl="1" indent="-457200">
              <a:buNone/>
            </a:pPr>
            <a:r>
              <a:rPr lang="en-US" sz="2400" dirty="0" smtClean="0"/>
              <a:t>  </a:t>
            </a:r>
          </a:p>
          <a:p>
            <a:pPr>
              <a:buNone/>
            </a:pPr>
            <a:r>
              <a:rPr lang="en-US" sz="2400" dirty="0" smtClean="0"/>
              <a:t>  </a:t>
            </a:r>
          </a:p>
          <a:p>
            <a:endParaRPr lang="en-US" sz="2400" dirty="0" smtClean="0"/>
          </a:p>
          <a:p>
            <a:pPr>
              <a:buNone/>
            </a:pPr>
            <a:r>
              <a:rPr lang="en-US" sz="2400" dirty="0" smtClean="0"/>
              <a:t> </a:t>
            </a:r>
            <a:endParaRPr lang="en-US" sz="2000" dirty="0" smtClean="0"/>
          </a:p>
          <a:p>
            <a:pPr lvl="1">
              <a:buNone/>
            </a:pPr>
            <a:endParaRPr lang="en-US" sz="2000" dirty="0" smtClean="0"/>
          </a:p>
          <a:p>
            <a:pPr>
              <a:buNone/>
            </a:pPr>
            <a:r>
              <a:rPr lang="en-US" sz="2000" dirty="0" smtClean="0"/>
              <a:t>	</a:t>
            </a:r>
          </a:p>
          <a:p>
            <a:pPr>
              <a:buNone/>
            </a:pPr>
            <a:endParaRPr lang="en-US" sz="2000" dirty="0"/>
          </a:p>
        </p:txBody>
      </p:sp>
      <p:sp>
        <p:nvSpPr>
          <p:cNvPr id="4" name="Title 1"/>
          <p:cNvSpPr>
            <a:spLocks noGrp="1"/>
          </p:cNvSpPr>
          <p:nvPr>
            <p:ph type="title"/>
          </p:nvPr>
        </p:nvSpPr>
        <p:spPr>
          <a:xfrm>
            <a:off x="457200" y="17796"/>
            <a:ext cx="8229600" cy="1143000"/>
          </a:xfrm>
        </p:spPr>
        <p:txBody>
          <a:bodyPr>
            <a:normAutofit fontScale="90000"/>
          </a:bodyPr>
          <a:lstStyle/>
          <a:p>
            <a:r>
              <a:rPr lang="en-US" dirty="0" smtClean="0"/>
              <a:t>Ongoing Work: Operational Security</a:t>
            </a:r>
            <a:endParaRPr lang="en-US" dirty="0"/>
          </a:p>
        </p:txBody>
      </p:sp>
      <p:sp>
        <p:nvSpPr>
          <p:cNvPr id="5" name="Content Placeholder 2"/>
          <p:cNvSpPr txBox="1">
            <a:spLocks/>
          </p:cNvSpPr>
          <p:nvPr/>
        </p:nvSpPr>
        <p:spPr>
          <a:xfrm>
            <a:off x="0" y="1812879"/>
            <a:ext cx="8871891" cy="5440362"/>
          </a:xfrm>
          <a:prstGeom prst="rect">
            <a:avLst/>
          </a:prstGeom>
        </p:spPr>
        <p:txBody>
          <a:bodyPr vert="horz" lIns="91440" tIns="45720" rIns="91440" bIns="45720" rtlCol="0">
            <a:noAutofit/>
          </a:bodyPr>
          <a:lstStyle/>
          <a:p>
            <a:pPr marL="914400" marR="0" lvl="1" indent="-514350" algn="l" defTabSz="457200" rtl="0" eaLnBrk="1" fontAlgn="auto" latinLnBrk="0" hangingPunct="1">
              <a:lnSpc>
                <a:spcPct val="100000"/>
              </a:lnSpc>
              <a:spcBef>
                <a:spcPct val="20000"/>
              </a:spcBef>
              <a:spcAft>
                <a:spcPts val="0"/>
              </a:spcAft>
              <a:buClrTx/>
              <a:buSzTx/>
              <a:buFont typeface="Arial"/>
              <a:buChar char="•"/>
              <a:tabLst/>
              <a:defRPr/>
            </a:pPr>
            <a:r>
              <a:rPr lang="en-US" sz="2000" dirty="0" smtClean="0"/>
              <a:t>Holding back the new CA release. Nothing urgent in terms of security. Want to complete the automation of rpm updates. We had RSV failures due to manual yum updates. </a:t>
            </a:r>
          </a:p>
          <a:p>
            <a:pPr marL="914400" marR="0" lvl="1" indent="-51435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Completed the Test and Controls. Following up with the</a:t>
            </a:r>
            <a:r>
              <a:rPr kumimoji="0" lang="en-US" sz="2000" b="0" i="0" u="none" strike="noStrike" kern="1200" cap="none" spc="0" normalizeH="0" noProof="0" dirty="0" smtClean="0">
                <a:ln>
                  <a:noFill/>
                </a:ln>
                <a:solidFill>
                  <a:schemeClr val="tx1"/>
                </a:solidFill>
                <a:effectLst/>
                <a:uLnTx/>
                <a:uFillTx/>
                <a:latin typeface="+mn-lt"/>
                <a:ea typeface="+mn-ea"/>
                <a:cs typeface="+mn-cs"/>
              </a:rPr>
              <a:t> recommended action items.</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2296</TotalTime>
  <Words>775</Words>
  <Application>Microsoft Macintosh PowerPoint</Application>
  <PresentationFormat>On-screen Show (4:3)</PresentationFormat>
  <Paragraphs>92</Paragraphs>
  <Slides>7</Slides>
  <Notes>0</Notes>
  <HiddenSlides>0</HiddenSlides>
  <MMClips>0</MMClips>
  <ScaleCrop>false</ScaleCrop>
  <HeadingPairs>
    <vt:vector size="4" baseType="variant">
      <vt:variant>
        <vt:lpstr>Design Template</vt:lpstr>
      </vt:variant>
      <vt:variant>
        <vt:i4>1</vt:i4>
      </vt:variant>
      <vt:variant>
        <vt:lpstr>Slide Titles</vt:lpstr>
      </vt:variant>
      <vt:variant>
        <vt:i4>7</vt:i4>
      </vt:variant>
    </vt:vector>
  </HeadingPairs>
  <TitlesOfParts>
    <vt:vector size="8" baseType="lpstr">
      <vt:lpstr>Office Theme</vt:lpstr>
      <vt:lpstr>OSG Area Coordinators Meeting Security Team  Report</vt:lpstr>
      <vt:lpstr>Key Initiatives</vt:lpstr>
      <vt:lpstr>Key Initiatives</vt:lpstr>
      <vt:lpstr>Concerns</vt:lpstr>
      <vt:lpstr>Slide 5</vt:lpstr>
      <vt:lpstr>Ongoing Work: Operational Security</vt:lpstr>
      <vt:lpstr>Ongoing Work: Operational Security</vt:lpstr>
    </vt:vector>
  </TitlesOfParts>
  <Company>Fermi National Laboratory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OSG Area Coordinators Meeting Security Team  Report</dc:title>
  <dc:creator>Mine Altunay</dc:creator>
  <cp:lastModifiedBy>Mine Altunay</cp:lastModifiedBy>
  <cp:revision>73</cp:revision>
  <dcterms:created xsi:type="dcterms:W3CDTF">2012-08-15T18:22:37Z</dcterms:created>
  <dcterms:modified xsi:type="dcterms:W3CDTF">2012-08-15T18:25:41Z</dcterms:modified>
</cp:coreProperties>
</file>