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1" r:id="rId1"/>
    <p:sldMasterId id="2147483923" r:id="rId2"/>
    <p:sldMasterId id="2147483935" r:id="rId3"/>
  </p:sldMasterIdLst>
  <p:notesMasterIdLst>
    <p:notesMasterId r:id="rId29"/>
  </p:notesMasterIdLst>
  <p:sldIdLst>
    <p:sldId id="256" r:id="rId4"/>
    <p:sldId id="355" r:id="rId5"/>
    <p:sldId id="342" r:id="rId6"/>
    <p:sldId id="350" r:id="rId7"/>
    <p:sldId id="351" r:id="rId8"/>
    <p:sldId id="352" r:id="rId9"/>
    <p:sldId id="343" r:id="rId10"/>
    <p:sldId id="335" r:id="rId11"/>
    <p:sldId id="357" r:id="rId12"/>
    <p:sldId id="359" r:id="rId13"/>
    <p:sldId id="336" r:id="rId14"/>
    <p:sldId id="353" r:id="rId15"/>
    <p:sldId id="333" r:id="rId16"/>
    <p:sldId id="337" r:id="rId17"/>
    <p:sldId id="338" r:id="rId18"/>
    <p:sldId id="354" r:id="rId19"/>
    <p:sldId id="356" r:id="rId20"/>
    <p:sldId id="360" r:id="rId21"/>
    <p:sldId id="346" r:id="rId22"/>
    <p:sldId id="309" r:id="rId23"/>
    <p:sldId id="358" r:id="rId24"/>
    <p:sldId id="361" r:id="rId25"/>
    <p:sldId id="363" r:id="rId26"/>
    <p:sldId id="362" r:id="rId27"/>
    <p:sldId id="36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1" autoAdjust="0"/>
    <p:restoredTop sz="94660"/>
  </p:normalViewPr>
  <p:slideViewPr>
    <p:cSldViewPr>
      <p:cViewPr varScale="1">
        <p:scale>
          <a:sx n="84" d="100"/>
          <a:sy n="84" d="100"/>
        </p:scale>
        <p:origin x="-45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3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8ED68DE-8694-43D8-9B88-B4CB080F3A80}" type="datetimeFigureOut">
              <a:rPr lang="en-US"/>
              <a:pPr>
                <a:defRPr/>
              </a:pPr>
              <a:t>7/10/2012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136B487-3F69-4763-AAFD-7778E13E9125}" type="slidenum">
              <a:rPr lang="en-US"/>
              <a:pPr>
                <a:defRPr/>
              </a:pPr>
              <a:t>‹#›</a:t>
            </a:fld>
            <a:endParaRPr lang="en-US"/>
          </a:p>
        </p:txBody>
      </p:sp>
    </p:spTree>
    <p:extLst>
      <p:ext uri="{BB962C8B-B14F-4D97-AF65-F5344CB8AC3E}">
        <p14:creationId xmlns:p14="http://schemas.microsoft.com/office/powerpoint/2010/main" val="76356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D0F07EF-6825-4169-B491-31D6357B402B}" type="slidenum">
              <a:rPr lang="en-US" sz="1200">
                <a:solidFill>
                  <a:prstClr val="black"/>
                </a:solidFill>
              </a:rPr>
              <a:pPr eaLnBrk="1" hangingPunct="1"/>
              <a:t>23</a:t>
            </a:fld>
            <a:endParaRPr lang="en-US" sz="1200">
              <a:solidFill>
                <a:prstClr val="black"/>
              </a:solidFill>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184BE9F-4083-4500-BC1F-90AD4386AFD1}" type="slidenum">
              <a:rPr lang="en-US" sz="1200">
                <a:solidFill>
                  <a:prstClr val="black"/>
                </a:solidFill>
              </a:rPr>
              <a:pPr eaLnBrk="1" hangingPunct="1"/>
              <a:t>24</a:t>
            </a:fld>
            <a:endParaRPr lang="en-US" sz="1200">
              <a:solidFill>
                <a:prstClr val="black"/>
              </a:solidFill>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63171" name="Rectangle 3"/>
          <p:cNvSpPr>
            <a:spLocks noGrp="1" noChangeArrowheads="1"/>
          </p:cNvSpPr>
          <p:nvPr>
            <p:ph type="ctrTitle"/>
          </p:nvPr>
        </p:nvSpPr>
        <p:spPr>
          <a:xfrm>
            <a:off x="685800" y="2286000"/>
            <a:ext cx="7772400" cy="1143000"/>
          </a:xfrm>
          <a:sp3d extrusionH="74600" prstMaterial="legacyMatte">
            <a:bevelT w="13500" h="13500" prst="angle"/>
            <a:bevelB w="13500" h="13500" prst="angle"/>
            <a:extrusionClr>
              <a:srgbClr val="F6E4D2"/>
            </a:extrusionClr>
          </a:sp3d>
        </p:spPr>
        <p:txBody>
          <a:bodyPr/>
          <a:lstStyle>
            <a:lvl1pPr>
              <a:defRPr/>
            </a:lvl1pPr>
          </a:lstStyle>
          <a:p>
            <a:r>
              <a:rPr lang="en-US" smtClean="0"/>
              <a:t>Click to edit Master title style</a:t>
            </a:r>
            <a:endParaRPr lang="en-US"/>
          </a:p>
        </p:txBody>
      </p:sp>
      <p:sp>
        <p:nvSpPr>
          <p:cNvPr id="263172" name="Rectangle 4"/>
          <p:cNvSpPr>
            <a:spLocks noGrp="1" noChangeArrowheads="1"/>
          </p:cNvSpPr>
          <p:nvPr>
            <p:ph type="subTitle" idx="1"/>
          </p:nvPr>
        </p:nvSpPr>
        <p:spPr>
          <a:xfrm>
            <a:off x="1371600" y="3886200"/>
            <a:ext cx="6400800" cy="2362200"/>
          </a:xfrm>
        </p:spPr>
        <p:txBody>
          <a:bodyPr/>
          <a:lstStyle>
            <a:lvl1pPr marL="0" indent="0" algn="ctr">
              <a:lnSpc>
                <a:spcPct val="140000"/>
              </a:lnSpc>
              <a:buFont typeface="Monotype Sorts" pitchFamily="1" charset="2"/>
              <a:buNone/>
              <a:defRPr b="1"/>
            </a:lvl1pPr>
          </a:lstStyle>
          <a:p>
            <a:r>
              <a:rPr lang="en-US" smtClean="0"/>
              <a:t>Click to edit Master subtitle style</a:t>
            </a:r>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lvl1pPr>
              <a:defRPr/>
            </a:lvl1pPr>
          </a:lstStyle>
          <a:p>
            <a:pPr>
              <a:defRPr/>
            </a:pPr>
            <a:fld id="{2A946246-054D-48F7-8858-D98BB59168E4}"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3055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lvl1pPr>
              <a:defRPr/>
            </a:lvl1pPr>
          </a:lstStyle>
          <a:p>
            <a:pPr>
              <a:defRPr/>
            </a:pPr>
            <a:fld id="{F4A753C2-A76F-41F4-BB13-C23EC3FEA01E}"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924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2291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42291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7/10/2012</a:t>
            </a: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7" name="Slide Number Placeholder 6"/>
          <p:cNvSpPr>
            <a:spLocks noGrp="1"/>
          </p:cNvSpPr>
          <p:nvPr>
            <p:ph type="sldNum" sz="quarter" idx="12"/>
          </p:nvPr>
        </p:nvSpPr>
        <p:spPr/>
        <p:txBody>
          <a:bodyPr/>
          <a:lstStyle>
            <a:lvl1pPr>
              <a:defRPr/>
            </a:lvl1pPr>
          </a:lstStyle>
          <a:p>
            <a:pPr>
              <a:defRPr/>
            </a:pPr>
            <a:fld id="{00C4BAC9-0521-4E21-87DF-DF5EE3B5BFAB}"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152400"/>
            <a:ext cx="79248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143000"/>
            <a:ext cx="42291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42291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04800" y="3810000"/>
            <a:ext cx="42291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3810000"/>
            <a:ext cx="42291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7/10/2012</a:t>
            </a:r>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9" name="Slide Number Placeholder 8"/>
          <p:cNvSpPr>
            <a:spLocks noGrp="1"/>
          </p:cNvSpPr>
          <p:nvPr>
            <p:ph type="sldNum" sz="quarter" idx="12"/>
          </p:nvPr>
        </p:nvSpPr>
        <p:spPr/>
        <p:txBody>
          <a:bodyPr/>
          <a:lstStyle>
            <a:lvl1pPr>
              <a:defRPr/>
            </a:lvl1pPr>
          </a:lstStyle>
          <a:p>
            <a:pPr>
              <a:defRPr/>
            </a:pPr>
            <a:fld id="{DF4EA6AC-BA73-44B5-9424-4408B1D448D4}"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23F39F6-C8E0-4CBB-87ED-8AFF7C1B92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30136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69403E1-E059-4A54-A880-4936FEBDDE2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1458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086873-F7E2-445F-A180-07FFC70F9D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9006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5F8056-3BA2-4BF1-8EAD-92E7F8AD96D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85334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86EA37C-7B7E-4EA5-B884-D26E4FE0F6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408820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08C3CE8-9E92-41E5-8042-EBBE1FEA23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6402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lvl1pPr>
              <a:defRPr/>
            </a:lvl1pPr>
          </a:lstStyle>
          <a:p>
            <a:pPr>
              <a:defRPr/>
            </a:pPr>
            <a:fld id="{CFF787FE-4119-4211-AE05-64DE0D0071A9}"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3D94F0E-D388-475A-ADA4-1C280E1C6EB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12032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C2181A-C254-4229-9625-1FB59E3BFB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46152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EE9AC4A-7ADD-4E07-9E0F-249C5B0E72D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6480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D34E33A-138C-4447-BD40-12BF9B2DF3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59560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F87233-DD4D-440D-887F-EB8E7D4F99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20060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23F39F6-C8E0-4CBB-87ED-8AFF7C1B92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237433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69403E1-E059-4A54-A880-4936FEBDDE2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410422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086873-F7E2-445F-A180-07FFC70F9D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995057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5F8056-3BA2-4BF1-8EAD-92E7F8AD96D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05527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86EA37C-7B7E-4EA5-B884-D26E4FE0F6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5382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lvl1pPr>
              <a:defRPr/>
            </a:lvl1pPr>
          </a:lstStyle>
          <a:p>
            <a:pPr>
              <a:defRPr/>
            </a:pPr>
            <a:fld id="{BCF6F868-DE0B-4F8C-BCC9-445B9B7E5832}" type="slidenum">
              <a:rPr lang="en-US"/>
              <a:pPr>
                <a:defRPr/>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08C3CE8-9E92-41E5-8042-EBBE1FEA23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91720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3D94F0E-D388-475A-ADA4-1C280E1C6EB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041482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C2181A-C254-4229-9625-1FB59E3BFB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06934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EE9AC4A-7ADD-4E07-9E0F-249C5B0E72D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07679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D34E33A-138C-4447-BD40-12BF9B2DF3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074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F87233-DD4D-440D-887F-EB8E7D4F99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0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143000"/>
            <a:ext cx="4229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4229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7/10/2012</a:t>
            </a: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7" name="Slide Number Placeholder 6"/>
          <p:cNvSpPr>
            <a:spLocks noGrp="1"/>
          </p:cNvSpPr>
          <p:nvPr>
            <p:ph type="sldNum" sz="quarter" idx="12"/>
          </p:nvPr>
        </p:nvSpPr>
        <p:spPr/>
        <p:txBody>
          <a:bodyPr/>
          <a:lstStyle>
            <a:lvl1pPr>
              <a:defRPr/>
            </a:lvl1pPr>
          </a:lstStyle>
          <a:p>
            <a:pPr>
              <a:defRPr/>
            </a:pPr>
            <a:fld id="{223DEB13-F005-4C13-9AE6-A7B20E996638}"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7/10/2012</a:t>
            </a:r>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9" name="Slide Number Placeholder 8"/>
          <p:cNvSpPr>
            <a:spLocks noGrp="1"/>
          </p:cNvSpPr>
          <p:nvPr>
            <p:ph type="sldNum" sz="quarter" idx="12"/>
          </p:nvPr>
        </p:nvSpPr>
        <p:spPr/>
        <p:txBody>
          <a:bodyPr/>
          <a:lstStyle>
            <a:lvl1pPr>
              <a:defRPr/>
            </a:lvl1pPr>
          </a:lstStyle>
          <a:p>
            <a:pPr>
              <a:defRPr/>
            </a:pPr>
            <a:fld id="{DB120D6C-92B5-4D59-86CB-DBD903D7E08E}"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smtClean="0"/>
              <a:t>7/10/2012</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5" name="Slide Number Placeholder 4"/>
          <p:cNvSpPr>
            <a:spLocks noGrp="1"/>
          </p:cNvSpPr>
          <p:nvPr>
            <p:ph type="sldNum" sz="quarter" idx="12"/>
          </p:nvPr>
        </p:nvSpPr>
        <p:spPr/>
        <p:txBody>
          <a:bodyPr/>
          <a:lstStyle>
            <a:lvl1pPr>
              <a:defRPr/>
            </a:lvl1pPr>
          </a:lstStyle>
          <a:p>
            <a:pPr>
              <a:defRPr/>
            </a:pPr>
            <a:fld id="{0C95995E-F63D-4E05-90DE-7109B71C54CE}"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7/10/2012</a:t>
            </a:r>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4" name="Slide Number Placeholder 3"/>
          <p:cNvSpPr>
            <a:spLocks noGrp="1"/>
          </p:cNvSpPr>
          <p:nvPr>
            <p:ph type="sldNum" sz="quarter" idx="12"/>
          </p:nvPr>
        </p:nvSpPr>
        <p:spPr/>
        <p:txBody>
          <a:bodyPr/>
          <a:lstStyle>
            <a:lvl1pPr>
              <a:defRPr/>
            </a:lvl1pPr>
          </a:lstStyle>
          <a:p>
            <a:pPr>
              <a:defRPr/>
            </a:pPr>
            <a:fld id="{7819F0C4-1AAC-4218-808B-07477C5B00A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7/10/2012</a:t>
            </a: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7" name="Slide Number Placeholder 6"/>
          <p:cNvSpPr>
            <a:spLocks noGrp="1"/>
          </p:cNvSpPr>
          <p:nvPr>
            <p:ph type="sldNum" sz="quarter" idx="12"/>
          </p:nvPr>
        </p:nvSpPr>
        <p:spPr/>
        <p:txBody>
          <a:bodyPr/>
          <a:lstStyle>
            <a:lvl1pPr>
              <a:defRPr/>
            </a:lvl1pPr>
          </a:lstStyle>
          <a:p>
            <a:pPr>
              <a:defRPr/>
            </a:pPr>
            <a:fld id="{29978C34-CE64-4776-AC33-0D4081F3B8F0}"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7/10/2012</a:t>
            </a: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OSG Staff Planning Retreat</a:t>
            </a:r>
            <a:endParaRPr lang="en-US"/>
          </a:p>
        </p:txBody>
      </p:sp>
      <p:sp>
        <p:nvSpPr>
          <p:cNvPr id="7" name="Slide Number Placeholder 6"/>
          <p:cNvSpPr>
            <a:spLocks noGrp="1"/>
          </p:cNvSpPr>
          <p:nvPr>
            <p:ph type="sldNum" sz="quarter" idx="12"/>
          </p:nvPr>
        </p:nvSpPr>
        <p:spPr/>
        <p:txBody>
          <a:bodyPr/>
          <a:lstStyle>
            <a:lvl1pPr>
              <a:defRPr/>
            </a:lvl1pPr>
          </a:lstStyle>
          <a:p>
            <a:pPr>
              <a:defRPr/>
            </a:pPr>
            <a:fld id="{ADA2FCC3-65BB-4DCB-B08B-DB3ACE3F711E}"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304800" y="152400"/>
            <a:ext cx="7924800" cy="838200"/>
          </a:xfrm>
          <a:prstGeom prst="rect">
            <a:avLst/>
          </a:prstGeom>
          <a:gradFill rotWithShape="0">
            <a:gsLst>
              <a:gs pos="0">
                <a:srgbClr val="D3C4B4"/>
              </a:gs>
              <a:gs pos="100000">
                <a:srgbClr val="F6E4D2"/>
              </a:gs>
            </a:gsLst>
            <a:lin ang="5400000" scaled="1"/>
          </a:gradFill>
          <a:ln w="9525">
            <a:miter lim="800000"/>
            <a:headEnd/>
            <a:tailEnd/>
          </a:ln>
          <a:scene3d>
            <a:camera prst="legacyObliqueBottomLeft"/>
            <a:lightRig rig="legacyFlat3" dir="b"/>
          </a:scene3d>
          <a:sp3d extrusionH="74600" prstMaterial="legacyMatte">
            <a:bevelT w="13500" h="13500" prst="angle"/>
            <a:bevelB w="13500" h="13500" prst="angle"/>
            <a:extrusionClr>
              <a:srgbClr val="FCF5EE"/>
            </a:extrusionClr>
          </a:sp3d>
        </p:spPr>
        <p:txBody>
          <a:bodyPr vert="horz" wrap="square" lIns="91440" tIns="45720" rIns="91440" bIns="45720" numCol="1" anchor="ctr" anchorCtr="0" compatLnSpc="1">
            <a:prstTxWarp prst="textNoShape">
              <a:avLst/>
            </a:prstTxWarp>
            <a:flatTx/>
          </a:bodyPr>
          <a:lstStyle/>
          <a:p>
            <a:pPr lvl="0"/>
            <a:r>
              <a:rPr lang="en-US" smtClean="0"/>
              <a:t>Click to edit Master title style</a:t>
            </a:r>
          </a:p>
        </p:txBody>
      </p:sp>
      <p:sp>
        <p:nvSpPr>
          <p:cNvPr id="262149" name="Rectangle 5"/>
          <p:cNvSpPr>
            <a:spLocks noGrp="1" noChangeArrowheads="1"/>
          </p:cNvSpPr>
          <p:nvPr>
            <p:ph type="body" idx="1"/>
          </p:nvPr>
        </p:nvSpPr>
        <p:spPr bwMode="auto">
          <a:xfrm>
            <a:off x="304800" y="1143000"/>
            <a:ext cx="8610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2150" name="Rectangle 6"/>
          <p:cNvSpPr>
            <a:spLocks noGrp="1" noChangeArrowheads="1"/>
          </p:cNvSpPr>
          <p:nvPr>
            <p:ph type="dt" sz="half" idx="2"/>
          </p:nvPr>
        </p:nvSpPr>
        <p:spPr bwMode="auto">
          <a:xfrm>
            <a:off x="3338513" y="6477000"/>
            <a:ext cx="4967287"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buClrTx/>
              <a:defRPr sz="1200" i="1">
                <a:solidFill>
                  <a:srgbClr val="FFCC00"/>
                </a:solidFill>
                <a:effectLst>
                  <a:outerShdw blurRad="38100" dist="38100" dir="2700000" algn="tl">
                    <a:srgbClr val="C0C0C0"/>
                  </a:outerShdw>
                </a:effectLst>
                <a:latin typeface="+mn-lt"/>
                <a:cs typeface="+mn-cs"/>
              </a:defRPr>
            </a:lvl1pPr>
          </a:lstStyle>
          <a:p>
            <a:pPr>
              <a:defRPr/>
            </a:pPr>
            <a:r>
              <a:rPr lang="en-US" smtClean="0"/>
              <a:t>7/10/2012</a:t>
            </a:r>
            <a:endParaRPr lang="en-US"/>
          </a:p>
        </p:txBody>
      </p:sp>
      <p:sp>
        <p:nvSpPr>
          <p:cNvPr id="262151" name="Rectangle 7"/>
          <p:cNvSpPr>
            <a:spLocks noGrp="1" noChangeArrowheads="1"/>
          </p:cNvSpPr>
          <p:nvPr>
            <p:ph type="ftr" sz="quarter" idx="3"/>
          </p:nvPr>
        </p:nvSpPr>
        <p:spPr bwMode="auto">
          <a:xfrm>
            <a:off x="304800" y="6477000"/>
            <a:ext cx="3019425"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lnSpc>
                <a:spcPct val="100000"/>
              </a:lnSpc>
              <a:spcBef>
                <a:spcPct val="0"/>
              </a:spcBef>
              <a:spcAft>
                <a:spcPts val="0"/>
              </a:spcAft>
              <a:buClrTx/>
              <a:defRPr sz="1200" i="1">
                <a:solidFill>
                  <a:srgbClr val="FFCC00"/>
                </a:solidFill>
                <a:effectLst>
                  <a:outerShdw blurRad="38100" dist="38100" dir="2700000" algn="tl">
                    <a:srgbClr val="C0C0C0"/>
                  </a:outerShdw>
                </a:effectLst>
                <a:latin typeface="+mn-lt"/>
                <a:cs typeface="+mn-cs"/>
              </a:defRPr>
            </a:lvl1pPr>
          </a:lstStyle>
          <a:p>
            <a:pPr>
              <a:defRPr/>
            </a:pPr>
            <a:r>
              <a:rPr lang="en-US" smtClean="0"/>
              <a:t>OSG Staff Planning Retreat</a:t>
            </a:r>
            <a:endParaRPr lang="en-US"/>
          </a:p>
        </p:txBody>
      </p:sp>
      <p:sp>
        <p:nvSpPr>
          <p:cNvPr id="262152" name="Rectangle 8"/>
          <p:cNvSpPr>
            <a:spLocks noGrp="1" noChangeArrowheads="1"/>
          </p:cNvSpPr>
          <p:nvPr>
            <p:ph type="sldNum" sz="quarter" idx="4"/>
          </p:nvPr>
        </p:nvSpPr>
        <p:spPr bwMode="auto">
          <a:xfrm>
            <a:off x="8382000" y="6477000"/>
            <a:ext cx="533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buClrTx/>
              <a:defRPr sz="1200">
                <a:solidFill>
                  <a:srgbClr val="FFCC00"/>
                </a:solidFill>
                <a:effectLst/>
                <a:latin typeface="+mn-lt"/>
                <a:cs typeface="+mn-cs"/>
              </a:defRPr>
            </a:lvl1pPr>
          </a:lstStyle>
          <a:p>
            <a:pPr>
              <a:defRPr/>
            </a:pPr>
            <a:fld id="{C240F606-AE00-4664-BAE4-BD8BFB3F1F71}" type="slidenum">
              <a:rPr lang="en-US"/>
              <a:pPr>
                <a:defRPr/>
              </a:pPr>
              <a:t>‹#›</a:t>
            </a:fld>
            <a:endParaRPr lang="en-US"/>
          </a:p>
        </p:txBody>
      </p:sp>
      <p:sp>
        <p:nvSpPr>
          <p:cNvPr id="262153" name="Line 9"/>
          <p:cNvSpPr>
            <a:spLocks noChangeShapeType="1"/>
          </p:cNvSpPr>
          <p:nvPr/>
        </p:nvSpPr>
        <p:spPr bwMode="auto">
          <a:xfrm>
            <a:off x="304800" y="6477000"/>
            <a:ext cx="8610600" cy="0"/>
          </a:xfrm>
          <a:prstGeom prst="line">
            <a:avLst/>
          </a:prstGeom>
          <a:noFill/>
          <a:ln w="12700">
            <a:solidFill>
              <a:srgbClr val="600000"/>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Lst>
  <p:transition/>
  <p:timing>
    <p:tnLst>
      <p:par>
        <p:cTn id="1" dur="indefinite" restart="never" nodeType="tmRoot"/>
      </p:par>
    </p:tnLst>
  </p:timing>
  <p:hf hdr="0"/>
  <p:txStyles>
    <p:titleStyle>
      <a:lvl1pPr algn="ctr" rtl="0" eaLnBrk="0" fontAlgn="base" hangingPunct="0">
        <a:lnSpc>
          <a:spcPct val="80000"/>
        </a:lnSpc>
        <a:spcBef>
          <a:spcPct val="0"/>
        </a:spcBef>
        <a:spcAft>
          <a:spcPct val="0"/>
        </a:spcAft>
        <a:defRPr sz="3200" b="1">
          <a:solidFill>
            <a:schemeClr val="accent2"/>
          </a:solidFill>
          <a:latin typeface="+mj-lt"/>
          <a:ea typeface="+mj-ea"/>
          <a:cs typeface="+mj-cs"/>
        </a:defRPr>
      </a:lvl1pPr>
      <a:lvl2pPr algn="ctr" rtl="0" eaLnBrk="0" fontAlgn="base" hangingPunct="0">
        <a:lnSpc>
          <a:spcPct val="80000"/>
        </a:lnSpc>
        <a:spcBef>
          <a:spcPct val="0"/>
        </a:spcBef>
        <a:spcAft>
          <a:spcPct val="0"/>
        </a:spcAft>
        <a:defRPr sz="3200" b="1">
          <a:solidFill>
            <a:schemeClr val="accent2"/>
          </a:solidFill>
          <a:latin typeface="Helvetica" pitchFamily="34" charset="0"/>
        </a:defRPr>
      </a:lvl2pPr>
      <a:lvl3pPr algn="ctr" rtl="0" eaLnBrk="0" fontAlgn="base" hangingPunct="0">
        <a:lnSpc>
          <a:spcPct val="80000"/>
        </a:lnSpc>
        <a:spcBef>
          <a:spcPct val="0"/>
        </a:spcBef>
        <a:spcAft>
          <a:spcPct val="0"/>
        </a:spcAft>
        <a:defRPr sz="3200" b="1">
          <a:solidFill>
            <a:schemeClr val="accent2"/>
          </a:solidFill>
          <a:latin typeface="Helvetica" pitchFamily="34" charset="0"/>
        </a:defRPr>
      </a:lvl3pPr>
      <a:lvl4pPr algn="ctr" rtl="0" eaLnBrk="0" fontAlgn="base" hangingPunct="0">
        <a:lnSpc>
          <a:spcPct val="80000"/>
        </a:lnSpc>
        <a:spcBef>
          <a:spcPct val="0"/>
        </a:spcBef>
        <a:spcAft>
          <a:spcPct val="0"/>
        </a:spcAft>
        <a:defRPr sz="3200" b="1">
          <a:solidFill>
            <a:schemeClr val="accent2"/>
          </a:solidFill>
          <a:latin typeface="Helvetica" pitchFamily="34" charset="0"/>
        </a:defRPr>
      </a:lvl4pPr>
      <a:lvl5pPr algn="ctr" rtl="0" eaLnBrk="0" fontAlgn="base" hangingPunct="0">
        <a:lnSpc>
          <a:spcPct val="80000"/>
        </a:lnSpc>
        <a:spcBef>
          <a:spcPct val="0"/>
        </a:spcBef>
        <a:spcAft>
          <a:spcPct val="0"/>
        </a:spcAft>
        <a:defRPr sz="3200" b="1">
          <a:solidFill>
            <a:schemeClr val="accent2"/>
          </a:solidFill>
          <a:latin typeface="Helvetica" pitchFamily="34" charset="0"/>
        </a:defRPr>
      </a:lvl5pPr>
      <a:lvl6pPr marL="457200" algn="ctr" rtl="0" eaLnBrk="1" fontAlgn="base" hangingPunct="1">
        <a:lnSpc>
          <a:spcPct val="80000"/>
        </a:lnSpc>
        <a:spcBef>
          <a:spcPct val="0"/>
        </a:spcBef>
        <a:spcAft>
          <a:spcPct val="0"/>
        </a:spcAft>
        <a:defRPr sz="3200" b="1">
          <a:solidFill>
            <a:schemeClr val="accent2"/>
          </a:solidFill>
          <a:latin typeface="Helvetica" pitchFamily="34" charset="0"/>
        </a:defRPr>
      </a:lvl6pPr>
      <a:lvl7pPr marL="914400" algn="ctr" rtl="0" eaLnBrk="1" fontAlgn="base" hangingPunct="1">
        <a:lnSpc>
          <a:spcPct val="80000"/>
        </a:lnSpc>
        <a:spcBef>
          <a:spcPct val="0"/>
        </a:spcBef>
        <a:spcAft>
          <a:spcPct val="0"/>
        </a:spcAft>
        <a:defRPr sz="3200" b="1">
          <a:solidFill>
            <a:schemeClr val="accent2"/>
          </a:solidFill>
          <a:latin typeface="Helvetica" pitchFamily="34" charset="0"/>
        </a:defRPr>
      </a:lvl7pPr>
      <a:lvl8pPr marL="1371600" algn="ctr" rtl="0" eaLnBrk="1" fontAlgn="base" hangingPunct="1">
        <a:lnSpc>
          <a:spcPct val="80000"/>
        </a:lnSpc>
        <a:spcBef>
          <a:spcPct val="0"/>
        </a:spcBef>
        <a:spcAft>
          <a:spcPct val="0"/>
        </a:spcAft>
        <a:defRPr sz="3200" b="1">
          <a:solidFill>
            <a:schemeClr val="accent2"/>
          </a:solidFill>
          <a:latin typeface="Helvetica" pitchFamily="34" charset="0"/>
        </a:defRPr>
      </a:lvl8pPr>
      <a:lvl9pPr marL="1828800" algn="ctr" rtl="0" eaLnBrk="1" fontAlgn="base" hangingPunct="1">
        <a:lnSpc>
          <a:spcPct val="80000"/>
        </a:lnSpc>
        <a:spcBef>
          <a:spcPct val="0"/>
        </a:spcBef>
        <a:spcAft>
          <a:spcPct val="0"/>
        </a:spcAft>
        <a:defRPr sz="3200" b="1">
          <a:solidFill>
            <a:schemeClr val="accent2"/>
          </a:solidFill>
          <a:latin typeface="Helvetica" pitchFamily="34" charset="0"/>
        </a:defRPr>
      </a:lvl9pPr>
    </p:titleStyle>
    <p:bodyStyle>
      <a:lvl1pPr marL="342900" indent="-342900" algn="l" rtl="0" eaLnBrk="0" fontAlgn="base" hangingPunct="0">
        <a:lnSpc>
          <a:spcPct val="150000"/>
        </a:lnSpc>
        <a:spcBef>
          <a:spcPct val="20000"/>
        </a:spcBef>
        <a:spcAft>
          <a:spcPct val="0"/>
        </a:spcAft>
        <a:buClr>
          <a:srgbClr val="800000"/>
        </a:buClr>
        <a:buFont typeface="Monotype Sorts" pitchFamily="2" charset="2"/>
        <a:buChar char="T"/>
        <a:defRPr sz="2400">
          <a:solidFill>
            <a:srgbClr val="8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20000"/>
        </a:lnSpc>
        <a:spcBef>
          <a:spcPct val="20000"/>
        </a:spcBef>
        <a:spcAft>
          <a:spcPct val="0"/>
        </a:spcAft>
        <a:buClr>
          <a:schemeClr val="accent2"/>
        </a:buClr>
        <a:buSzPct val="80000"/>
        <a:buFont typeface="Monotype Sorts" pitchFamily="2" charset="2"/>
        <a:buChar char="q"/>
        <a:defRPr sz="2000">
          <a:solidFill>
            <a:schemeClr val="accent2"/>
          </a:solidFill>
          <a:latin typeface="+mn-lt"/>
        </a:defRPr>
      </a:lvl2pPr>
      <a:lvl3pPr marL="1143000" indent="-228600" algn="l" rtl="0" eaLnBrk="0" fontAlgn="base" hangingPunct="0">
        <a:spcBef>
          <a:spcPct val="20000"/>
        </a:spcBef>
        <a:spcAft>
          <a:spcPct val="0"/>
        </a:spcAft>
        <a:buClr>
          <a:srgbClr val="800000"/>
        </a:buClr>
        <a:buSzPct val="75000"/>
        <a:buFont typeface="Monotype Sorts" pitchFamily="2" charset="2"/>
        <a:buChar char="z"/>
        <a:defRPr>
          <a:solidFill>
            <a:srgbClr val="993300"/>
          </a:solidFill>
          <a:latin typeface="+mn-lt"/>
        </a:defRPr>
      </a:lvl3pPr>
      <a:lvl4pPr marL="1600200" indent="-228600" algn="l" rtl="0" eaLnBrk="0" fontAlgn="base" hangingPunct="0">
        <a:lnSpc>
          <a:spcPct val="90000"/>
        </a:lnSpc>
        <a:spcBef>
          <a:spcPct val="20000"/>
        </a:spcBef>
        <a:spcAft>
          <a:spcPct val="0"/>
        </a:spcAft>
        <a:buClr>
          <a:srgbClr val="600000"/>
        </a:buClr>
        <a:buSzPct val="60000"/>
        <a:buFont typeface="Monotype Sorts" pitchFamily="2" charset="2"/>
        <a:buChar char="s"/>
        <a:defRPr sz="1600">
          <a:solidFill>
            <a:schemeClr val="tx1"/>
          </a:solidFill>
          <a:latin typeface="+mn-lt"/>
        </a:defRPr>
      </a:lvl4pPr>
      <a:lvl5pPr marL="2057400" indent="-228600" algn="l" rtl="0" eaLnBrk="0" fontAlgn="base" hangingPunct="0">
        <a:lnSpc>
          <a:spcPct val="80000"/>
        </a:lnSpc>
        <a:spcBef>
          <a:spcPct val="20000"/>
        </a:spcBef>
        <a:spcAft>
          <a:spcPct val="0"/>
        </a:spcAft>
        <a:buClr>
          <a:srgbClr val="600000"/>
        </a:buClr>
        <a:buChar char="–"/>
        <a:defRPr sz="1600" b="1">
          <a:solidFill>
            <a:schemeClr val="bg2"/>
          </a:solidFill>
          <a:latin typeface="+mn-lt"/>
        </a:defRPr>
      </a:lvl5pPr>
      <a:lvl6pPr marL="2514600" indent="-228600" algn="l" rtl="0" eaLnBrk="1" fontAlgn="base" hangingPunct="1">
        <a:lnSpc>
          <a:spcPct val="80000"/>
        </a:lnSpc>
        <a:spcBef>
          <a:spcPct val="20000"/>
        </a:spcBef>
        <a:spcAft>
          <a:spcPct val="0"/>
        </a:spcAft>
        <a:buClr>
          <a:srgbClr val="600000"/>
        </a:buClr>
        <a:buChar char="–"/>
        <a:defRPr sz="1600" b="1">
          <a:solidFill>
            <a:schemeClr val="bg2"/>
          </a:solidFill>
          <a:latin typeface="+mn-lt"/>
        </a:defRPr>
      </a:lvl6pPr>
      <a:lvl7pPr marL="2971800" indent="-228600" algn="l" rtl="0" eaLnBrk="1" fontAlgn="base" hangingPunct="1">
        <a:lnSpc>
          <a:spcPct val="80000"/>
        </a:lnSpc>
        <a:spcBef>
          <a:spcPct val="20000"/>
        </a:spcBef>
        <a:spcAft>
          <a:spcPct val="0"/>
        </a:spcAft>
        <a:buClr>
          <a:srgbClr val="600000"/>
        </a:buClr>
        <a:buChar char="–"/>
        <a:defRPr sz="1600" b="1">
          <a:solidFill>
            <a:schemeClr val="bg2"/>
          </a:solidFill>
          <a:latin typeface="+mn-lt"/>
        </a:defRPr>
      </a:lvl7pPr>
      <a:lvl8pPr marL="3429000" indent="-228600" algn="l" rtl="0" eaLnBrk="1" fontAlgn="base" hangingPunct="1">
        <a:lnSpc>
          <a:spcPct val="80000"/>
        </a:lnSpc>
        <a:spcBef>
          <a:spcPct val="20000"/>
        </a:spcBef>
        <a:spcAft>
          <a:spcPct val="0"/>
        </a:spcAft>
        <a:buClr>
          <a:srgbClr val="600000"/>
        </a:buClr>
        <a:buChar char="–"/>
        <a:defRPr sz="1600" b="1">
          <a:solidFill>
            <a:schemeClr val="bg2"/>
          </a:solidFill>
          <a:latin typeface="+mn-lt"/>
        </a:defRPr>
      </a:lvl8pPr>
      <a:lvl9pPr marL="3886200" indent="-228600" algn="l" rtl="0" eaLnBrk="1" fontAlgn="base" hangingPunct="1">
        <a:lnSpc>
          <a:spcPct val="80000"/>
        </a:lnSpc>
        <a:spcBef>
          <a:spcPct val="20000"/>
        </a:spcBef>
        <a:spcAft>
          <a:spcPct val="0"/>
        </a:spcAft>
        <a:buClr>
          <a:srgbClr val="600000"/>
        </a:buClr>
        <a:buChar char="–"/>
        <a:defRPr sz="1600" b="1">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latin typeface="Times New Roman" pitchFamily="18" charset="0"/>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latin typeface="Times New Roman" pitchFamily="18" charset="0"/>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C4A7C6D0-D8A6-4062-915C-EA5B5C80A547}" type="slidenum">
              <a:rPr lang="en-US">
                <a:solidFill>
                  <a:srgbClr val="000000"/>
                </a:solidFill>
                <a:latin typeface="Times New Roman" pitchFamily="18" charset="0"/>
                <a:cs typeface="+mn-cs"/>
              </a:rPr>
              <a:pPr>
                <a:defRPr/>
              </a:pPr>
              <a:t>‹#›</a:t>
            </a:fld>
            <a:endParaRPr lang="en-US">
              <a:solidFill>
                <a:srgbClr val="000000"/>
              </a:solidFill>
              <a:latin typeface="Times New Roman" pitchFamily="18" charset="0"/>
              <a:cs typeface="+mn-cs"/>
            </a:endParaRPr>
          </a:p>
        </p:txBody>
      </p:sp>
    </p:spTree>
    <p:extLst>
      <p:ext uri="{BB962C8B-B14F-4D97-AF65-F5344CB8AC3E}">
        <p14:creationId xmlns:p14="http://schemas.microsoft.com/office/powerpoint/2010/main" val="3152172824"/>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latin typeface="Times New Roman" pitchFamily="18" charset="0"/>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latin typeface="Times New Roman" pitchFamily="18" charset="0"/>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C4A7C6D0-D8A6-4062-915C-EA5B5C80A547}" type="slidenum">
              <a:rPr lang="en-US">
                <a:solidFill>
                  <a:srgbClr val="000000"/>
                </a:solidFill>
                <a:latin typeface="Times New Roman" pitchFamily="18" charset="0"/>
                <a:cs typeface="+mn-cs"/>
              </a:rPr>
              <a:pPr>
                <a:defRPr/>
              </a:pPr>
              <a:t>‹#›</a:t>
            </a:fld>
            <a:endParaRPr lang="en-US">
              <a:solidFill>
                <a:srgbClr val="000000"/>
              </a:solidFill>
              <a:latin typeface="Times New Roman" pitchFamily="18" charset="0"/>
              <a:cs typeface="+mn-cs"/>
            </a:endParaRPr>
          </a:p>
        </p:txBody>
      </p:sp>
    </p:spTree>
    <p:extLst>
      <p:ext uri="{BB962C8B-B14F-4D97-AF65-F5344CB8AC3E}">
        <p14:creationId xmlns:p14="http://schemas.microsoft.com/office/powerpoint/2010/main" val="721777835"/>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twiki.cern.ch/twiki/bin/view/LHCOPN/PerfsonarPS" TargetMode="External"/><Relationship Id="rId3" Type="http://schemas.openxmlformats.org/officeDocument/2006/relationships/hyperlink" Target="http://code.google.com/p/perfsonar-ps/wiki/pSPerformanceToolkit32" TargetMode="External"/><Relationship Id="rId7" Type="http://schemas.openxmlformats.org/officeDocument/2006/relationships/hyperlink" Target="https://twiki.cern.ch/twiki/bin/view/LHCONE/SiteList" TargetMode="External"/><Relationship Id="rId2" Type="http://schemas.openxmlformats.org/officeDocument/2006/relationships/hyperlink" Target="http://psps.perfsonar.net/" TargetMode="External"/><Relationship Id="rId1" Type="http://schemas.openxmlformats.org/officeDocument/2006/relationships/slideLayout" Target="../slideLayouts/slideLayout2.xml"/><Relationship Id="rId6" Type="http://schemas.openxmlformats.org/officeDocument/2006/relationships/hyperlink" Target="http://www.usatlas.bnl.gov/twiki/bin/view/Projects/LHCperfSONAR" TargetMode="External"/><Relationship Id="rId5" Type="http://schemas.openxmlformats.org/officeDocument/2006/relationships/hyperlink" Target="http://perfsonar.racf.bnl.gov:8080/exda/" TargetMode="External"/><Relationship Id="rId4" Type="http://schemas.openxmlformats.org/officeDocument/2006/relationships/hyperlink" Target="https://perfsonar.racf.bnl.gov:8443/exda/" TargetMode="External"/><Relationship Id="rId9" Type="http://schemas.openxmlformats.org/officeDocument/2006/relationships/hyperlink" Target="https://indico.cern.ch/contributionDisplay.py?sessionId=5&amp;contribId=442&amp;confId=149557"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lists.bnl.gov/mailman/listinfo/ps-dashboard-devel-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hyperlink" Target="https://docs.google.com/document/d/1NnVNF6TKnTIZkL9BQNyRlqX9dNXH1K-62Ax9rFnZvKE/edit?pli=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wiki.cern.ch/twiki/bin/view/LHCONE/SiteLi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sp3d extrusionH="74600" prstMaterial="legacyMatte">
            <a:bevelT w="13500" h="13500" prst="angle"/>
            <a:bevelB w="13500" h="13500" prst="angle"/>
            <a:extrusionClr>
              <a:srgbClr val="FCF5EE"/>
            </a:extrusionClr>
          </a:sp3d>
        </p:spPr>
        <p:txBody>
          <a:bodyPr/>
          <a:lstStyle/>
          <a:p>
            <a:pPr eaLnBrk="1" hangingPunct="1"/>
            <a:r>
              <a:rPr lang="en-US" dirty="0" smtClean="0"/>
              <a:t>Network Monitoring for OSG</a:t>
            </a:r>
          </a:p>
        </p:txBody>
      </p:sp>
      <p:sp>
        <p:nvSpPr>
          <p:cNvPr id="3" name="Subtitle 2"/>
          <p:cNvSpPr>
            <a:spLocks noGrp="1"/>
          </p:cNvSpPr>
          <p:nvPr>
            <p:ph type="subTitle" idx="1"/>
          </p:nvPr>
        </p:nvSpPr>
        <p:spPr/>
        <p:txBody>
          <a:bodyPr/>
          <a:lstStyle/>
          <a:p>
            <a:pPr eaLnBrk="1" hangingPunct="1">
              <a:defRPr/>
            </a:pPr>
            <a:r>
              <a:rPr lang="en-US" dirty="0" smtClean="0"/>
              <a:t>Shawn McKee/University of Michigan</a:t>
            </a:r>
          </a:p>
          <a:p>
            <a:pPr eaLnBrk="1" hangingPunct="1">
              <a:defRPr/>
            </a:pPr>
            <a:r>
              <a:rPr lang="en-US" dirty="0" smtClean="0">
                <a:solidFill>
                  <a:srgbClr val="002060"/>
                </a:solidFill>
              </a:rPr>
              <a:t>OSG Staff Planning Retreat</a:t>
            </a:r>
            <a:endParaRPr lang="en-US" dirty="0">
              <a:solidFill>
                <a:srgbClr val="002060"/>
              </a:solidFill>
            </a:endParaRPr>
          </a:p>
          <a:p>
            <a:pPr eaLnBrk="1" hangingPunct="1">
              <a:defRPr/>
            </a:pPr>
            <a:r>
              <a:rPr lang="en-US" dirty="0" smtClean="0"/>
              <a:t> July 10</a:t>
            </a:r>
            <a:r>
              <a:rPr lang="en-US" baseline="30000" dirty="0" smtClean="0"/>
              <a:t>th</a:t>
            </a:r>
            <a:r>
              <a:rPr lang="en-US" dirty="0" smtClean="0"/>
              <a:t>,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Achieve These Goals?</a:t>
            </a:r>
            <a:endParaRPr lang="en-US" dirty="0"/>
          </a:p>
        </p:txBody>
      </p:sp>
      <p:sp>
        <p:nvSpPr>
          <p:cNvPr id="3" name="Content Placeholder 2"/>
          <p:cNvSpPr>
            <a:spLocks noGrp="1"/>
          </p:cNvSpPr>
          <p:nvPr>
            <p:ph idx="1"/>
          </p:nvPr>
        </p:nvSpPr>
        <p:spPr>
          <a:xfrm>
            <a:off x="228600" y="1143000"/>
            <a:ext cx="8763000" cy="5181600"/>
          </a:xfrm>
        </p:spPr>
        <p:txBody>
          <a:bodyPr/>
          <a:lstStyle/>
          <a:p>
            <a:pPr>
              <a:lnSpc>
                <a:spcPct val="100000"/>
              </a:lnSpc>
            </a:pPr>
            <a:r>
              <a:rPr lang="en-US" dirty="0" smtClean="0"/>
              <a:t>OSG should plan to leverage the existing and ongoing efforts in LHC regarding network monitoring</a:t>
            </a:r>
          </a:p>
          <a:p>
            <a:pPr lvl="1"/>
            <a:r>
              <a:rPr lang="en-US" dirty="0" smtClean="0"/>
              <a:t>The perfSONAR-PS toolkit is a actively developed set of network monitoring tools following the perfSONAR standards</a:t>
            </a:r>
          </a:p>
          <a:p>
            <a:pPr lvl="1"/>
            <a:r>
              <a:rPr lang="en-US" dirty="0" smtClean="0"/>
              <a:t>There is an existing modular dashboard which is currently undergoing a  redesign.  OSG should not only use this but provide input about design features needed to enable its effective use for OSG</a:t>
            </a:r>
          </a:p>
          <a:p>
            <a:pPr lvl="1"/>
            <a:r>
              <a:rPr lang="en-US" dirty="0" smtClean="0"/>
              <a:t>Some effort is underway to enable alerting for network problems.  I have an undergraduate working on an example system.</a:t>
            </a:r>
          </a:p>
          <a:p>
            <a:r>
              <a:rPr lang="en-US" dirty="0" smtClean="0"/>
              <a:t>Details of how best to integrate within OSG planning and existing and future infrastructure are why we are here  </a:t>
            </a:r>
          </a:p>
          <a:p>
            <a:r>
              <a:rPr lang="en-US" dirty="0" smtClean="0"/>
              <a:t>Later we can discuss a draft </a:t>
            </a:r>
            <a:r>
              <a:rPr lang="en-US" dirty="0" err="1" smtClean="0"/>
              <a:t>workplan</a:t>
            </a:r>
            <a:r>
              <a:rPr lang="en-US" dirty="0" smtClean="0"/>
              <a:t>. </a:t>
            </a:r>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10</a:t>
            </a:fld>
            <a:endParaRPr lang="en-US"/>
          </a:p>
        </p:txBody>
      </p:sp>
    </p:spTree>
    <p:extLst>
      <p:ext uri="{BB962C8B-B14F-4D97-AF65-F5344CB8AC3E}">
        <p14:creationId xmlns:p14="http://schemas.microsoft.com/office/powerpoint/2010/main" val="320974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lstStyle/>
          <a:p>
            <a:r>
              <a:rPr lang="en-US" sz="3000" dirty="0" err="1" smtClean="0"/>
              <a:t>perfSONAR</a:t>
            </a:r>
            <a:r>
              <a:rPr lang="en-US" sz="3000" dirty="0" smtClean="0"/>
              <a:t>-PS Deployment Considerations</a:t>
            </a:r>
            <a:endParaRPr lang="en-US" sz="3000" dirty="0"/>
          </a:p>
        </p:txBody>
      </p:sp>
      <p:sp>
        <p:nvSpPr>
          <p:cNvPr id="3" name="Content Placeholder 2"/>
          <p:cNvSpPr>
            <a:spLocks noGrp="1"/>
          </p:cNvSpPr>
          <p:nvPr>
            <p:ph idx="1"/>
          </p:nvPr>
        </p:nvSpPr>
        <p:spPr>
          <a:xfrm>
            <a:off x="304800" y="990600"/>
            <a:ext cx="8610600" cy="5486400"/>
          </a:xfrm>
        </p:spPr>
        <p:txBody>
          <a:bodyPr/>
          <a:lstStyle/>
          <a:p>
            <a:pPr>
              <a:lnSpc>
                <a:spcPct val="100000"/>
              </a:lnSpc>
            </a:pPr>
            <a:r>
              <a:rPr lang="en-US" dirty="0" smtClean="0"/>
              <a:t>We want to measure (to the extent possible) the entire network path between </a:t>
            </a:r>
            <a:r>
              <a:rPr lang="en-US" dirty="0" smtClean="0"/>
              <a:t>OSG</a:t>
            </a:r>
            <a:r>
              <a:rPr lang="en-US" dirty="0" smtClean="0"/>
              <a:t> </a:t>
            </a:r>
            <a:r>
              <a:rPr lang="en-US" dirty="0" smtClean="0"/>
              <a:t>resources.  This means:</a:t>
            </a:r>
          </a:p>
          <a:p>
            <a:pPr lvl="1"/>
            <a:r>
              <a:rPr lang="en-US" dirty="0" smtClean="0"/>
              <a:t>We want to locate </a:t>
            </a:r>
            <a:r>
              <a:rPr lang="en-US" dirty="0" err="1" smtClean="0"/>
              <a:t>perfSONAR</a:t>
            </a:r>
            <a:r>
              <a:rPr lang="en-US" dirty="0" smtClean="0"/>
              <a:t>-PS instances as close as possible to the </a:t>
            </a:r>
            <a:r>
              <a:rPr lang="en-US" dirty="0" smtClean="0"/>
              <a:t>storage/compute </a:t>
            </a:r>
            <a:r>
              <a:rPr lang="en-US" dirty="0" smtClean="0"/>
              <a:t>resources associated with a site.  The goal is to ensure we are measuring the same network path to/from the </a:t>
            </a:r>
            <a:r>
              <a:rPr lang="en-US" b="1" dirty="0" smtClean="0"/>
              <a:t>relevant site resources</a:t>
            </a:r>
            <a:r>
              <a:rPr lang="en-US" dirty="0" smtClean="0"/>
              <a:t>.</a:t>
            </a:r>
            <a:endParaRPr lang="en-US" dirty="0" smtClean="0"/>
          </a:p>
          <a:p>
            <a:pPr>
              <a:lnSpc>
                <a:spcPct val="100000"/>
              </a:lnSpc>
            </a:pPr>
            <a:r>
              <a:rPr lang="en-US" sz="2300" dirty="0" smtClean="0"/>
              <a:t>There are two separate instances that should be deployed: latency </a:t>
            </a:r>
            <a:r>
              <a:rPr lang="en-US" sz="2300" dirty="0"/>
              <a:t>&amp;</a:t>
            </a:r>
            <a:r>
              <a:rPr lang="en-US" sz="2300" dirty="0" smtClean="0"/>
              <a:t> bandwidth (Two instances  to  prevent interference)</a:t>
            </a:r>
          </a:p>
          <a:p>
            <a:pPr lvl="1"/>
            <a:r>
              <a:rPr lang="en-US" dirty="0" smtClean="0"/>
              <a:t>The </a:t>
            </a:r>
            <a:r>
              <a:rPr lang="en-US" b="1" dirty="0" smtClean="0"/>
              <a:t>latency instance </a:t>
            </a:r>
            <a:r>
              <a:rPr lang="en-US" dirty="0" smtClean="0"/>
              <a:t>measures one-way delay by using an NTP synchronized clock and send 10 packets per second to target destinations (Important metric is </a:t>
            </a:r>
            <a:r>
              <a:rPr lang="en-US" b="1" dirty="0" smtClean="0">
                <a:solidFill>
                  <a:srgbClr val="C00000"/>
                </a:solidFill>
              </a:rPr>
              <a:t>packet-loss</a:t>
            </a:r>
            <a:r>
              <a:rPr lang="en-US" dirty="0" smtClean="0"/>
              <a:t>!)</a:t>
            </a:r>
          </a:p>
          <a:p>
            <a:pPr lvl="1"/>
            <a:r>
              <a:rPr lang="en-US" dirty="0" smtClean="0"/>
              <a:t>The </a:t>
            </a:r>
            <a:r>
              <a:rPr lang="en-US" b="1" dirty="0" smtClean="0"/>
              <a:t>bandwidth instance </a:t>
            </a:r>
            <a:r>
              <a:rPr lang="en-US" dirty="0" smtClean="0"/>
              <a:t>measures achievable bandwidth via a short test (20-60 seconds) per </a:t>
            </a:r>
            <a:r>
              <a:rPr lang="en-US" dirty="0" err="1" smtClean="0"/>
              <a:t>src-dst</a:t>
            </a:r>
            <a:r>
              <a:rPr lang="en-US" dirty="0" smtClean="0"/>
              <a:t> pair every </a:t>
            </a:r>
            <a:r>
              <a:rPr lang="en-US" dirty="0" smtClean="0"/>
              <a:t>4 (or ‘n’) </a:t>
            </a:r>
            <a:r>
              <a:rPr lang="en-US" dirty="0" smtClean="0"/>
              <a:t>hour period</a:t>
            </a:r>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11</a:t>
            </a:fld>
            <a:endParaRPr lang="en-US"/>
          </a:p>
        </p:txBody>
      </p:sp>
    </p:spTree>
    <p:extLst>
      <p:ext uri="{BB962C8B-B14F-4D97-AF65-F5344CB8AC3E}">
        <p14:creationId xmlns:p14="http://schemas.microsoft.com/office/powerpoint/2010/main" val="5677556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lstStyle/>
          <a:p>
            <a:r>
              <a:rPr lang="en-US" sz="3000" dirty="0" err="1" smtClean="0"/>
              <a:t>perfSONAR</a:t>
            </a:r>
            <a:r>
              <a:rPr lang="en-US" sz="3000" dirty="0" smtClean="0"/>
              <a:t>-PS Deployment Considerations</a:t>
            </a:r>
            <a:endParaRPr lang="en-US" sz="3000" dirty="0"/>
          </a:p>
        </p:txBody>
      </p:sp>
      <p:sp>
        <p:nvSpPr>
          <p:cNvPr id="3" name="Content Placeholder 2"/>
          <p:cNvSpPr>
            <a:spLocks noGrp="1"/>
          </p:cNvSpPr>
          <p:nvPr>
            <p:ph idx="1"/>
          </p:nvPr>
        </p:nvSpPr>
        <p:spPr>
          <a:xfrm>
            <a:off x="304800" y="990600"/>
            <a:ext cx="8610600" cy="5486400"/>
          </a:xfrm>
        </p:spPr>
        <p:txBody>
          <a:bodyPr/>
          <a:lstStyle/>
          <a:p>
            <a:r>
              <a:rPr lang="en-US" dirty="0" smtClean="0"/>
              <a:t>Each “site” should have </a:t>
            </a:r>
            <a:r>
              <a:rPr lang="en-US" dirty="0" err="1" smtClean="0"/>
              <a:t>perfSONAR</a:t>
            </a:r>
            <a:r>
              <a:rPr lang="en-US" dirty="0" smtClean="0"/>
              <a:t>-PS instances in place. </a:t>
            </a:r>
          </a:p>
          <a:p>
            <a:pPr lvl="1"/>
            <a:r>
              <a:rPr lang="en-US" dirty="0" smtClean="0"/>
              <a:t>If </a:t>
            </a:r>
            <a:r>
              <a:rPr lang="en-US" dirty="0" smtClean="0"/>
              <a:t>an OSG site has </a:t>
            </a:r>
            <a:r>
              <a:rPr lang="en-US" dirty="0" smtClean="0"/>
              <a:t>more than one “network” location, each should be instrumented and made part of scheduled testing.</a:t>
            </a:r>
          </a:p>
          <a:p>
            <a:r>
              <a:rPr lang="en-US" dirty="0" smtClean="0"/>
              <a:t>Standardized hardware and software is a </a:t>
            </a:r>
            <a:r>
              <a:rPr lang="en-US" b="1" dirty="0" smtClean="0">
                <a:solidFill>
                  <a:srgbClr val="00B050"/>
                </a:solidFill>
              </a:rPr>
              <a:t>good</a:t>
            </a:r>
            <a:r>
              <a:rPr lang="en-US" dirty="0" smtClean="0"/>
              <a:t> idea</a:t>
            </a:r>
          </a:p>
          <a:p>
            <a:pPr lvl="1"/>
            <a:r>
              <a:rPr lang="en-US" dirty="0" smtClean="0"/>
              <a:t>Measurements should represent what the </a:t>
            </a:r>
            <a:r>
              <a:rPr lang="en-US" b="1" dirty="0" smtClean="0"/>
              <a:t>network</a:t>
            </a:r>
            <a:r>
              <a:rPr lang="en-US" dirty="0" smtClean="0"/>
              <a:t> is doing and not differences in hardware/firmware/software.</a:t>
            </a:r>
          </a:p>
          <a:p>
            <a:pPr lvl="1"/>
            <a:r>
              <a:rPr lang="en-US" dirty="0" smtClean="0"/>
              <a:t>USATLAS has identified and tested systems from Dell for </a:t>
            </a:r>
            <a:r>
              <a:rPr lang="en-US" dirty="0" err="1" smtClean="0"/>
              <a:t>perfSONAR</a:t>
            </a:r>
            <a:r>
              <a:rPr lang="en-US" dirty="0" smtClean="0"/>
              <a:t>-PS hardware.  Two variants:  R310 and R610.</a:t>
            </a:r>
          </a:p>
          <a:p>
            <a:pPr lvl="2"/>
            <a:r>
              <a:rPr lang="en-US" dirty="0" smtClean="0"/>
              <a:t>R310 cheaper (&lt;$900), can host 10G (Intel X520 NIC) but not supported by Dell (Most US ATLAS sites choose this)</a:t>
            </a:r>
          </a:p>
          <a:p>
            <a:pPr lvl="2"/>
            <a:r>
              <a:rPr lang="en-US" dirty="0" smtClean="0"/>
              <a:t>R610 officially supports X520 NIC (Canadian sites choose this)</a:t>
            </a:r>
          </a:p>
          <a:p>
            <a:pPr lvl="2"/>
            <a:r>
              <a:rPr lang="en-US" dirty="0" smtClean="0"/>
              <a:t>Orderable off the </a:t>
            </a:r>
            <a:r>
              <a:rPr lang="en-US" b="1" dirty="0" smtClean="0"/>
              <a:t>Dell LHC portal </a:t>
            </a:r>
            <a:r>
              <a:rPr lang="en-US" b="1" dirty="0" smtClean="0"/>
              <a:t>for LHC sites</a:t>
            </a:r>
            <a:endParaRPr lang="en-US" b="1" dirty="0" smtClean="0"/>
          </a:p>
          <a:p>
            <a:pPr lvl="1"/>
            <a:r>
              <a:rPr lang="en-US" dirty="0" smtClean="0"/>
              <a:t>VOs  should try</a:t>
            </a:r>
            <a:r>
              <a:rPr lang="en-US" dirty="0" smtClean="0"/>
              <a:t> </a:t>
            </a:r>
            <a:r>
              <a:rPr lang="en-US" dirty="0" smtClean="0"/>
              <a:t>to upgrade </a:t>
            </a:r>
            <a:r>
              <a:rPr lang="en-US" dirty="0" err="1" smtClean="0"/>
              <a:t>perfSONAR</a:t>
            </a:r>
            <a:r>
              <a:rPr lang="en-US" dirty="0" smtClean="0"/>
              <a:t>-PS toolkit versions together</a:t>
            </a:r>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12</a:t>
            </a:fld>
            <a:endParaRPr lang="en-US"/>
          </a:p>
        </p:txBody>
      </p:sp>
    </p:spTree>
    <p:extLst>
      <p:ext uri="{BB962C8B-B14F-4D97-AF65-F5344CB8AC3E}">
        <p14:creationId xmlns:p14="http://schemas.microsoft.com/office/powerpoint/2010/main" val="36224274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Impact of </a:t>
            </a:r>
            <a:r>
              <a:rPr lang="en-US" dirty="0" err="1" smtClean="0"/>
              <a:t>perfSONAR</a:t>
            </a:r>
            <a:r>
              <a:rPr lang="en-US" dirty="0" smtClean="0"/>
              <a:t>-PS</a:t>
            </a:r>
            <a:endParaRPr lang="en-US" dirty="0"/>
          </a:p>
        </p:txBody>
      </p:sp>
      <p:sp>
        <p:nvSpPr>
          <p:cNvPr id="3" name="Content Placeholder 2"/>
          <p:cNvSpPr>
            <a:spLocks noGrp="1"/>
          </p:cNvSpPr>
          <p:nvPr>
            <p:ph idx="1"/>
          </p:nvPr>
        </p:nvSpPr>
        <p:spPr>
          <a:xfrm>
            <a:off x="304800" y="1143000"/>
            <a:ext cx="8839200" cy="5334000"/>
          </a:xfrm>
        </p:spPr>
        <p:txBody>
          <a:bodyPr/>
          <a:lstStyle/>
          <a:p>
            <a:pPr>
              <a:lnSpc>
                <a:spcPct val="100000"/>
              </a:lnSpc>
            </a:pPr>
            <a:r>
              <a:rPr lang="en-US" dirty="0" smtClean="0"/>
              <a:t>To provide an idea of the network impact of a typical deployment here are some numbers as configured in </a:t>
            </a:r>
            <a:r>
              <a:rPr lang="en-US" dirty="0" smtClean="0"/>
              <a:t>USATLAS</a:t>
            </a:r>
            <a:endParaRPr lang="en-US" dirty="0" smtClean="0"/>
          </a:p>
          <a:p>
            <a:pPr lvl="1"/>
            <a:r>
              <a:rPr lang="en-US" b="1" dirty="0" smtClean="0"/>
              <a:t>Latency tests </a:t>
            </a:r>
            <a:r>
              <a:rPr lang="en-US" dirty="0" smtClean="0"/>
              <a:t>send 10Hz of small packets  (20 bytes) for each testing location.  USATLAS Tier-2’s test to ~</a:t>
            </a:r>
            <a:r>
              <a:rPr lang="en-US" dirty="0"/>
              <a:t>9</a:t>
            </a:r>
            <a:r>
              <a:rPr lang="en-US" dirty="0" smtClean="0"/>
              <a:t> locations.  Since headers account for 54 bytes each packet is 74 bytes or the rate for testing to </a:t>
            </a:r>
            <a:r>
              <a:rPr lang="en-US" dirty="0"/>
              <a:t>9</a:t>
            </a:r>
            <a:r>
              <a:rPr lang="en-US" dirty="0" smtClean="0"/>
              <a:t> sites is </a:t>
            </a:r>
            <a:r>
              <a:rPr lang="en-US" b="1" dirty="0" smtClean="0"/>
              <a:t>6.7 </a:t>
            </a:r>
            <a:r>
              <a:rPr lang="en-US" b="1" dirty="0" err="1" smtClean="0"/>
              <a:t>kbytes</a:t>
            </a:r>
            <a:r>
              <a:rPr lang="en-US" b="1" dirty="0" smtClean="0"/>
              <a:t>/sec</a:t>
            </a:r>
            <a:r>
              <a:rPr lang="en-US" dirty="0" smtClean="0"/>
              <a:t>.  </a:t>
            </a:r>
          </a:p>
          <a:p>
            <a:pPr lvl="1"/>
            <a:r>
              <a:rPr lang="en-US" b="1" dirty="0" smtClean="0"/>
              <a:t>Bandwidth tests </a:t>
            </a:r>
            <a:r>
              <a:rPr lang="en-US" dirty="0" smtClean="0"/>
              <a:t>try to maximize the throughput.  A 20 second test is run from each site in each direction once per 4 hour window.  Each site runs tests in both directions.  Typically the best result is around </a:t>
            </a:r>
            <a:r>
              <a:rPr lang="en-US" b="1" dirty="0" smtClean="0"/>
              <a:t>925 Mbps on a 1Gbps link for a 20 second test</a:t>
            </a:r>
            <a:r>
              <a:rPr lang="en-US" dirty="0" smtClean="0"/>
              <a:t>.  That means we send 4x925 Mbps*20 sec every 4 hours per testing pair (</a:t>
            </a:r>
            <a:r>
              <a:rPr lang="en-US" dirty="0" err="1" smtClean="0"/>
              <a:t>src-dst</a:t>
            </a:r>
            <a:r>
              <a:rPr lang="en-US" dirty="0" smtClean="0"/>
              <a:t>) or about </a:t>
            </a:r>
            <a:r>
              <a:rPr lang="en-US" b="1" dirty="0" smtClean="0"/>
              <a:t>46.25 Mbps </a:t>
            </a:r>
            <a:r>
              <a:rPr lang="en-US" dirty="0" smtClean="0"/>
              <a:t>average</a:t>
            </a:r>
            <a:r>
              <a:rPr lang="en-US" dirty="0"/>
              <a:t> </a:t>
            </a:r>
            <a:r>
              <a:rPr lang="en-US" dirty="0" smtClean="0"/>
              <a:t>for testing with 9 other sites.</a:t>
            </a:r>
          </a:p>
          <a:p>
            <a:pPr lvl="1"/>
            <a:r>
              <a:rPr lang="en-US" dirty="0" smtClean="0"/>
              <a:t>Tests are configurable but the above settings are working fine.</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Dashboard</a:t>
            </a:r>
            <a:endParaRPr lang="en-US" dirty="0"/>
          </a:p>
        </p:txBody>
      </p:sp>
      <p:sp>
        <p:nvSpPr>
          <p:cNvPr id="3" name="Content Placeholder 2"/>
          <p:cNvSpPr>
            <a:spLocks noGrp="1"/>
          </p:cNvSpPr>
          <p:nvPr>
            <p:ph idx="1"/>
          </p:nvPr>
        </p:nvSpPr>
        <p:spPr/>
        <p:txBody>
          <a:bodyPr/>
          <a:lstStyle/>
          <a:p>
            <a:pPr>
              <a:lnSpc>
                <a:spcPts val="3000"/>
              </a:lnSpc>
              <a:spcBef>
                <a:spcPts val="0"/>
              </a:spcBef>
            </a:pPr>
            <a:r>
              <a:rPr lang="en-US" dirty="0" smtClean="0"/>
              <a:t>While the </a:t>
            </a:r>
            <a:r>
              <a:rPr lang="en-US" dirty="0" err="1" smtClean="0"/>
              <a:t>perfSONAR</a:t>
            </a:r>
            <a:r>
              <a:rPr lang="en-US" dirty="0" smtClean="0"/>
              <a:t>-PS toolkit is very nice, it was designed to be a distributed, federated installation.</a:t>
            </a:r>
          </a:p>
          <a:p>
            <a:pPr lvl="1">
              <a:lnSpc>
                <a:spcPts val="3000"/>
              </a:lnSpc>
              <a:spcBef>
                <a:spcPts val="0"/>
              </a:spcBef>
            </a:pPr>
            <a:r>
              <a:rPr lang="en-US" dirty="0" smtClean="0"/>
              <a:t>Not easy to get an “overview” of a set of sites or their status</a:t>
            </a:r>
          </a:p>
          <a:p>
            <a:pPr lvl="1">
              <a:lnSpc>
                <a:spcPts val="3000"/>
              </a:lnSpc>
              <a:spcBef>
                <a:spcPts val="0"/>
              </a:spcBef>
            </a:pPr>
            <a:r>
              <a:rPr lang="en-US" dirty="0" smtClean="0"/>
              <a:t>USATLAS needed some “summary interface”</a:t>
            </a:r>
          </a:p>
          <a:p>
            <a:pPr>
              <a:lnSpc>
                <a:spcPts val="3000"/>
              </a:lnSpc>
              <a:spcBef>
                <a:spcPts val="0"/>
              </a:spcBef>
            </a:pPr>
            <a:r>
              <a:rPr lang="en-US" dirty="0" smtClean="0">
                <a:solidFill>
                  <a:srgbClr val="00B050"/>
                </a:solidFill>
              </a:rPr>
              <a:t>Thanks to Tom </a:t>
            </a:r>
            <a:r>
              <a:rPr lang="en-US" dirty="0" err="1" smtClean="0">
                <a:solidFill>
                  <a:srgbClr val="00B050"/>
                </a:solidFill>
              </a:rPr>
              <a:t>Wlodek’s</a:t>
            </a:r>
            <a:r>
              <a:rPr lang="en-US" dirty="0" smtClean="0">
                <a:solidFill>
                  <a:srgbClr val="00B050"/>
                </a:solidFill>
              </a:rPr>
              <a:t> work on developing a “modular dashboard” we have a very nice way to summarize the extensive information being collected for the near-term network characterization.</a:t>
            </a:r>
          </a:p>
          <a:p>
            <a:pPr>
              <a:lnSpc>
                <a:spcPts val="3000"/>
              </a:lnSpc>
              <a:spcBef>
                <a:spcPts val="0"/>
              </a:spcBef>
            </a:pPr>
            <a:r>
              <a:rPr lang="en-US" dirty="0" smtClean="0"/>
              <a:t>The dashboard provides a highly configurable interface to monitor a set of </a:t>
            </a:r>
            <a:r>
              <a:rPr lang="en-US" dirty="0" err="1" smtClean="0"/>
              <a:t>perfSONAR</a:t>
            </a:r>
            <a:r>
              <a:rPr lang="en-US" dirty="0" smtClean="0"/>
              <a:t>-PS instances via simple plug-in test modules.  Users can be authorized based upon their grid credentials.  Sites, clouds, services, tests, alarms and hosts can be quickly added and controlled.</a:t>
            </a:r>
          </a:p>
          <a:p>
            <a:pPr>
              <a:lnSpc>
                <a:spcPts val="3000"/>
              </a:lnSpc>
              <a:spcBef>
                <a:spcPts val="0"/>
              </a:spcBef>
            </a:pP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14</a:t>
            </a:fld>
            <a:endParaRPr lang="en-US"/>
          </a:p>
        </p:txBody>
      </p:sp>
    </p:spTree>
    <p:extLst>
      <p:ext uri="{BB962C8B-B14F-4D97-AF65-F5344CB8AC3E}">
        <p14:creationId xmlns:p14="http://schemas.microsoft.com/office/powerpoint/2010/main" val="11572728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4692918"/>
          </a:xfrm>
          <a:prstGeom prst="rect">
            <a:avLst/>
          </a:prstGeom>
        </p:spPr>
      </p:pic>
      <p:sp>
        <p:nvSpPr>
          <p:cNvPr id="2" name="Title 1"/>
          <p:cNvSpPr>
            <a:spLocks noGrp="1"/>
          </p:cNvSpPr>
          <p:nvPr>
            <p:ph type="title"/>
          </p:nvPr>
        </p:nvSpPr>
        <p:spPr/>
        <p:txBody>
          <a:bodyPr/>
          <a:lstStyle/>
          <a:p>
            <a:r>
              <a:rPr lang="en-US" dirty="0" smtClean="0"/>
              <a:t>Example of  Dashboard for US CMS</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15</a:t>
            </a:fld>
            <a:endParaRPr lang="en-US"/>
          </a:p>
        </p:txBody>
      </p:sp>
      <p:sp>
        <p:nvSpPr>
          <p:cNvPr id="9" name="TextBox 8"/>
          <p:cNvSpPr txBox="1"/>
          <p:nvPr/>
        </p:nvSpPr>
        <p:spPr>
          <a:xfrm>
            <a:off x="304800" y="6031468"/>
            <a:ext cx="8610600" cy="369332"/>
          </a:xfrm>
          <a:prstGeom prst="rect">
            <a:avLst/>
          </a:prstGeom>
          <a:noFill/>
        </p:spPr>
        <p:txBody>
          <a:bodyPr wrap="square" rtlCol="0">
            <a:spAutoFit/>
          </a:bodyPr>
          <a:lstStyle/>
          <a:p>
            <a:r>
              <a:rPr lang="en-US" dirty="0" smtClean="0"/>
              <a:t>See </a:t>
            </a:r>
            <a:r>
              <a:rPr lang="en-US" dirty="0" smtClean="0"/>
              <a:t>http://</a:t>
            </a:r>
            <a:r>
              <a:rPr lang="en-US" dirty="0" smtClean="0"/>
              <a:t>perfsonar.racf.bnl.gov</a:t>
            </a:r>
            <a:r>
              <a:rPr lang="en-US" dirty="0" smtClean="0"/>
              <a:t>:8080/exda</a:t>
            </a:r>
            <a:r>
              <a:rPr lang="en-US" dirty="0"/>
              <a:t>/?</a:t>
            </a:r>
            <a:r>
              <a:rPr lang="en-US" dirty="0" smtClean="0"/>
              <a:t>page=25&amp;cloudName=USCMS </a:t>
            </a:r>
            <a:endParaRPr lang="en-US" dirty="0"/>
          </a:p>
        </p:txBody>
      </p:sp>
      <p:sp>
        <p:nvSpPr>
          <p:cNvPr id="12" name="Oval 11"/>
          <p:cNvSpPr/>
          <p:nvPr/>
        </p:nvSpPr>
        <p:spPr bwMode="auto">
          <a:xfrm>
            <a:off x="3124200" y="2514600"/>
            <a:ext cx="4419600" cy="13716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0000"/>
              </a:lnSpc>
              <a:spcBef>
                <a:spcPct val="20000"/>
              </a:spcBef>
              <a:spcAft>
                <a:spcPct val="0"/>
              </a:spcAft>
              <a:buClr>
                <a:srgbClr val="600000"/>
              </a:buClr>
              <a:buSzTx/>
              <a:buFontTx/>
              <a:buNone/>
              <a:tabLst/>
            </a:pPr>
            <a:endParaRPr kumimoji="0" lang="en-US" sz="1600" b="0" i="0" u="none" strike="noStrike" cap="none" normalizeH="0" baseline="0" smtClean="0">
              <a:ln>
                <a:noFill/>
              </a:ln>
              <a:solidFill>
                <a:srgbClr val="FF0000"/>
              </a:solidFill>
              <a:effectLst>
                <a:outerShdw blurRad="38100" dist="38100" dir="2700000" algn="tl">
                  <a:srgbClr val="000000">
                    <a:alpha val="43137"/>
                  </a:srgbClr>
                </a:outerShdw>
              </a:effectLst>
              <a:latin typeface="Helvetica" pitchFamily="34" charset="0"/>
            </a:endParaRPr>
          </a:p>
        </p:txBody>
      </p:sp>
      <p:sp>
        <p:nvSpPr>
          <p:cNvPr id="13" name="TextBox 12"/>
          <p:cNvSpPr txBox="1"/>
          <p:nvPr/>
        </p:nvSpPr>
        <p:spPr>
          <a:xfrm>
            <a:off x="6019800" y="2133600"/>
            <a:ext cx="2895600" cy="369332"/>
          </a:xfrm>
          <a:prstGeom prst="rect">
            <a:avLst/>
          </a:prstGeom>
          <a:noFill/>
        </p:spPr>
        <p:txBody>
          <a:bodyPr wrap="square" rtlCol="0">
            <a:spAutoFit/>
          </a:bodyPr>
          <a:lstStyle/>
          <a:p>
            <a:r>
              <a:rPr lang="en-US" dirty="0" smtClean="0">
                <a:solidFill>
                  <a:srgbClr val="FF0000"/>
                </a:solidFill>
              </a:rPr>
              <a:t>“Primitive” service status</a:t>
            </a:r>
            <a:endParaRPr lang="en-US" dirty="0">
              <a:solidFill>
                <a:srgbClr val="FF0000"/>
              </a:solidFill>
            </a:endParaRPr>
          </a:p>
        </p:txBody>
      </p:sp>
      <p:sp>
        <p:nvSpPr>
          <p:cNvPr id="14" name="Oval 13"/>
          <p:cNvSpPr/>
          <p:nvPr/>
        </p:nvSpPr>
        <p:spPr bwMode="auto">
          <a:xfrm>
            <a:off x="1752600" y="4114800"/>
            <a:ext cx="2209800" cy="4572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0000"/>
              </a:lnSpc>
              <a:spcBef>
                <a:spcPct val="20000"/>
              </a:spcBef>
              <a:spcAft>
                <a:spcPct val="0"/>
              </a:spcAft>
              <a:buClr>
                <a:srgbClr val="600000"/>
              </a:buClr>
              <a:buSzTx/>
              <a:buFontTx/>
              <a:buNone/>
              <a:tabLst/>
            </a:pPr>
            <a:endParaRPr kumimoji="0" lang="en-US" sz="1600" b="0" i="0" u="none" strike="noStrike" cap="none" normalizeH="0" baseline="0" smtClean="0">
              <a:ln>
                <a:noFill/>
              </a:ln>
              <a:solidFill>
                <a:srgbClr val="FF0000"/>
              </a:solidFill>
              <a:effectLst>
                <a:outerShdw blurRad="38100" dist="38100" dir="2700000" algn="tl">
                  <a:srgbClr val="000000">
                    <a:alpha val="43137"/>
                  </a:srgbClr>
                </a:outerShdw>
              </a:effectLst>
              <a:latin typeface="Helvetica" pitchFamily="34" charset="0"/>
            </a:endParaRPr>
          </a:p>
        </p:txBody>
      </p:sp>
      <p:sp>
        <p:nvSpPr>
          <p:cNvPr id="15" name="Oval 14"/>
          <p:cNvSpPr/>
          <p:nvPr/>
        </p:nvSpPr>
        <p:spPr bwMode="auto">
          <a:xfrm>
            <a:off x="5562600" y="3886200"/>
            <a:ext cx="2209800" cy="4572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10000"/>
              </a:lnSpc>
              <a:spcBef>
                <a:spcPct val="20000"/>
              </a:spcBef>
              <a:spcAft>
                <a:spcPct val="0"/>
              </a:spcAft>
              <a:buClr>
                <a:srgbClr val="600000"/>
              </a:buClr>
              <a:buSzTx/>
              <a:buFontTx/>
              <a:buNone/>
              <a:tabLst/>
            </a:pPr>
            <a:endParaRPr kumimoji="0" lang="en-US" sz="1600" b="0" i="0" u="none" strike="noStrike" cap="none" normalizeH="0" baseline="0" smtClean="0">
              <a:ln>
                <a:noFill/>
              </a:ln>
              <a:solidFill>
                <a:srgbClr val="FF0000"/>
              </a:solidFill>
              <a:effectLst>
                <a:outerShdw blurRad="38100" dist="38100" dir="2700000" algn="tl">
                  <a:srgbClr val="000000">
                    <a:alpha val="43137"/>
                  </a:srgbClr>
                </a:outerShdw>
              </a:effectLst>
              <a:latin typeface="Helvetica"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4587"/>
            <a:ext cx="1066800"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43000" y="2819400"/>
            <a:ext cx="1485900" cy="646331"/>
          </a:xfrm>
          <a:prstGeom prst="rect">
            <a:avLst/>
          </a:prstGeom>
          <a:noFill/>
        </p:spPr>
        <p:txBody>
          <a:bodyPr wrap="square" rtlCol="0">
            <a:spAutoFit/>
          </a:bodyPr>
          <a:lstStyle/>
          <a:p>
            <a:r>
              <a:rPr lang="en-US" dirty="0" smtClean="0">
                <a:solidFill>
                  <a:srgbClr val="FF0000"/>
                </a:solidFill>
              </a:rPr>
              <a:t>Other  Dashboards</a:t>
            </a:r>
            <a:endParaRPr lang="en-US" dirty="0">
              <a:solidFill>
                <a:srgbClr val="FF0000"/>
              </a:solidFill>
            </a:endParaRPr>
          </a:p>
        </p:txBody>
      </p:sp>
    </p:spTree>
    <p:extLst>
      <p:ext uri="{BB962C8B-B14F-4D97-AF65-F5344CB8AC3E}">
        <p14:creationId xmlns:p14="http://schemas.microsoft.com/office/powerpoint/2010/main" val="39396833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 Site Configuration Considerations</a:t>
            </a:r>
            <a:endParaRPr lang="en-US" dirty="0"/>
          </a:p>
        </p:txBody>
      </p:sp>
      <p:sp>
        <p:nvSpPr>
          <p:cNvPr id="3" name="Content Placeholder 2"/>
          <p:cNvSpPr>
            <a:spLocks noGrp="1"/>
          </p:cNvSpPr>
          <p:nvPr>
            <p:ph idx="1"/>
          </p:nvPr>
        </p:nvSpPr>
        <p:spPr>
          <a:xfrm>
            <a:off x="228600" y="1066800"/>
            <a:ext cx="8610600" cy="5410200"/>
          </a:xfrm>
        </p:spPr>
        <p:txBody>
          <a:bodyPr/>
          <a:lstStyle/>
          <a:p>
            <a:pPr>
              <a:lnSpc>
                <a:spcPts val="3000"/>
              </a:lnSpc>
            </a:pPr>
            <a:r>
              <a:rPr lang="en-US" dirty="0" smtClean="0"/>
              <a:t>Determine what </a:t>
            </a:r>
            <a:r>
              <a:rPr lang="en-US" dirty="0" smtClean="0"/>
              <a:t>VO wants </a:t>
            </a:r>
            <a:r>
              <a:rPr lang="en-US" dirty="0" smtClean="0"/>
              <a:t>for scheduled tests</a:t>
            </a:r>
          </a:p>
          <a:p>
            <a:pPr lvl="1">
              <a:lnSpc>
                <a:spcPts val="3000"/>
              </a:lnSpc>
            </a:pPr>
            <a:r>
              <a:rPr lang="en-US" dirty="0" smtClean="0"/>
              <a:t>Recommendation for tests:  </a:t>
            </a:r>
          </a:p>
          <a:p>
            <a:pPr lvl="2"/>
            <a:r>
              <a:rPr lang="en-US" dirty="0" smtClean="0"/>
              <a:t>Latency tests (for the packet loss info).  Use default settings</a:t>
            </a:r>
          </a:p>
          <a:p>
            <a:pPr lvl="2"/>
            <a:r>
              <a:rPr lang="en-US" dirty="0" smtClean="0"/>
              <a:t>Throughput.  How often and how long (USATLAS one per 4 </a:t>
            </a:r>
            <a:r>
              <a:rPr lang="en-US" dirty="0" err="1" smtClean="0"/>
              <a:t>hrs</a:t>
            </a:r>
            <a:r>
              <a:rPr lang="en-US" dirty="0" smtClean="0"/>
              <a:t>, 20 second duration;  10GE may need longer test)</a:t>
            </a:r>
          </a:p>
          <a:p>
            <a:pPr lvl="2"/>
            <a:r>
              <a:rPr lang="en-US" dirty="0" err="1" smtClean="0"/>
              <a:t>Traceroute</a:t>
            </a:r>
            <a:r>
              <a:rPr lang="en-US" dirty="0" smtClean="0"/>
              <a:t>:  </a:t>
            </a:r>
            <a:r>
              <a:rPr lang="en-US" dirty="0" smtClean="0"/>
              <a:t>S</a:t>
            </a:r>
            <a:r>
              <a:rPr lang="en-US" dirty="0" smtClean="0"/>
              <a:t>ites </a:t>
            </a:r>
            <a:r>
              <a:rPr lang="en-US" dirty="0" smtClean="0"/>
              <a:t>should setup a </a:t>
            </a:r>
            <a:r>
              <a:rPr lang="en-US" dirty="0" err="1" smtClean="0"/>
              <a:t>traceroute</a:t>
            </a:r>
            <a:r>
              <a:rPr lang="en-US" dirty="0" smtClean="0"/>
              <a:t> test to each </a:t>
            </a:r>
            <a:r>
              <a:rPr lang="en-US" dirty="0" smtClean="0"/>
              <a:t>other VO </a:t>
            </a:r>
            <a:r>
              <a:rPr lang="en-US" dirty="0" smtClean="0"/>
              <a:t>site</a:t>
            </a:r>
          </a:p>
          <a:p>
            <a:pPr>
              <a:lnSpc>
                <a:spcPts val="3000"/>
              </a:lnSpc>
            </a:pPr>
            <a:r>
              <a:rPr lang="en-US" dirty="0" smtClean="0"/>
              <a:t>Use a “community” to self-identify </a:t>
            </a:r>
            <a:r>
              <a:rPr lang="en-US" dirty="0" smtClean="0"/>
              <a:t>VO</a:t>
            </a:r>
            <a:r>
              <a:rPr lang="en-US" dirty="0" smtClean="0"/>
              <a:t> </a:t>
            </a:r>
            <a:r>
              <a:rPr lang="en-US" dirty="0" smtClean="0"/>
              <a:t>sites of interest.  I recommend </a:t>
            </a:r>
            <a:r>
              <a:rPr lang="en-US" dirty="0" smtClean="0"/>
              <a:t>the VO name. This </a:t>
            </a:r>
            <a:r>
              <a:rPr lang="en-US" dirty="0" smtClean="0"/>
              <a:t>will allow </a:t>
            </a:r>
            <a:r>
              <a:rPr lang="en-US" dirty="0" smtClean="0"/>
              <a:t>VO</a:t>
            </a:r>
            <a:r>
              <a:rPr lang="en-US" dirty="0" smtClean="0"/>
              <a:t> </a:t>
            </a:r>
            <a:r>
              <a:rPr lang="en-US" dirty="0" smtClean="0"/>
              <a:t>sites to pick that community and see everyone “advertising” that attribute. Allows adding </a:t>
            </a:r>
            <a:r>
              <a:rPr lang="en-US" dirty="0" smtClean="0"/>
              <a:t>sites to tests </a:t>
            </a:r>
            <a:r>
              <a:rPr lang="en-US" dirty="0" smtClean="0"/>
              <a:t>with a “click”</a:t>
            </a:r>
          </a:p>
          <a:p>
            <a:pPr>
              <a:lnSpc>
                <a:spcPts val="3000"/>
              </a:lnSpc>
            </a:pPr>
            <a:r>
              <a:rPr lang="en-US" dirty="0" smtClean="0"/>
              <a:t>Get </a:t>
            </a:r>
            <a:r>
              <a:rPr lang="en-US" dirty="0" smtClean="0"/>
              <a:t>VO sites</a:t>
            </a:r>
            <a:r>
              <a:rPr lang="en-US" dirty="0" smtClean="0"/>
              <a:t> </a:t>
            </a:r>
            <a:r>
              <a:rPr lang="en-US" dirty="0" smtClean="0"/>
              <a:t>at the same </a:t>
            </a:r>
            <a:r>
              <a:rPr lang="en-US" dirty="0" smtClean="0"/>
              <a:t>(current) version</a:t>
            </a:r>
          </a:p>
          <a:p>
            <a:pPr>
              <a:lnSpc>
                <a:spcPts val="3000"/>
              </a:lnSpc>
            </a:pPr>
            <a:r>
              <a:rPr lang="en-US" dirty="0" smtClean="0"/>
              <a:t>Make </a:t>
            </a:r>
            <a:r>
              <a:rPr lang="en-US" dirty="0" smtClean="0"/>
              <a:t>sure firewalls are </a:t>
            </a:r>
            <a:r>
              <a:rPr lang="en-US" b="1" dirty="0" smtClean="0"/>
              <a:t>not</a:t>
            </a:r>
            <a:r>
              <a:rPr lang="en-US" dirty="0" smtClean="0"/>
              <a:t> blocking either </a:t>
            </a:r>
            <a:r>
              <a:rPr lang="en-US" dirty="0" smtClean="0">
                <a:solidFill>
                  <a:srgbClr val="0070C0"/>
                </a:solidFill>
              </a:rPr>
              <a:t>VO </a:t>
            </a:r>
            <a:r>
              <a:rPr lang="en-US" dirty="0" smtClean="0">
                <a:solidFill>
                  <a:srgbClr val="0070C0"/>
                </a:solidFill>
              </a:rPr>
              <a:t>sites </a:t>
            </a:r>
            <a:r>
              <a:rPr lang="en-US" dirty="0" smtClean="0"/>
              <a:t>nor the collector at </a:t>
            </a:r>
            <a:r>
              <a:rPr lang="en-US" dirty="0" smtClean="0"/>
              <a:t>BNL (or OSG?): </a:t>
            </a:r>
            <a:r>
              <a:rPr lang="en-US" dirty="0" smtClean="0">
                <a:solidFill>
                  <a:srgbClr val="0070C0"/>
                </a:solidFill>
              </a:rPr>
              <a:t>rnagios01.usatlas.bnl.gov</a:t>
            </a:r>
          </a:p>
          <a:p>
            <a:pPr>
              <a:lnSpc>
                <a:spcPts val="3000"/>
              </a:lnSpc>
            </a:pPr>
            <a:r>
              <a:rPr lang="en-US" dirty="0" smtClean="0">
                <a:solidFill>
                  <a:srgbClr val="00B050"/>
                </a:solidFill>
              </a:rPr>
              <a:t>Copy/rewrite the LHCONE info on the </a:t>
            </a:r>
            <a:r>
              <a:rPr lang="en-US" dirty="0" err="1" smtClean="0">
                <a:solidFill>
                  <a:srgbClr val="00B050"/>
                </a:solidFill>
              </a:rPr>
              <a:t>Twiki</a:t>
            </a:r>
            <a:r>
              <a:rPr lang="en-US" dirty="0" smtClean="0">
                <a:solidFill>
                  <a:srgbClr val="00B050"/>
                </a:solidFill>
              </a:rPr>
              <a:t> for </a:t>
            </a:r>
            <a:r>
              <a:rPr lang="en-US" dirty="0" smtClean="0">
                <a:solidFill>
                  <a:srgbClr val="00B050"/>
                </a:solidFill>
              </a:rPr>
              <a:t>VO use</a:t>
            </a:r>
            <a:endParaRPr lang="en-US" dirty="0">
              <a:solidFill>
                <a:srgbClr val="00B050"/>
              </a:solidFill>
            </a:endParaRPr>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16</a:t>
            </a:fld>
            <a:endParaRPr lang="en-US"/>
          </a:p>
        </p:txBody>
      </p:sp>
    </p:spTree>
    <p:extLst>
      <p:ext uri="{BB962C8B-B14F-4D97-AF65-F5344CB8AC3E}">
        <p14:creationId xmlns:p14="http://schemas.microsoft.com/office/powerpoint/2010/main" val="31284984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 for OSG</a:t>
            </a:r>
            <a:endParaRPr lang="en-US" dirty="0"/>
          </a:p>
        </p:txBody>
      </p:sp>
      <p:sp>
        <p:nvSpPr>
          <p:cNvPr id="3" name="Content Placeholder 2"/>
          <p:cNvSpPr>
            <a:spLocks noGrp="1"/>
          </p:cNvSpPr>
          <p:nvPr>
            <p:ph idx="1"/>
          </p:nvPr>
        </p:nvSpPr>
        <p:spPr/>
        <p:txBody>
          <a:bodyPr/>
          <a:lstStyle/>
          <a:p>
            <a:r>
              <a:rPr lang="en-US" dirty="0" smtClean="0"/>
              <a:t>Two  </a:t>
            </a:r>
            <a:r>
              <a:rPr lang="en-US" dirty="0" smtClean="0"/>
              <a:t>“</a:t>
            </a:r>
            <a:r>
              <a:rPr lang="en-US" dirty="0" smtClean="0"/>
              <a:t>client</a:t>
            </a:r>
            <a:r>
              <a:rPr lang="en-US" dirty="0" smtClean="0"/>
              <a:t>s” for OSG Network Monitoring:  </a:t>
            </a:r>
            <a:r>
              <a:rPr lang="en-US" dirty="0" smtClean="0"/>
              <a:t>sites and VOs</a:t>
            </a:r>
          </a:p>
          <a:p>
            <a:pPr lvl="1"/>
            <a:r>
              <a:rPr lang="en-US" dirty="0" smtClean="0"/>
              <a:t>How to support both most effectively?</a:t>
            </a:r>
          </a:p>
          <a:p>
            <a:pPr lvl="1"/>
            <a:r>
              <a:rPr lang="en-US" dirty="0" smtClean="0"/>
              <a:t>Sites need:</a:t>
            </a:r>
          </a:p>
          <a:p>
            <a:pPr lvl="2"/>
            <a:r>
              <a:rPr lang="en-US" dirty="0" smtClean="0"/>
              <a:t>Details of options for</a:t>
            </a:r>
            <a:r>
              <a:rPr lang="en-US" dirty="0" smtClean="0"/>
              <a:t> </a:t>
            </a:r>
            <a:r>
              <a:rPr lang="en-US" dirty="0" smtClean="0"/>
              <a:t>required </a:t>
            </a:r>
            <a:r>
              <a:rPr lang="en-US" dirty="0" smtClean="0"/>
              <a:t>hardware</a:t>
            </a:r>
            <a:endParaRPr lang="en-US" dirty="0" smtClean="0"/>
          </a:p>
          <a:p>
            <a:pPr lvl="2"/>
            <a:r>
              <a:rPr lang="en-US" dirty="0" smtClean="0"/>
              <a:t>Software (</a:t>
            </a:r>
            <a:r>
              <a:rPr lang="en-US" dirty="0" err="1" smtClean="0"/>
              <a:t>perfSONAR</a:t>
            </a:r>
            <a:r>
              <a:rPr lang="en-US" dirty="0" smtClean="0"/>
              <a:t>-PS) and detailed </a:t>
            </a:r>
            <a:r>
              <a:rPr lang="en-US" dirty="0" smtClean="0"/>
              <a:t>installation </a:t>
            </a:r>
            <a:r>
              <a:rPr lang="en-US" dirty="0" smtClean="0"/>
              <a:t>instructions</a:t>
            </a:r>
          </a:p>
          <a:p>
            <a:pPr lvl="2"/>
            <a:r>
              <a:rPr lang="en-US" dirty="0" smtClean="0"/>
              <a:t>Configuration options documented with </a:t>
            </a:r>
            <a:r>
              <a:rPr lang="en-US" dirty="0" smtClean="0"/>
              <a:t>suggested best-practices</a:t>
            </a:r>
          </a:p>
          <a:p>
            <a:pPr lvl="2"/>
            <a:r>
              <a:rPr lang="en-US" dirty="0" smtClean="0"/>
              <a:t>Notification when problems are identified</a:t>
            </a:r>
            <a:endParaRPr lang="en-US" dirty="0" smtClean="0"/>
          </a:p>
          <a:p>
            <a:pPr lvl="1"/>
            <a:r>
              <a:rPr lang="en-US" dirty="0" smtClean="0"/>
              <a:t>VOs need:</a:t>
            </a:r>
          </a:p>
          <a:p>
            <a:pPr lvl="2"/>
            <a:r>
              <a:rPr lang="en-US" dirty="0" smtClean="0"/>
              <a:t>Site details (</a:t>
            </a:r>
            <a:r>
              <a:rPr lang="en-US" dirty="0" err="1" smtClean="0"/>
              <a:t>perfSONAR</a:t>
            </a:r>
            <a:r>
              <a:rPr lang="en-US" dirty="0" smtClean="0"/>
              <a:t>-PS instances at each VO site)</a:t>
            </a:r>
          </a:p>
          <a:p>
            <a:pPr lvl="2"/>
            <a:r>
              <a:rPr lang="en-US" dirty="0" smtClean="0"/>
              <a:t>Software (modular dashboard host by OSG?) and detailed configuration options.</a:t>
            </a:r>
          </a:p>
          <a:p>
            <a:pPr lvl="2"/>
            <a:r>
              <a:rPr lang="en-US" dirty="0" smtClean="0"/>
              <a:t>Dashboard configuration details: How to add my VO  sites for monitoring?</a:t>
            </a:r>
          </a:p>
          <a:p>
            <a:pPr lvl="2"/>
            <a:r>
              <a:rPr lang="en-US" dirty="0" smtClean="0"/>
              <a:t>Centralized test/scheduling </a:t>
            </a:r>
            <a:r>
              <a:rPr lang="en-US" dirty="0" smtClean="0"/>
              <a:t>management (“pull” model seems best)</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17</a:t>
            </a:fld>
            <a:endParaRPr lang="en-US"/>
          </a:p>
        </p:txBody>
      </p:sp>
    </p:spTree>
    <p:extLst>
      <p:ext uri="{BB962C8B-B14F-4D97-AF65-F5344CB8AC3E}">
        <p14:creationId xmlns:p14="http://schemas.microsoft.com/office/powerpoint/2010/main" val="22708717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Draft Work </a:t>
            </a:r>
            <a:r>
              <a:rPr lang="en-US" dirty="0" smtClean="0"/>
              <a:t>Plan for </a:t>
            </a:r>
            <a:r>
              <a:rPr lang="en-US" dirty="0" smtClean="0"/>
              <a:t>OSG</a:t>
            </a:r>
            <a:endParaRPr lang="en-US" dirty="0"/>
          </a:p>
        </p:txBody>
      </p:sp>
      <p:sp>
        <p:nvSpPr>
          <p:cNvPr id="3" name="Content Placeholder 2"/>
          <p:cNvSpPr>
            <a:spLocks noGrp="1"/>
          </p:cNvSpPr>
          <p:nvPr>
            <p:ph idx="1"/>
          </p:nvPr>
        </p:nvSpPr>
        <p:spPr/>
        <p:txBody>
          <a:bodyPr/>
          <a:lstStyle/>
          <a:p>
            <a:pPr>
              <a:lnSpc>
                <a:spcPct val="100000"/>
              </a:lnSpc>
              <a:spcBef>
                <a:spcPts val="1200"/>
              </a:spcBef>
            </a:pPr>
            <a:r>
              <a:rPr lang="en-US" dirty="0" smtClean="0"/>
              <a:t>Develop OSG site install procedures for  perfSONAR-PS</a:t>
            </a:r>
          </a:p>
          <a:p>
            <a:pPr lvl="1">
              <a:lnSpc>
                <a:spcPct val="100000"/>
              </a:lnSpc>
              <a:spcBef>
                <a:spcPts val="1200"/>
              </a:spcBef>
            </a:pPr>
            <a:r>
              <a:rPr lang="en-US" dirty="0" smtClean="0"/>
              <a:t>Use existing infrastructure for software download or provide OSG distribution?</a:t>
            </a:r>
            <a:endParaRPr lang="en-US" dirty="0" smtClean="0"/>
          </a:p>
          <a:p>
            <a:pPr>
              <a:lnSpc>
                <a:spcPct val="100000"/>
              </a:lnSpc>
              <a:spcBef>
                <a:spcPts val="1200"/>
              </a:spcBef>
            </a:pPr>
            <a:r>
              <a:rPr lang="en-US" dirty="0" smtClean="0"/>
              <a:t>Provide site recommendations and best practices guide</a:t>
            </a:r>
          </a:p>
          <a:p>
            <a:pPr>
              <a:lnSpc>
                <a:spcPct val="100000"/>
              </a:lnSpc>
              <a:spcBef>
                <a:spcPts val="1200"/>
              </a:spcBef>
            </a:pPr>
            <a:r>
              <a:rPr lang="en-US" dirty="0" smtClean="0"/>
              <a:t>Provide VO-level recommendations and best practices doc</a:t>
            </a:r>
          </a:p>
          <a:p>
            <a:pPr>
              <a:lnSpc>
                <a:spcPct val="100000"/>
              </a:lnSpc>
              <a:spcBef>
                <a:spcPts val="1200"/>
              </a:spcBef>
            </a:pPr>
            <a:r>
              <a:rPr lang="en-US" dirty="0" smtClean="0"/>
              <a:t>OSG should host a set of services providing  a modular dashboard for VOs.   </a:t>
            </a:r>
            <a:r>
              <a:rPr lang="en-US" dirty="0" smtClean="0">
                <a:solidFill>
                  <a:srgbClr val="FF0000"/>
                </a:solidFill>
              </a:rPr>
              <a:t>Need to determine details</a:t>
            </a:r>
          </a:p>
          <a:p>
            <a:pPr lvl="1">
              <a:lnSpc>
                <a:spcPct val="100000"/>
              </a:lnSpc>
              <a:spcBef>
                <a:spcPts val="1200"/>
              </a:spcBef>
            </a:pPr>
            <a:r>
              <a:rPr lang="en-US" dirty="0" smtClean="0">
                <a:solidFill>
                  <a:srgbClr val="FF0000"/>
                </a:solidFill>
              </a:rPr>
              <a:t>Should OSG provide packaged “modular dashboard” components to allow sites/VOs to deploy their own instance?</a:t>
            </a:r>
          </a:p>
          <a:p>
            <a:pPr>
              <a:lnSpc>
                <a:spcPct val="100000"/>
              </a:lnSpc>
              <a:spcBef>
                <a:spcPts val="1200"/>
              </a:spcBef>
            </a:pPr>
            <a:r>
              <a:rPr lang="en-US" dirty="0" smtClean="0"/>
              <a:t>OSG should allow VOs or sites to request “alerting” when monitoring identifies network problems.  </a:t>
            </a:r>
            <a:r>
              <a:rPr lang="en-US" dirty="0" smtClean="0">
                <a:solidFill>
                  <a:srgbClr val="FF0000"/>
                </a:solidFill>
              </a:rPr>
              <a:t>Need to create and deploy such a capability</a:t>
            </a:r>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18</a:t>
            </a:fld>
            <a:endParaRPr lang="en-US"/>
          </a:p>
        </p:txBody>
      </p:sp>
    </p:spTree>
    <p:extLst>
      <p:ext uri="{BB962C8B-B14F-4D97-AF65-F5344CB8AC3E}">
        <p14:creationId xmlns:p14="http://schemas.microsoft.com/office/powerpoint/2010/main" val="163313026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Ahead</a:t>
            </a:r>
            <a:endParaRPr lang="en-US" dirty="0"/>
          </a:p>
        </p:txBody>
      </p:sp>
      <p:sp>
        <p:nvSpPr>
          <p:cNvPr id="3" name="Content Placeholder 2"/>
          <p:cNvSpPr>
            <a:spLocks noGrp="1"/>
          </p:cNvSpPr>
          <p:nvPr>
            <p:ph idx="1"/>
          </p:nvPr>
        </p:nvSpPr>
        <p:spPr>
          <a:xfrm>
            <a:off x="152400" y="1143000"/>
            <a:ext cx="8991600" cy="5257800"/>
          </a:xfrm>
        </p:spPr>
        <p:txBody>
          <a:bodyPr/>
          <a:lstStyle/>
          <a:p>
            <a:pPr>
              <a:lnSpc>
                <a:spcPts val="3200"/>
              </a:lnSpc>
              <a:spcBef>
                <a:spcPts val="0"/>
              </a:spcBef>
            </a:pPr>
            <a:r>
              <a:rPr lang="en-US" dirty="0" smtClean="0"/>
              <a:t>Getting hardware/software platform installed at </a:t>
            </a:r>
            <a:r>
              <a:rPr lang="en-US" dirty="0" smtClean="0"/>
              <a:t>OSG </a:t>
            </a:r>
            <a:r>
              <a:rPr lang="en-US" dirty="0" smtClean="0"/>
              <a:t>sites</a:t>
            </a:r>
            <a:endParaRPr lang="en-US" dirty="0" smtClean="0"/>
          </a:p>
          <a:p>
            <a:pPr>
              <a:lnSpc>
                <a:spcPts val="3200"/>
              </a:lnSpc>
              <a:spcBef>
                <a:spcPts val="0"/>
              </a:spcBef>
            </a:pPr>
            <a:r>
              <a:rPr lang="en-US" dirty="0" smtClean="0">
                <a:solidFill>
                  <a:srgbClr val="FF0000"/>
                </a:solidFill>
              </a:rPr>
              <a:t>Dashboard development: </a:t>
            </a:r>
            <a:r>
              <a:rPr lang="en-US" dirty="0" smtClean="0"/>
              <a:t>Currently USATLAS/BNL and soon OSG, Canada (ATLAS, </a:t>
            </a:r>
            <a:r>
              <a:rPr lang="en-US" dirty="0" err="1" smtClean="0"/>
              <a:t>HEPnet</a:t>
            </a:r>
            <a:r>
              <a:rPr lang="en-US" dirty="0" smtClean="0"/>
              <a:t>) and USCMS. </a:t>
            </a:r>
            <a:r>
              <a:rPr lang="en-US" dirty="0"/>
              <a:t> </a:t>
            </a:r>
            <a:r>
              <a:rPr lang="en-US" u="sng" dirty="0" smtClean="0"/>
              <a:t>OSG input</a:t>
            </a:r>
            <a:r>
              <a:rPr lang="en-US" u="sng" dirty="0" smtClean="0"/>
              <a:t>?</a:t>
            </a:r>
            <a:endParaRPr lang="en-US" u="sng" dirty="0" smtClean="0"/>
          </a:p>
          <a:p>
            <a:pPr>
              <a:lnSpc>
                <a:spcPts val="3200"/>
              </a:lnSpc>
              <a:spcBef>
                <a:spcPts val="0"/>
              </a:spcBef>
            </a:pPr>
            <a:r>
              <a:rPr lang="en-US" dirty="0" smtClean="0"/>
              <a:t>Managing site and test configurations</a:t>
            </a:r>
          </a:p>
          <a:p>
            <a:pPr lvl="1">
              <a:lnSpc>
                <a:spcPts val="3000"/>
              </a:lnSpc>
              <a:spcBef>
                <a:spcPts val="0"/>
              </a:spcBef>
            </a:pPr>
            <a:r>
              <a:rPr lang="en-US" dirty="0" smtClean="0"/>
              <a:t>Determining the right level of scheduled tests for a site, e.g., </a:t>
            </a:r>
            <a:r>
              <a:rPr lang="en-US" dirty="0" smtClean="0"/>
              <a:t>which </a:t>
            </a:r>
            <a:r>
              <a:rPr lang="en-US" dirty="0" smtClean="0"/>
              <a:t>other OSG or VO sites?</a:t>
            </a:r>
          </a:p>
          <a:p>
            <a:pPr lvl="1">
              <a:lnSpc>
                <a:spcPts val="3000"/>
              </a:lnSpc>
              <a:spcBef>
                <a:spcPts val="0"/>
              </a:spcBef>
            </a:pPr>
            <a:r>
              <a:rPr lang="en-US" dirty="0" smtClean="0"/>
              <a:t>Improving </a:t>
            </a:r>
            <a:r>
              <a:rPr lang="en-US" dirty="0" smtClean="0"/>
              <a:t>the management of the configurations for VOs/Clouds</a:t>
            </a:r>
          </a:p>
          <a:p>
            <a:pPr lvl="1">
              <a:lnSpc>
                <a:spcPts val="3000"/>
              </a:lnSpc>
              <a:spcBef>
                <a:spcPts val="0"/>
              </a:spcBef>
            </a:pPr>
            <a:r>
              <a:rPr lang="en-US" dirty="0" smtClean="0"/>
              <a:t>Tools to </a:t>
            </a:r>
            <a:r>
              <a:rPr lang="en-US" dirty="0" smtClean="0"/>
              <a:t>support </a:t>
            </a:r>
            <a:r>
              <a:rPr lang="en-US" dirty="0" smtClean="0"/>
              <a:t>“central</a:t>
            </a:r>
            <a:r>
              <a:rPr lang="en-US" dirty="0" smtClean="0"/>
              <a:t>” </a:t>
            </a:r>
            <a:r>
              <a:rPr lang="en-US" dirty="0" smtClean="0"/>
              <a:t>configuration (Internet2 working on this)</a:t>
            </a:r>
            <a:endParaRPr lang="en-US" dirty="0" smtClean="0"/>
          </a:p>
          <a:p>
            <a:pPr>
              <a:lnSpc>
                <a:spcPts val="3000"/>
              </a:lnSpc>
              <a:spcBef>
                <a:spcPts val="0"/>
              </a:spcBef>
            </a:pPr>
            <a:r>
              <a:rPr lang="en-US" b="1" dirty="0" smtClean="0"/>
              <a:t>Alerting:</a:t>
            </a:r>
            <a:r>
              <a:rPr lang="en-US" dirty="0" smtClean="0"/>
              <a:t>  A high-priority need but complicated:</a:t>
            </a:r>
          </a:p>
          <a:p>
            <a:pPr lvl="1">
              <a:lnSpc>
                <a:spcPts val="3000"/>
              </a:lnSpc>
              <a:spcBef>
                <a:spcPts val="0"/>
              </a:spcBef>
            </a:pPr>
            <a:r>
              <a:rPr lang="en-US" dirty="0" smtClean="0"/>
              <a:t>Alert who?  Network issues could arise in any part of end-to-end path</a:t>
            </a:r>
          </a:p>
          <a:p>
            <a:pPr lvl="1">
              <a:lnSpc>
                <a:spcPts val="3000"/>
              </a:lnSpc>
              <a:spcBef>
                <a:spcPts val="0"/>
              </a:spcBef>
            </a:pPr>
            <a:r>
              <a:rPr lang="en-US" dirty="0" smtClean="0"/>
              <a:t>Alert when?  Defining criteria for alert threshold.  Primitive services are easier.  Network test results more complicated to decide</a:t>
            </a:r>
          </a:p>
          <a:p>
            <a:pPr>
              <a:lnSpc>
                <a:spcPts val="3000"/>
              </a:lnSpc>
              <a:spcBef>
                <a:spcPts val="0"/>
              </a:spcBef>
            </a:pPr>
            <a:r>
              <a:rPr lang="en-US" b="1" dirty="0" smtClean="0"/>
              <a:t>Integration </a:t>
            </a:r>
            <a:r>
              <a:rPr lang="en-US" dirty="0" smtClean="0"/>
              <a:t>with existing VO and OSG </a:t>
            </a:r>
            <a:r>
              <a:rPr lang="en-US" dirty="0" smtClean="0"/>
              <a:t>infrastructures.</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19</a:t>
            </a:fld>
            <a:endParaRPr lang="en-US"/>
          </a:p>
        </p:txBody>
      </p:sp>
    </p:spTree>
    <p:extLst>
      <p:ext uri="{BB962C8B-B14F-4D97-AF65-F5344CB8AC3E}">
        <p14:creationId xmlns:p14="http://schemas.microsoft.com/office/powerpoint/2010/main" val="84425577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 for Network Monitoring</a:t>
            </a:r>
          </a:p>
          <a:p>
            <a:r>
              <a:rPr lang="en-US" dirty="0" smtClean="0"/>
              <a:t>Status and Related Work</a:t>
            </a:r>
          </a:p>
          <a:p>
            <a:pPr lvl="1"/>
            <a:r>
              <a:rPr lang="en-US" dirty="0" err="1" smtClean="0"/>
              <a:t>perfSONAR</a:t>
            </a:r>
            <a:r>
              <a:rPr lang="en-US" dirty="0" smtClean="0"/>
              <a:t>-PS</a:t>
            </a:r>
          </a:p>
          <a:p>
            <a:pPr lvl="1"/>
            <a:r>
              <a:rPr lang="en-US" dirty="0" smtClean="0"/>
              <a:t>Modular Dashboard</a:t>
            </a:r>
          </a:p>
          <a:p>
            <a:r>
              <a:rPr lang="en-US" dirty="0" smtClean="0"/>
              <a:t>Goals</a:t>
            </a:r>
          </a:p>
          <a:p>
            <a:r>
              <a:rPr lang="en-US" dirty="0" smtClean="0"/>
              <a:t>Draft Work </a:t>
            </a:r>
            <a:r>
              <a:rPr lang="en-US" dirty="0" smtClean="0"/>
              <a:t>Plan</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2</a:t>
            </a:fld>
            <a:endParaRPr lang="en-US"/>
          </a:p>
        </p:txBody>
      </p:sp>
    </p:spTree>
    <p:extLst>
      <p:ext uri="{BB962C8B-B14F-4D97-AF65-F5344CB8AC3E}">
        <p14:creationId xmlns:p14="http://schemas.microsoft.com/office/powerpoint/2010/main" val="322601972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Discussion/Questions</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6" name="Footer Placeholder 5"/>
          <p:cNvSpPr>
            <a:spLocks noGrp="1"/>
          </p:cNvSpPr>
          <p:nvPr>
            <p:ph type="ftr" sz="quarter" idx="11"/>
          </p:nvPr>
        </p:nvSpPr>
        <p:spPr/>
        <p:txBody>
          <a:bodyPr/>
          <a:lstStyle/>
          <a:p>
            <a:pPr>
              <a:defRPr/>
            </a:pPr>
            <a:r>
              <a:rPr lang="en-US" smtClean="0"/>
              <a:t>OSG Staff Planning Retreat</a:t>
            </a:r>
            <a:endParaRPr lang="en-US" dirty="0"/>
          </a:p>
        </p:txBody>
      </p:sp>
      <p:sp>
        <p:nvSpPr>
          <p:cNvPr id="7" name="Slide Number Placeholder 6"/>
          <p:cNvSpPr>
            <a:spLocks noGrp="1"/>
          </p:cNvSpPr>
          <p:nvPr>
            <p:ph type="sldNum" sz="quarter" idx="12"/>
          </p:nvPr>
        </p:nvSpPr>
        <p:spPr/>
        <p:txBody>
          <a:bodyPr/>
          <a:lstStyle/>
          <a:p>
            <a:pPr>
              <a:defRPr/>
            </a:pPr>
            <a:fld id="{CFF787FE-4119-4211-AE05-64DE0D0071A9}" type="slidenum">
              <a:rPr lang="en-US" smtClean="0"/>
              <a:pPr>
                <a:defRPr/>
              </a:pPr>
              <a:t>20</a:t>
            </a:fld>
            <a:endParaRPr lang="en-US"/>
          </a:p>
        </p:txBody>
      </p:sp>
      <p:sp>
        <p:nvSpPr>
          <p:cNvPr id="5" name="Content Placeholder 4"/>
          <p:cNvSpPr>
            <a:spLocks noGrp="1"/>
          </p:cNvSpPr>
          <p:nvPr>
            <p:ph idx="1"/>
          </p:nvPr>
        </p:nvSpPr>
        <p:spPr/>
        <p:txBody>
          <a:bodyPr/>
          <a:lstStyle/>
          <a:p>
            <a:endParaRPr lang="en-US" dirty="0" smtClean="0"/>
          </a:p>
          <a:p>
            <a:endParaRPr lang="en-US" dirty="0"/>
          </a:p>
          <a:p>
            <a:pPr marL="0" indent="0" algn="ctr">
              <a:buNone/>
            </a:pPr>
            <a:r>
              <a:rPr lang="en-US" sz="3600" dirty="0" smtClean="0"/>
              <a:t>Questions or Comments?</a:t>
            </a:r>
          </a:p>
          <a:p>
            <a:pPr marL="0" indent="0">
              <a:buNone/>
            </a:pP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28600" y="990600"/>
            <a:ext cx="8610600" cy="5486400"/>
          </a:xfrm>
        </p:spPr>
        <p:txBody>
          <a:bodyPr/>
          <a:lstStyle/>
          <a:p>
            <a:pPr>
              <a:lnSpc>
                <a:spcPct val="100000"/>
              </a:lnSpc>
              <a:spcBef>
                <a:spcPts val="600"/>
              </a:spcBef>
            </a:pPr>
            <a:r>
              <a:rPr lang="en-US" dirty="0" smtClean="0"/>
              <a:t>perfSONAR</a:t>
            </a:r>
            <a:r>
              <a:rPr lang="en-US" dirty="0"/>
              <a:t>-PS site </a:t>
            </a:r>
            <a:r>
              <a:rPr lang="en-US" dirty="0">
                <a:hlinkClick r:id="rId2"/>
              </a:rPr>
              <a:t>http://psps.perfsonar.net</a:t>
            </a:r>
            <a:r>
              <a:rPr lang="en-US" dirty="0" smtClean="0">
                <a:hlinkClick r:id="rId2"/>
              </a:rPr>
              <a:t>/</a:t>
            </a:r>
            <a:r>
              <a:rPr lang="en-US" dirty="0" smtClean="0"/>
              <a:t> </a:t>
            </a:r>
          </a:p>
          <a:p>
            <a:pPr>
              <a:lnSpc>
                <a:spcPct val="100000"/>
              </a:lnSpc>
              <a:spcBef>
                <a:spcPts val="600"/>
              </a:spcBef>
            </a:pPr>
            <a:r>
              <a:rPr lang="en-US" dirty="0"/>
              <a:t>Install/configuration guide: </a:t>
            </a:r>
            <a:r>
              <a:rPr lang="en-US" sz="2000" dirty="0">
                <a:hlinkClick r:id="rId3"/>
              </a:rPr>
              <a:t>http://</a:t>
            </a:r>
            <a:r>
              <a:rPr lang="en-US" sz="2000" dirty="0" smtClean="0">
                <a:hlinkClick r:id="rId3"/>
              </a:rPr>
              <a:t>code.google.com/p/perfsonar-ps/wiki/pSPerformanceToolkit32</a:t>
            </a:r>
            <a:r>
              <a:rPr lang="en-US" sz="2000" dirty="0" smtClean="0"/>
              <a:t> </a:t>
            </a:r>
          </a:p>
          <a:p>
            <a:pPr>
              <a:lnSpc>
                <a:spcPct val="100000"/>
              </a:lnSpc>
              <a:spcBef>
                <a:spcPts val="600"/>
              </a:spcBef>
            </a:pPr>
            <a:r>
              <a:rPr lang="en-US" sz="2000" dirty="0" smtClean="0"/>
              <a:t>Modular Dashboard: </a:t>
            </a:r>
            <a:r>
              <a:rPr lang="en-US" sz="2000" dirty="0" smtClean="0">
                <a:hlinkClick r:id="rId4"/>
              </a:rPr>
              <a:t>https</a:t>
            </a:r>
            <a:r>
              <a:rPr lang="en-US" sz="2000" dirty="0">
                <a:hlinkClick r:id="rId4"/>
              </a:rPr>
              <a:t>://perfsonar.racf.bnl.gov:8443/exda</a:t>
            </a:r>
            <a:r>
              <a:rPr lang="en-US" sz="2000" dirty="0" smtClean="0">
                <a:hlinkClick r:id="rId4"/>
              </a:rPr>
              <a:t>/</a:t>
            </a:r>
            <a:r>
              <a:rPr lang="en-US" sz="2000" dirty="0" smtClean="0"/>
              <a:t>  </a:t>
            </a:r>
            <a:r>
              <a:rPr lang="en-US" sz="2000" dirty="0"/>
              <a:t>or </a:t>
            </a:r>
            <a:r>
              <a:rPr lang="en-US" sz="2000" dirty="0" smtClean="0">
                <a:hlinkClick r:id="rId5"/>
              </a:rPr>
              <a:t>http://perfsonar.racf.bnl.gov:8080/exda/</a:t>
            </a:r>
            <a:r>
              <a:rPr lang="en-US" sz="2000" dirty="0" smtClean="0"/>
              <a:t> </a:t>
            </a:r>
          </a:p>
          <a:p>
            <a:pPr>
              <a:lnSpc>
                <a:spcPct val="100000"/>
              </a:lnSpc>
              <a:spcBef>
                <a:spcPts val="600"/>
              </a:spcBef>
            </a:pPr>
            <a:r>
              <a:rPr lang="en-US" sz="2000" dirty="0" smtClean="0"/>
              <a:t>Tools, tips  </a:t>
            </a:r>
            <a:r>
              <a:rPr lang="en-US" sz="2000" dirty="0"/>
              <a:t>and maintenance: </a:t>
            </a:r>
            <a:r>
              <a:rPr lang="en-US" sz="2000" dirty="0">
                <a:hlinkClick r:id="rId6"/>
              </a:rPr>
              <a:t>http://</a:t>
            </a:r>
            <a:r>
              <a:rPr lang="en-US" sz="2000" dirty="0" smtClean="0">
                <a:hlinkClick r:id="rId6"/>
              </a:rPr>
              <a:t>www.usatlas.bnl.gov/twiki/bin/view/Projects/LHCperfSONAR</a:t>
            </a:r>
            <a:r>
              <a:rPr lang="en-US" sz="2000" dirty="0" smtClean="0"/>
              <a:t> </a:t>
            </a:r>
          </a:p>
          <a:p>
            <a:pPr>
              <a:lnSpc>
                <a:spcPct val="100000"/>
              </a:lnSpc>
              <a:spcBef>
                <a:spcPts val="600"/>
              </a:spcBef>
            </a:pPr>
            <a:r>
              <a:rPr lang="en-US" sz="2000" dirty="0" smtClean="0"/>
              <a:t>LHCONE perfSONAR</a:t>
            </a:r>
            <a:r>
              <a:rPr lang="en-US" sz="2000" dirty="0"/>
              <a:t>: </a:t>
            </a:r>
            <a:r>
              <a:rPr lang="en-US" sz="2000" dirty="0">
                <a:hlinkClick r:id="rId7"/>
              </a:rPr>
              <a:t>https://</a:t>
            </a:r>
            <a:r>
              <a:rPr lang="en-US" sz="2000" dirty="0" smtClean="0">
                <a:hlinkClick r:id="rId7"/>
              </a:rPr>
              <a:t>twiki.cern.ch/twiki/bin/view/LHCONE/SiteList</a:t>
            </a:r>
            <a:r>
              <a:rPr lang="en-US" sz="2000" dirty="0" smtClean="0"/>
              <a:t> </a:t>
            </a:r>
          </a:p>
          <a:p>
            <a:pPr>
              <a:lnSpc>
                <a:spcPct val="100000"/>
              </a:lnSpc>
              <a:spcBef>
                <a:spcPts val="600"/>
              </a:spcBef>
            </a:pPr>
            <a:r>
              <a:rPr lang="en-US" sz="2000" dirty="0" smtClean="0"/>
              <a:t>LHCOPN perfSONAR</a:t>
            </a:r>
            <a:r>
              <a:rPr lang="en-US" sz="2000" dirty="0"/>
              <a:t>: </a:t>
            </a:r>
            <a:r>
              <a:rPr lang="en-US" sz="2000" dirty="0">
                <a:hlinkClick r:id="rId8"/>
              </a:rPr>
              <a:t>https://</a:t>
            </a:r>
            <a:r>
              <a:rPr lang="en-US" sz="2000" dirty="0" smtClean="0">
                <a:hlinkClick r:id="rId8"/>
              </a:rPr>
              <a:t>twiki.cern.ch/twiki/bin/view/LHCOPN/PerfsonarPS</a:t>
            </a:r>
            <a:r>
              <a:rPr lang="en-US" sz="2000" dirty="0" smtClean="0"/>
              <a:t> </a:t>
            </a:r>
          </a:p>
          <a:p>
            <a:pPr>
              <a:lnSpc>
                <a:spcPct val="100000"/>
              </a:lnSpc>
              <a:spcBef>
                <a:spcPts val="600"/>
              </a:spcBef>
            </a:pPr>
            <a:r>
              <a:rPr lang="en-US" sz="2000" dirty="0" smtClean="0"/>
              <a:t>CHEP 2012 presentation on USATLAS </a:t>
            </a:r>
            <a:r>
              <a:rPr lang="en-US" sz="2000" dirty="0"/>
              <a:t>perfSONAR-PS experience: </a:t>
            </a:r>
            <a:r>
              <a:rPr lang="en-US" sz="2000" dirty="0">
                <a:hlinkClick r:id="rId9"/>
              </a:rPr>
              <a:t>https://</a:t>
            </a:r>
            <a:r>
              <a:rPr lang="en-US" sz="2000" dirty="0" smtClean="0">
                <a:hlinkClick r:id="rId9"/>
              </a:rPr>
              <a:t>indico.cern.ch/contributionDisplay.py?sessionId=5&amp;contribId=442&amp;confId=149557</a:t>
            </a:r>
            <a:r>
              <a:rPr lang="en-US" sz="2000" dirty="0" smtClean="0"/>
              <a:t> </a:t>
            </a:r>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21</a:t>
            </a:fld>
            <a:endParaRPr lang="en-US"/>
          </a:p>
        </p:txBody>
      </p:sp>
    </p:spTree>
    <p:extLst>
      <p:ext uri="{BB962C8B-B14F-4D97-AF65-F5344CB8AC3E}">
        <p14:creationId xmlns:p14="http://schemas.microsoft.com/office/powerpoint/2010/main" val="30444251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Dashboard Development</a:t>
            </a:r>
            <a:endParaRPr lang="en-US" dirty="0"/>
          </a:p>
        </p:txBody>
      </p:sp>
      <p:sp>
        <p:nvSpPr>
          <p:cNvPr id="3" name="Content Placeholder 2"/>
          <p:cNvSpPr>
            <a:spLocks noGrp="1"/>
          </p:cNvSpPr>
          <p:nvPr>
            <p:ph idx="1"/>
          </p:nvPr>
        </p:nvSpPr>
        <p:spPr/>
        <p:txBody>
          <a:bodyPr/>
          <a:lstStyle/>
          <a:p>
            <a:pPr lvl="0">
              <a:spcBef>
                <a:spcPts val="600"/>
              </a:spcBef>
            </a:pPr>
            <a:r>
              <a:rPr lang="en-US" dirty="0" smtClean="0"/>
              <a:t>The dashboard that currently exists has some shortcomings which are being addressed by a new development effort</a:t>
            </a:r>
          </a:p>
          <a:p>
            <a:pPr lvl="0">
              <a:spcBef>
                <a:spcPts val="600"/>
              </a:spcBef>
            </a:pPr>
            <a:r>
              <a:rPr lang="en-US" dirty="0" smtClean="0"/>
              <a:t>There is a mailing list tracking the effort at: </a:t>
            </a:r>
            <a:r>
              <a:rPr lang="en-US" sz="1800" dirty="0">
                <a:hlinkClick r:id="rId2"/>
              </a:rPr>
              <a:t>https://lists.bnl.gov/mailman/listinfo/ps-dashboard-devel-l</a:t>
            </a:r>
            <a:r>
              <a:rPr lang="en-US" sz="1800" dirty="0"/>
              <a:t> </a:t>
            </a:r>
            <a:endParaRPr lang="en-US" sz="1800" dirty="0" smtClean="0"/>
          </a:p>
          <a:p>
            <a:pPr lvl="0">
              <a:spcBef>
                <a:spcPts val="600"/>
              </a:spcBef>
            </a:pPr>
            <a:r>
              <a:rPr lang="en-US" dirty="0" smtClean="0"/>
              <a:t>We (OSG) need to ensure the product will meet our needs.  If there is input appropriate for the development effort we need to make sure it gets into the development process.  Coding is just starting now…</a:t>
            </a:r>
            <a:endParaRPr lang="en-US" sz="2000" dirty="0"/>
          </a:p>
          <a:p>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22</a:t>
            </a:fld>
            <a:endParaRPr lang="en-US"/>
          </a:p>
        </p:txBody>
      </p:sp>
    </p:spTree>
    <p:extLst>
      <p:ext uri="{BB962C8B-B14F-4D97-AF65-F5344CB8AC3E}">
        <p14:creationId xmlns:p14="http://schemas.microsoft.com/office/powerpoint/2010/main" val="23520148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76200"/>
            <a:ext cx="7772400" cy="533400"/>
          </a:xfrm>
        </p:spPr>
        <p:txBody>
          <a:bodyPr/>
          <a:lstStyle/>
          <a:p>
            <a:pPr eaLnBrk="1" hangingPunct="1"/>
            <a:r>
              <a:rPr lang="en-US" sz="2000" b="1" smtClean="0"/>
              <a:t>Old dashboard - overview</a:t>
            </a:r>
          </a:p>
        </p:txBody>
      </p:sp>
      <p:sp>
        <p:nvSpPr>
          <p:cNvPr id="10243" name="Rectangle 3"/>
          <p:cNvSpPr>
            <a:spLocks noChangeArrowheads="1"/>
          </p:cNvSpPr>
          <p:nvPr/>
        </p:nvSpPr>
        <p:spPr bwMode="auto">
          <a:xfrm>
            <a:off x="1981200" y="2438400"/>
            <a:ext cx="15240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dashboard</a:t>
            </a:r>
          </a:p>
        </p:txBody>
      </p:sp>
      <p:sp>
        <p:nvSpPr>
          <p:cNvPr id="10244" name="Rectangle 7"/>
          <p:cNvSpPr>
            <a:spLocks noChangeArrowheads="1"/>
          </p:cNvSpPr>
          <p:nvPr/>
        </p:nvSpPr>
        <p:spPr bwMode="auto">
          <a:xfrm>
            <a:off x="2895600" y="4114800"/>
            <a:ext cx="18288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Collector API</a:t>
            </a:r>
          </a:p>
        </p:txBody>
      </p:sp>
      <p:sp>
        <p:nvSpPr>
          <p:cNvPr id="10245" name="Rectangle 8"/>
          <p:cNvSpPr>
            <a:spLocks noChangeArrowheads="1"/>
          </p:cNvSpPr>
          <p:nvPr/>
        </p:nvSpPr>
        <p:spPr bwMode="auto">
          <a:xfrm>
            <a:off x="4038600" y="5715000"/>
            <a:ext cx="15240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Collector</a:t>
            </a:r>
          </a:p>
        </p:txBody>
      </p:sp>
      <p:sp>
        <p:nvSpPr>
          <p:cNvPr id="10246" name="Rectangle 9"/>
          <p:cNvSpPr>
            <a:spLocks noChangeArrowheads="1"/>
          </p:cNvSpPr>
          <p:nvPr/>
        </p:nvSpPr>
        <p:spPr bwMode="auto">
          <a:xfrm>
            <a:off x="7315200" y="5181600"/>
            <a:ext cx="15240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PS Host</a:t>
            </a:r>
          </a:p>
        </p:txBody>
      </p:sp>
      <p:sp>
        <p:nvSpPr>
          <p:cNvPr id="10247" name="Rectangle 10"/>
          <p:cNvSpPr>
            <a:spLocks noChangeArrowheads="1"/>
          </p:cNvSpPr>
          <p:nvPr/>
        </p:nvSpPr>
        <p:spPr bwMode="auto">
          <a:xfrm>
            <a:off x="7315200" y="6096000"/>
            <a:ext cx="15240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PS Host</a:t>
            </a:r>
          </a:p>
        </p:txBody>
      </p:sp>
      <p:sp>
        <p:nvSpPr>
          <p:cNvPr id="10248" name="Line 11"/>
          <p:cNvSpPr>
            <a:spLocks noChangeShapeType="1"/>
          </p:cNvSpPr>
          <p:nvPr/>
        </p:nvSpPr>
        <p:spPr bwMode="auto">
          <a:xfrm>
            <a:off x="4267200" y="4724400"/>
            <a:ext cx="914400" cy="990600"/>
          </a:xfrm>
          <a:prstGeom prst="line">
            <a:avLst/>
          </a:prstGeom>
          <a:noFill/>
          <a:ln w="571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49" name="Line 12"/>
          <p:cNvSpPr>
            <a:spLocks noChangeShapeType="1"/>
          </p:cNvSpPr>
          <p:nvPr/>
        </p:nvSpPr>
        <p:spPr bwMode="auto">
          <a:xfrm>
            <a:off x="3429000" y="3124200"/>
            <a:ext cx="914400" cy="990600"/>
          </a:xfrm>
          <a:prstGeom prst="line">
            <a:avLst/>
          </a:prstGeom>
          <a:noFill/>
          <a:ln w="571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50" name="Line 13"/>
          <p:cNvSpPr>
            <a:spLocks noChangeShapeType="1"/>
          </p:cNvSpPr>
          <p:nvPr/>
        </p:nvSpPr>
        <p:spPr bwMode="auto">
          <a:xfrm rot="-2251043">
            <a:off x="5943600" y="5715000"/>
            <a:ext cx="914400" cy="990600"/>
          </a:xfrm>
          <a:prstGeom prst="line">
            <a:avLst/>
          </a:prstGeom>
          <a:noFill/>
          <a:ln w="571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51" name="Line 14"/>
          <p:cNvSpPr>
            <a:spLocks noChangeShapeType="1"/>
          </p:cNvSpPr>
          <p:nvPr/>
        </p:nvSpPr>
        <p:spPr bwMode="auto">
          <a:xfrm rot="-3389334">
            <a:off x="5943600" y="5181600"/>
            <a:ext cx="914400" cy="990600"/>
          </a:xfrm>
          <a:prstGeom prst="line">
            <a:avLst/>
          </a:prstGeom>
          <a:noFill/>
          <a:ln w="571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52" name="Rectangle 15"/>
          <p:cNvSpPr>
            <a:spLocks noChangeArrowheads="1"/>
          </p:cNvSpPr>
          <p:nvPr/>
        </p:nvSpPr>
        <p:spPr bwMode="auto">
          <a:xfrm>
            <a:off x="228600" y="4038600"/>
            <a:ext cx="15240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database</a:t>
            </a:r>
          </a:p>
        </p:txBody>
      </p:sp>
      <p:sp>
        <p:nvSpPr>
          <p:cNvPr id="10253" name="Line 16"/>
          <p:cNvSpPr>
            <a:spLocks noChangeShapeType="1"/>
          </p:cNvSpPr>
          <p:nvPr/>
        </p:nvSpPr>
        <p:spPr bwMode="auto">
          <a:xfrm rot="5400000">
            <a:off x="952500" y="2971800"/>
            <a:ext cx="914400" cy="990600"/>
          </a:xfrm>
          <a:prstGeom prst="line">
            <a:avLst/>
          </a:prstGeom>
          <a:noFill/>
          <a:ln w="571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54" name="Rectangle 17"/>
          <p:cNvSpPr>
            <a:spLocks noChangeArrowheads="1"/>
          </p:cNvSpPr>
          <p:nvPr/>
        </p:nvSpPr>
        <p:spPr bwMode="auto">
          <a:xfrm>
            <a:off x="5105400" y="1295400"/>
            <a:ext cx="15240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user</a:t>
            </a:r>
          </a:p>
        </p:txBody>
      </p:sp>
      <p:sp>
        <p:nvSpPr>
          <p:cNvPr id="10255" name="Line 19"/>
          <p:cNvSpPr>
            <a:spLocks noChangeShapeType="1"/>
          </p:cNvSpPr>
          <p:nvPr/>
        </p:nvSpPr>
        <p:spPr bwMode="auto">
          <a:xfrm rot="-4728582">
            <a:off x="3924300" y="1485900"/>
            <a:ext cx="914400" cy="990600"/>
          </a:xfrm>
          <a:prstGeom prst="line">
            <a:avLst/>
          </a:prstGeom>
          <a:noFill/>
          <a:ln w="571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56" name="Line 20"/>
          <p:cNvSpPr>
            <a:spLocks noChangeShapeType="1"/>
          </p:cNvSpPr>
          <p:nvPr/>
        </p:nvSpPr>
        <p:spPr bwMode="auto">
          <a:xfrm rot="10794500">
            <a:off x="3505200" y="4724400"/>
            <a:ext cx="914400" cy="990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57" name="Line 22"/>
          <p:cNvSpPr>
            <a:spLocks noChangeShapeType="1"/>
          </p:cNvSpPr>
          <p:nvPr/>
        </p:nvSpPr>
        <p:spPr bwMode="auto">
          <a:xfrm rot="10794500">
            <a:off x="2667000" y="3048000"/>
            <a:ext cx="914400" cy="990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58" name="Line 23"/>
          <p:cNvSpPr>
            <a:spLocks noChangeShapeType="1"/>
          </p:cNvSpPr>
          <p:nvPr/>
        </p:nvSpPr>
        <p:spPr bwMode="auto">
          <a:xfrm rot="-5296577">
            <a:off x="914400" y="2895600"/>
            <a:ext cx="914400" cy="990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59" name="Line 24"/>
          <p:cNvSpPr>
            <a:spLocks noChangeShapeType="1"/>
          </p:cNvSpPr>
          <p:nvPr/>
        </p:nvSpPr>
        <p:spPr bwMode="auto">
          <a:xfrm rot="7248325">
            <a:off x="5867400" y="5029200"/>
            <a:ext cx="914400" cy="990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
        <p:nvSpPr>
          <p:cNvPr id="10260" name="Line 25"/>
          <p:cNvSpPr>
            <a:spLocks noChangeShapeType="1"/>
          </p:cNvSpPr>
          <p:nvPr/>
        </p:nvSpPr>
        <p:spPr bwMode="auto">
          <a:xfrm rot="8864183">
            <a:off x="5943600" y="5867400"/>
            <a:ext cx="914400" cy="990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smtClean="0">
              <a:solidFill>
                <a:srgbClr val="000000"/>
              </a:solidFill>
              <a:latin typeface="Times New Roman" pitchFamily="18" charset="0"/>
              <a:cs typeface="+mn-cs"/>
            </a:endParaRPr>
          </a:p>
        </p:txBody>
      </p:sp>
    </p:spTree>
    <p:extLst>
      <p:ext uri="{BB962C8B-B14F-4D97-AF65-F5344CB8AC3E}">
        <p14:creationId xmlns:p14="http://schemas.microsoft.com/office/powerpoint/2010/main" val="730661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b="1" smtClean="0"/>
              <a:t>Proposed structure of new dashboard framework</a:t>
            </a:r>
          </a:p>
        </p:txBody>
      </p:sp>
      <p:sp>
        <p:nvSpPr>
          <p:cNvPr id="12291" name="Rectangle 3"/>
          <p:cNvSpPr>
            <a:spLocks noChangeArrowheads="1"/>
          </p:cNvSpPr>
          <p:nvPr/>
        </p:nvSpPr>
        <p:spPr bwMode="auto">
          <a:xfrm>
            <a:off x="3810000" y="4267200"/>
            <a:ext cx="1828800" cy="6096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Data Store</a:t>
            </a:r>
          </a:p>
        </p:txBody>
      </p:sp>
      <p:sp>
        <p:nvSpPr>
          <p:cNvPr id="12292" name="Rectangle 5"/>
          <p:cNvSpPr>
            <a:spLocks noChangeArrowheads="1"/>
          </p:cNvSpPr>
          <p:nvPr/>
        </p:nvSpPr>
        <p:spPr bwMode="auto">
          <a:xfrm>
            <a:off x="3429000" y="3657600"/>
            <a:ext cx="2514600" cy="5334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Data Access API</a:t>
            </a:r>
          </a:p>
        </p:txBody>
      </p:sp>
      <p:sp>
        <p:nvSpPr>
          <p:cNvPr id="12293" name="Rectangle 6"/>
          <p:cNvSpPr>
            <a:spLocks noChangeArrowheads="1"/>
          </p:cNvSpPr>
          <p:nvPr/>
        </p:nvSpPr>
        <p:spPr bwMode="auto">
          <a:xfrm>
            <a:off x="3048000" y="4953000"/>
            <a:ext cx="32766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Data Persistence Layer</a:t>
            </a:r>
          </a:p>
        </p:txBody>
      </p:sp>
      <p:sp>
        <p:nvSpPr>
          <p:cNvPr id="12294" name="Rectangle 7"/>
          <p:cNvSpPr>
            <a:spLocks noChangeArrowheads="1"/>
          </p:cNvSpPr>
          <p:nvPr/>
        </p:nvSpPr>
        <p:spPr bwMode="auto">
          <a:xfrm>
            <a:off x="3886200" y="5715000"/>
            <a:ext cx="1828800" cy="6096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smtClean="0">
                <a:solidFill>
                  <a:srgbClr val="000000"/>
                </a:solidFill>
                <a:latin typeface="Times New Roman" pitchFamily="18" charset="0"/>
                <a:cs typeface="+mn-cs"/>
              </a:rPr>
              <a:t>Database</a:t>
            </a:r>
          </a:p>
        </p:txBody>
      </p:sp>
      <p:sp>
        <p:nvSpPr>
          <p:cNvPr id="12295" name="Rectangle 8"/>
          <p:cNvSpPr>
            <a:spLocks noChangeArrowheads="1"/>
          </p:cNvSpPr>
          <p:nvPr/>
        </p:nvSpPr>
        <p:spPr bwMode="auto">
          <a:xfrm>
            <a:off x="76200" y="2971800"/>
            <a:ext cx="12192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smtClean="0">
                <a:solidFill>
                  <a:srgbClr val="000000"/>
                </a:solidFill>
                <a:latin typeface="Times New Roman" pitchFamily="18" charset="0"/>
                <a:cs typeface="+mn-cs"/>
              </a:rPr>
              <a:t>Display GUI</a:t>
            </a:r>
          </a:p>
        </p:txBody>
      </p:sp>
      <p:sp>
        <p:nvSpPr>
          <p:cNvPr id="12296" name="Rectangle 9"/>
          <p:cNvSpPr>
            <a:spLocks noChangeArrowheads="1"/>
          </p:cNvSpPr>
          <p:nvPr/>
        </p:nvSpPr>
        <p:spPr bwMode="auto">
          <a:xfrm>
            <a:off x="1371600" y="2971800"/>
            <a:ext cx="19812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smtClean="0">
                <a:solidFill>
                  <a:srgbClr val="000000"/>
                </a:solidFill>
                <a:latin typeface="Times New Roman" pitchFamily="18" charset="0"/>
                <a:cs typeface="+mn-cs"/>
              </a:rPr>
              <a:t>Object config GUI</a:t>
            </a:r>
          </a:p>
        </p:txBody>
      </p:sp>
      <p:sp>
        <p:nvSpPr>
          <p:cNvPr id="12297" name="Rectangle 10"/>
          <p:cNvSpPr>
            <a:spLocks noChangeArrowheads="1"/>
          </p:cNvSpPr>
          <p:nvPr/>
        </p:nvSpPr>
        <p:spPr bwMode="auto">
          <a:xfrm>
            <a:off x="3429000" y="2971800"/>
            <a:ext cx="9144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smtClean="0">
                <a:solidFill>
                  <a:srgbClr val="000000"/>
                </a:solidFill>
                <a:latin typeface="Times New Roman" pitchFamily="18" charset="0"/>
                <a:cs typeface="+mn-cs"/>
              </a:rPr>
              <a:t>Alarms</a:t>
            </a:r>
          </a:p>
        </p:txBody>
      </p:sp>
      <p:sp>
        <p:nvSpPr>
          <p:cNvPr id="12298" name="Rectangle 11"/>
          <p:cNvSpPr>
            <a:spLocks noChangeArrowheads="1"/>
          </p:cNvSpPr>
          <p:nvPr/>
        </p:nvSpPr>
        <p:spPr bwMode="auto">
          <a:xfrm>
            <a:off x="4419600" y="2971800"/>
            <a:ext cx="15240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smtClean="0">
                <a:solidFill>
                  <a:srgbClr val="000000"/>
                </a:solidFill>
                <a:latin typeface="Times New Roman" pitchFamily="18" charset="0"/>
                <a:cs typeface="+mn-cs"/>
              </a:rPr>
              <a:t>Authentication</a:t>
            </a:r>
          </a:p>
        </p:txBody>
      </p:sp>
      <p:sp>
        <p:nvSpPr>
          <p:cNvPr id="12299" name="Rectangle 12"/>
          <p:cNvSpPr>
            <a:spLocks noChangeArrowheads="1"/>
          </p:cNvSpPr>
          <p:nvPr/>
        </p:nvSpPr>
        <p:spPr bwMode="auto">
          <a:xfrm>
            <a:off x="6096000" y="2971800"/>
            <a:ext cx="914400" cy="533400"/>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smtClean="0">
                <a:solidFill>
                  <a:srgbClr val="000000"/>
                </a:solidFill>
                <a:latin typeface="Times New Roman" pitchFamily="18" charset="0"/>
                <a:cs typeface="+mn-cs"/>
              </a:rPr>
              <a:t>Collector</a:t>
            </a:r>
          </a:p>
        </p:txBody>
      </p:sp>
      <p:sp>
        <p:nvSpPr>
          <p:cNvPr id="12300" name="Rectangle 13"/>
          <p:cNvSpPr>
            <a:spLocks noChangeArrowheads="1"/>
          </p:cNvSpPr>
          <p:nvPr/>
        </p:nvSpPr>
        <p:spPr bwMode="auto">
          <a:xfrm>
            <a:off x="7239000" y="2971800"/>
            <a:ext cx="9144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smtClean="0">
                <a:solidFill>
                  <a:srgbClr val="000000"/>
                </a:solidFill>
                <a:latin typeface="Times New Roman" pitchFamily="18" charset="0"/>
                <a:cs typeface="+mn-cs"/>
              </a:rPr>
              <a:t>Other?</a:t>
            </a:r>
          </a:p>
        </p:txBody>
      </p:sp>
    </p:spTree>
    <p:extLst>
      <p:ext uri="{BB962C8B-B14F-4D97-AF65-F5344CB8AC3E}">
        <p14:creationId xmlns:p14="http://schemas.microsoft.com/office/powerpoint/2010/main" val="2289832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Dashboard Schedule</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Current modular dashboard development schedule from Tom Wlodek/BNL and Andy Lake/</a:t>
            </a:r>
            <a:r>
              <a:rPr lang="en-US" dirty="0" err="1" smtClean="0"/>
              <a:t>ESnet</a:t>
            </a:r>
            <a:endParaRPr lang="en-US" sz="1800" dirty="0" smtClean="0"/>
          </a:p>
          <a:p>
            <a:pPr lvl="1">
              <a:lnSpc>
                <a:spcPct val="100000"/>
              </a:lnSpc>
              <a:spcBef>
                <a:spcPts val="0"/>
              </a:spcBef>
            </a:pPr>
            <a:r>
              <a:rPr lang="en-US" b="1" dirty="0" smtClean="0"/>
              <a:t>July 1</a:t>
            </a:r>
            <a:r>
              <a:rPr lang="en-US" b="1" baseline="30000" dirty="0" smtClean="0"/>
              <a:t>st</a:t>
            </a:r>
            <a:r>
              <a:rPr lang="en-US" dirty="0" smtClean="0"/>
              <a:t>: We </a:t>
            </a:r>
            <a:r>
              <a:rPr lang="en-US" dirty="0"/>
              <a:t>will have </a:t>
            </a:r>
            <a:r>
              <a:rPr lang="en-US" u="sng" dirty="0"/>
              <a:t>official version 1.0 of the design </a:t>
            </a:r>
            <a:r>
              <a:rPr lang="en-US" u="sng" dirty="0" smtClean="0"/>
              <a:t>document </a:t>
            </a:r>
            <a:r>
              <a:rPr lang="en-US" dirty="0"/>
              <a:t>ready and we can start coding. We can add changes to the </a:t>
            </a:r>
            <a:r>
              <a:rPr lang="en-US" dirty="0" smtClean="0"/>
              <a:t>document </a:t>
            </a:r>
            <a:r>
              <a:rPr lang="en-US" dirty="0"/>
              <a:t>later but it will be a stating point for </a:t>
            </a:r>
            <a:r>
              <a:rPr lang="en-US" dirty="0" smtClean="0"/>
              <a:t>development. </a:t>
            </a:r>
            <a:r>
              <a:rPr lang="en-US" dirty="0"/>
              <a:t>See </a:t>
            </a:r>
            <a:r>
              <a:rPr lang="en-US" dirty="0">
                <a:hlinkClick r:id="rId2"/>
              </a:rPr>
              <a:t>https://</a:t>
            </a:r>
            <a:r>
              <a:rPr lang="en-US" dirty="0" smtClean="0">
                <a:hlinkClick r:id="rId2"/>
              </a:rPr>
              <a:t>docs.google.com/document/d/1NnVNF6TKnTIZkL9BQNyRlqX9dNXH1K-62Ax9rFnZvKE/edit?pli=1</a:t>
            </a:r>
            <a:r>
              <a:rPr lang="en-US" dirty="0" smtClean="0"/>
              <a:t> </a:t>
            </a:r>
          </a:p>
          <a:p>
            <a:pPr lvl="1">
              <a:lnSpc>
                <a:spcPct val="100000"/>
              </a:lnSpc>
              <a:spcBef>
                <a:spcPts val="0"/>
              </a:spcBef>
            </a:pPr>
            <a:r>
              <a:rPr lang="en-US" b="1" dirty="0" smtClean="0"/>
              <a:t>August 1</a:t>
            </a:r>
            <a:r>
              <a:rPr lang="en-US" b="1" baseline="30000" dirty="0" smtClean="0"/>
              <a:t>st</a:t>
            </a:r>
            <a:r>
              <a:rPr lang="en-US" dirty="0" smtClean="0"/>
              <a:t>: We </a:t>
            </a:r>
            <a:r>
              <a:rPr lang="en-US" dirty="0"/>
              <a:t>will have </a:t>
            </a:r>
            <a:r>
              <a:rPr lang="en-US" dirty="0" smtClean="0"/>
              <a:t>first </a:t>
            </a:r>
            <a:r>
              <a:rPr lang="en-US" dirty="0"/>
              <a:t>version of dashboard deployed. It </a:t>
            </a:r>
            <a:r>
              <a:rPr lang="en-US" dirty="0" smtClean="0"/>
              <a:t>shall </a:t>
            </a:r>
            <a:r>
              <a:rPr lang="en-US" dirty="0"/>
              <a:t>consist of collector (Andy), data store and data access API </a:t>
            </a:r>
            <a:r>
              <a:rPr lang="en-US" dirty="0" smtClean="0"/>
              <a:t>(</a:t>
            </a:r>
            <a:r>
              <a:rPr lang="en-US" dirty="0"/>
              <a:t>myself) and some rudimentary text </a:t>
            </a:r>
            <a:r>
              <a:rPr lang="en-US" dirty="0" err="1"/>
              <a:t>gui</a:t>
            </a:r>
            <a:r>
              <a:rPr lang="en-US" dirty="0"/>
              <a:t>. We may reuse Andy's </a:t>
            </a:r>
            <a:r>
              <a:rPr lang="en-US" dirty="0" err="1"/>
              <a:t>gui</a:t>
            </a:r>
            <a:r>
              <a:rPr lang="en-US" dirty="0"/>
              <a:t> if </a:t>
            </a:r>
            <a:r>
              <a:rPr lang="en-US" dirty="0" smtClean="0"/>
              <a:t>possible</a:t>
            </a:r>
            <a:r>
              <a:rPr lang="en-US" dirty="0"/>
              <a:t>, Andy is going to look into that. Not included will be: </a:t>
            </a:r>
            <a:r>
              <a:rPr lang="en-US" dirty="0" smtClean="0"/>
              <a:t> Configuration </a:t>
            </a:r>
            <a:r>
              <a:rPr lang="en-US" dirty="0" err="1"/>
              <a:t>gui</a:t>
            </a:r>
            <a:r>
              <a:rPr lang="en-US" dirty="0"/>
              <a:t>, persistence and probe </a:t>
            </a:r>
            <a:r>
              <a:rPr lang="en-US" dirty="0" smtClean="0"/>
              <a:t>history.</a:t>
            </a:r>
          </a:p>
          <a:p>
            <a:pPr lvl="1">
              <a:lnSpc>
                <a:spcPct val="100000"/>
              </a:lnSpc>
              <a:spcBef>
                <a:spcPts val="0"/>
              </a:spcBef>
            </a:pPr>
            <a:r>
              <a:rPr lang="en-US" b="1" dirty="0" smtClean="0"/>
              <a:t>Sep 1</a:t>
            </a:r>
            <a:r>
              <a:rPr lang="en-US" b="1" baseline="30000" dirty="0" smtClean="0"/>
              <a:t>st</a:t>
            </a:r>
            <a:r>
              <a:rPr lang="en-US" dirty="0" smtClean="0"/>
              <a:t>: We </a:t>
            </a:r>
            <a:r>
              <a:rPr lang="en-US" dirty="0"/>
              <a:t>will have full dashboard including history, </a:t>
            </a:r>
            <a:r>
              <a:rPr lang="en-US" dirty="0" smtClean="0"/>
              <a:t>configuration </a:t>
            </a:r>
            <a:r>
              <a:rPr lang="en-US" dirty="0" err="1"/>
              <a:t>gui</a:t>
            </a:r>
            <a:r>
              <a:rPr lang="en-US" dirty="0"/>
              <a:t> and persistence. I am not sure if we will fit the </a:t>
            </a:r>
            <a:r>
              <a:rPr lang="en-US" dirty="0" smtClean="0"/>
              <a:t>alarms </a:t>
            </a:r>
            <a:r>
              <a:rPr lang="en-US" dirty="0"/>
              <a:t>by then.</a:t>
            </a:r>
          </a:p>
          <a:p>
            <a:pPr marL="0" indent="0">
              <a:lnSpc>
                <a:spcPct val="100000"/>
              </a:lnSpc>
              <a:spcBef>
                <a:spcPts val="0"/>
              </a:spcBef>
              <a:buNone/>
            </a:pPr>
            <a:r>
              <a:rPr lang="en-US" sz="1600" dirty="0" smtClean="0"/>
              <a:t>.</a:t>
            </a:r>
            <a:endParaRPr lang="en-US" sz="1600" dirty="0"/>
          </a:p>
          <a:p>
            <a:pPr marL="0" indent="0">
              <a:buNone/>
            </a:pPr>
            <a:endParaRPr lang="en-US" sz="1600" dirty="0"/>
          </a:p>
          <a:p>
            <a:pPr marL="0" indent="0">
              <a:buNone/>
            </a:pPr>
            <a:endParaRPr lang="en-US" sz="1600" dirty="0"/>
          </a:p>
        </p:txBody>
      </p:sp>
      <p:sp>
        <p:nvSpPr>
          <p:cNvPr id="4" name="Date Placeholder 3"/>
          <p:cNvSpPr>
            <a:spLocks noGrp="1"/>
          </p:cNvSpPr>
          <p:nvPr>
            <p:ph type="dt" sz="half" idx="10"/>
          </p:nvPr>
        </p:nvSpPr>
        <p:spPr/>
        <p:txBody>
          <a:bodyPr/>
          <a:lstStyle/>
          <a:p>
            <a:pPr>
              <a:defRPr/>
            </a:pPr>
            <a:r>
              <a:rPr lang="en-US" dirty="0"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25</a:t>
            </a:fld>
            <a:endParaRPr lang="en-US"/>
          </a:p>
        </p:txBody>
      </p:sp>
    </p:spTree>
    <p:extLst>
      <p:ext uri="{BB962C8B-B14F-4D97-AF65-F5344CB8AC3E}">
        <p14:creationId xmlns:p14="http://schemas.microsoft.com/office/powerpoint/2010/main" val="2594272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838200"/>
          </a:xfrm>
        </p:spPr>
        <p:txBody>
          <a:bodyPr/>
          <a:lstStyle/>
          <a:p>
            <a:r>
              <a:rPr lang="en-US" dirty="0" smtClean="0"/>
              <a:t>Motivations for OSG Network Monitoring</a:t>
            </a:r>
            <a:endParaRPr lang="en-US" dirty="0"/>
          </a:p>
        </p:txBody>
      </p:sp>
      <p:sp>
        <p:nvSpPr>
          <p:cNvPr id="3" name="Content Placeholder 2"/>
          <p:cNvSpPr>
            <a:spLocks noGrp="1"/>
          </p:cNvSpPr>
          <p:nvPr>
            <p:ph idx="1"/>
          </p:nvPr>
        </p:nvSpPr>
        <p:spPr>
          <a:xfrm>
            <a:off x="304800" y="1143000"/>
            <a:ext cx="8763000" cy="5181600"/>
          </a:xfrm>
        </p:spPr>
        <p:txBody>
          <a:bodyPr/>
          <a:lstStyle/>
          <a:p>
            <a:r>
              <a:rPr lang="en-US" dirty="0" smtClean="0">
                <a:solidFill>
                  <a:srgbClr val="0070C0"/>
                </a:solidFill>
              </a:rPr>
              <a:t>Distributed collaborations rely upon the network as a critical part of their infrastructure</a:t>
            </a:r>
            <a:r>
              <a:rPr lang="en-US" dirty="0" smtClean="0"/>
              <a:t>, yet finding and debugging network problems can be difficult and, in some cases, take months.</a:t>
            </a:r>
          </a:p>
          <a:p>
            <a:r>
              <a:rPr lang="en-US" dirty="0" smtClean="0"/>
              <a:t>There is typically no differentiation of how the network is used amongst the OSG users. (Quantity may vary)</a:t>
            </a:r>
          </a:p>
          <a:p>
            <a:r>
              <a:rPr lang="en-US" dirty="0" smtClean="0"/>
              <a:t>We need a standardized way to monitor the network and locate problems quickly if they arise</a:t>
            </a:r>
          </a:p>
          <a:p>
            <a:r>
              <a:rPr lang="en-US" dirty="0" smtClean="0"/>
              <a:t>We don’t want to have a network monitoring system per VO!</a:t>
            </a:r>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3</a:t>
            </a:fld>
            <a:endParaRPr lang="en-US"/>
          </a:p>
        </p:txBody>
      </p:sp>
    </p:spTree>
    <p:extLst>
      <p:ext uri="{BB962C8B-B14F-4D97-AF65-F5344CB8AC3E}">
        <p14:creationId xmlns:p14="http://schemas.microsoft.com/office/powerpoint/2010/main" val="12309190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Movement for Science</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4</a:t>
            </a:fld>
            <a:endParaRPr lang="en-US"/>
          </a:p>
        </p:txBody>
      </p:sp>
      <p:sp>
        <p:nvSpPr>
          <p:cNvPr id="7" name="Content Placeholder 1"/>
          <p:cNvSpPr txBox="1">
            <a:spLocks noGrp="1"/>
          </p:cNvSpPr>
          <p:nvPr>
            <p:ph idx="1"/>
          </p:nvPr>
        </p:nvSpPr>
        <p:spPr bwMode="auto">
          <a:xfrm>
            <a:off x="152400" y="2209800"/>
            <a:ext cx="5486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0" fontAlgn="base" hangingPunct="0">
              <a:spcBef>
                <a:spcPct val="20000"/>
              </a:spcBef>
              <a:spcAft>
                <a:spcPct val="0"/>
              </a:spcAft>
              <a:buClr>
                <a:schemeClr val="accent2"/>
              </a:buClr>
              <a:buFont typeface="Arial" charset="0"/>
              <a:buChar char="•"/>
              <a:defRPr sz="2200" kern="1200">
                <a:solidFill>
                  <a:schemeClr val="tx1"/>
                </a:solidFill>
                <a:latin typeface="+mn-lt"/>
                <a:ea typeface="ＭＳ Ｐゴシック" pitchFamily="-110" charset="-128"/>
                <a:cs typeface="ＭＳ Ｐゴシック" pitchFamily="-110" charset="-128"/>
              </a:defRPr>
            </a:lvl1pPr>
            <a:lvl2pPr marL="742950" indent="-285750" algn="l" defTabSz="457200" rtl="0" eaLnBrk="0" fontAlgn="base" hangingPunct="0">
              <a:spcBef>
                <a:spcPct val="20000"/>
              </a:spcBef>
              <a:spcAft>
                <a:spcPct val="0"/>
              </a:spcAft>
              <a:buClr>
                <a:schemeClr val="accent1"/>
              </a:buClr>
              <a:buFont typeface="Arial" charset="0"/>
              <a:buChar char="–"/>
              <a:defRPr sz="2000" kern="1200">
                <a:solidFill>
                  <a:schemeClr val="tx1"/>
                </a:solidFill>
                <a:latin typeface="+mn-lt"/>
                <a:ea typeface="ＭＳ Ｐゴシック" pitchFamily="-110" charset="-128"/>
                <a:cs typeface="+mn-cs"/>
              </a:defRPr>
            </a:lvl2pPr>
            <a:lvl3pPr marL="1143000" indent="-228600" algn="l" defTabSz="457200" rtl="0" eaLnBrk="0" fontAlgn="base" hangingPunct="0">
              <a:spcBef>
                <a:spcPct val="20000"/>
              </a:spcBef>
              <a:spcAft>
                <a:spcPct val="0"/>
              </a:spcAft>
              <a:buClr>
                <a:schemeClr val="accent6"/>
              </a:buClr>
              <a:buFont typeface="Arial" charset="0"/>
              <a:buChar char="•"/>
              <a:defRPr sz="1800" kern="1200">
                <a:solidFill>
                  <a:schemeClr val="tx1"/>
                </a:solidFill>
                <a:latin typeface="+mn-lt"/>
                <a:ea typeface="ＭＳ Ｐゴシック" pitchFamily="-110" charset="-128"/>
                <a:cs typeface="+mn-cs"/>
              </a:defRPr>
            </a:lvl3pPr>
            <a:lvl4pPr marL="1600200" indent="-228600" algn="l" defTabSz="457200" rtl="0" eaLnBrk="0" fontAlgn="base" hangingPunct="0">
              <a:spcBef>
                <a:spcPct val="20000"/>
              </a:spcBef>
              <a:spcAft>
                <a:spcPct val="0"/>
              </a:spcAft>
              <a:buClr>
                <a:schemeClr val="accent2"/>
              </a:buClr>
              <a:buFont typeface="Arial" charset="0"/>
              <a:buChar char="–"/>
              <a:defRPr sz="1600" kern="1200">
                <a:solidFill>
                  <a:schemeClr val="tx1"/>
                </a:solidFill>
                <a:latin typeface="+mn-lt"/>
                <a:ea typeface="ＭＳ Ｐゴシック" pitchFamily="-110" charset="-128"/>
                <a:cs typeface="+mn-cs"/>
              </a:defRPr>
            </a:lvl4pPr>
            <a:lvl5pPr marL="2057400" indent="-228600" algn="l" defTabSz="457200" rtl="0" eaLnBrk="0" fontAlgn="base" hangingPunct="0">
              <a:spcBef>
                <a:spcPct val="20000"/>
              </a:spcBef>
              <a:spcAft>
                <a:spcPct val="0"/>
              </a:spcAft>
              <a:buClr>
                <a:schemeClr val="accent6"/>
              </a:buClr>
              <a:buFont typeface="Arial" charset="0"/>
              <a:buChar char="»"/>
              <a:defRPr sz="1600" kern="1200">
                <a:solidFill>
                  <a:schemeClr val="tx1"/>
                </a:solidFill>
                <a:latin typeface="+mn-lt"/>
                <a:ea typeface="ＭＳ Ｐゴシック" pitchFamily="-110"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90000"/>
              </a:lnSpc>
            </a:pPr>
            <a:r>
              <a:rPr lang="en-US" sz="2600" dirty="0">
                <a:latin typeface="Calibri" charset="0"/>
                <a:ea typeface="ＭＳ Ｐゴシック" charset="0"/>
                <a:cs typeface="ＭＳ Ｐゴシック" charset="0"/>
              </a:rPr>
              <a:t>Special requirements (e.g. </a:t>
            </a:r>
            <a:r>
              <a:rPr lang="en-US" sz="2600" i="1" dirty="0">
                <a:latin typeface="Calibri" charset="0"/>
                <a:ea typeface="ＭＳ Ｐゴシック" charset="0"/>
                <a:cs typeface="ＭＳ Ｐゴシック" charset="0"/>
              </a:rPr>
              <a:t>Streaming media </a:t>
            </a:r>
            <a:r>
              <a:rPr lang="en-US" sz="2600" dirty="0">
                <a:latin typeface="Calibri" charset="0"/>
                <a:ea typeface="ＭＳ Ｐゴシック" charset="0"/>
                <a:cs typeface="ＭＳ Ｐゴシック" charset="0"/>
              </a:rPr>
              <a:t>is sensitive to </a:t>
            </a:r>
            <a:r>
              <a:rPr lang="en-US" sz="2600" dirty="0" smtClean="0">
                <a:latin typeface="Calibri" charset="0"/>
                <a:ea typeface="ＭＳ Ｐゴシック" charset="0"/>
                <a:cs typeface="ＭＳ Ｐゴシック" charset="0"/>
              </a:rPr>
              <a:t>jitter, </a:t>
            </a:r>
            <a:r>
              <a:rPr lang="en-US" sz="2600" i="1" dirty="0" smtClean="0">
                <a:latin typeface="Calibri" charset="0"/>
                <a:ea typeface="ＭＳ Ｐゴシック" charset="0"/>
                <a:cs typeface="ＭＳ Ｐゴシック" charset="0"/>
              </a:rPr>
              <a:t>bulk data transfer </a:t>
            </a:r>
            <a:r>
              <a:rPr lang="en-US" sz="2600" dirty="0" smtClean="0">
                <a:latin typeface="Calibri" charset="0"/>
                <a:ea typeface="ＭＳ Ｐゴシック" charset="0"/>
                <a:cs typeface="ＭＳ Ｐゴシック" charset="0"/>
              </a:rPr>
              <a:t>is sensitive to loss)</a:t>
            </a:r>
          </a:p>
          <a:p>
            <a:pPr lvl="1">
              <a:lnSpc>
                <a:spcPct val="90000"/>
              </a:lnSpc>
            </a:pPr>
            <a:r>
              <a:rPr lang="en-US" sz="2600" dirty="0" smtClean="0">
                <a:latin typeface="Calibri" charset="0"/>
                <a:ea typeface="ＭＳ Ｐゴシック" charset="0"/>
                <a:cs typeface="ＭＳ Ｐゴシック" charset="0"/>
              </a:rPr>
              <a:t>Number of users/devices is increasing</a:t>
            </a:r>
          </a:p>
          <a:p>
            <a:pPr lvl="1">
              <a:lnSpc>
                <a:spcPct val="90000"/>
              </a:lnSpc>
            </a:pPr>
            <a:r>
              <a:rPr lang="en-US" sz="2600" dirty="0" smtClean="0">
                <a:latin typeface="Calibri" charset="0"/>
                <a:ea typeface="ＭＳ Ｐゴシック" charset="0"/>
                <a:cs typeface="ＭＳ Ｐゴシック" charset="0"/>
              </a:rPr>
              <a:t>Locations are spread out</a:t>
            </a:r>
          </a:p>
          <a:p>
            <a:pPr lvl="1">
              <a:lnSpc>
                <a:spcPct val="90000"/>
              </a:lnSpc>
            </a:pPr>
            <a:r>
              <a:rPr lang="en-US" sz="2600" b="1" i="1" dirty="0" smtClean="0">
                <a:latin typeface="Calibri" charset="0"/>
                <a:ea typeface="ＭＳ Ｐゴシック" charset="0"/>
                <a:cs typeface="ＭＳ Ｐゴシック" charset="0"/>
              </a:rPr>
              <a:t>Everything</a:t>
            </a:r>
            <a:r>
              <a:rPr lang="en-US" sz="2600" dirty="0" smtClean="0">
                <a:latin typeface="Calibri" charset="0"/>
                <a:ea typeface="ＭＳ Ｐゴシック" charset="0"/>
                <a:cs typeface="ＭＳ Ｐゴシック" charset="0"/>
              </a:rPr>
              <a:t> is cross domain</a:t>
            </a:r>
          </a:p>
          <a:p>
            <a:pPr>
              <a:defRPr/>
            </a:pPr>
            <a:endParaRPr lang="en-US" sz="2800" dirty="0" smtClean="0">
              <a:latin typeface="Calibri" charset="0"/>
              <a:ea typeface="ＭＳ Ｐゴシック" charset="0"/>
              <a:cs typeface="ＭＳ Ｐゴシック" charset="0"/>
              <a:sym typeface="Wingdings" charset="0"/>
            </a:endParaRPr>
          </a:p>
        </p:txBody>
      </p:sp>
      <p:pic>
        <p:nvPicPr>
          <p:cNvPr id="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86000"/>
            <a:ext cx="320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57200" y="1397270"/>
            <a:ext cx="8458200" cy="812530"/>
          </a:xfrm>
          <a:prstGeom prst="rect">
            <a:avLst/>
          </a:prstGeom>
        </p:spPr>
        <p:txBody>
          <a:bodyPr wrap="square">
            <a:spAutoFit/>
          </a:bodyPr>
          <a:lstStyle/>
          <a:p>
            <a:pPr>
              <a:lnSpc>
                <a:spcPct val="90000"/>
              </a:lnSpc>
            </a:pPr>
            <a:r>
              <a:rPr lang="en-US" sz="2800" dirty="0">
                <a:latin typeface="Calibri" charset="0"/>
                <a:ea typeface="ＭＳ Ｐゴシック" charset="0"/>
                <a:cs typeface="ＭＳ Ｐゴシック" charset="0"/>
              </a:rPr>
              <a:t>This should not be news to anyone </a:t>
            </a:r>
            <a:r>
              <a:rPr lang="en-US" sz="2800" dirty="0" smtClean="0">
                <a:latin typeface="Calibri" charset="0"/>
                <a:ea typeface="ＭＳ Ｐゴシック" charset="0"/>
                <a:cs typeface="ＭＳ Ｐゴシック" charset="0"/>
              </a:rPr>
              <a:t>here</a:t>
            </a:r>
            <a:r>
              <a:rPr lang="en-US" sz="2800" dirty="0" smtClean="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a:t>
            </a:r>
          </a:p>
          <a:p>
            <a:pPr lvl="1">
              <a:lnSpc>
                <a:spcPct val="90000"/>
              </a:lnSpc>
            </a:pPr>
            <a:r>
              <a:rPr lang="en-US" sz="2400" dirty="0">
                <a:latin typeface="Calibri" charset="0"/>
                <a:ea typeface="ＭＳ Ｐゴシック" charset="0"/>
                <a:cs typeface="ＭＳ Ｐゴシック" charset="0"/>
              </a:rPr>
              <a:t>Flows getting larger (e.g. </a:t>
            </a:r>
            <a:r>
              <a:rPr lang="en-US" sz="2400" i="1" dirty="0">
                <a:latin typeface="Calibri" charset="0"/>
                <a:ea typeface="ＭＳ Ｐゴシック" charset="0"/>
                <a:cs typeface="ＭＳ Ｐゴシック" charset="0"/>
              </a:rPr>
              <a:t>Science datasets</a:t>
            </a:r>
            <a:r>
              <a:rPr lang="en-US" sz="2400" dirty="0">
                <a:latin typeface="Calibri" charset="0"/>
                <a:ea typeface="ＭＳ Ｐゴシック" charset="0"/>
                <a:cs typeface="ＭＳ Ｐゴシック" charset="0"/>
              </a:rPr>
              <a:t> in the R&amp;E world)</a:t>
            </a:r>
          </a:p>
        </p:txBody>
      </p:sp>
      <p:sp>
        <p:nvSpPr>
          <p:cNvPr id="10" name="TextBox 9"/>
          <p:cNvSpPr txBox="1"/>
          <p:nvPr/>
        </p:nvSpPr>
        <p:spPr>
          <a:xfrm>
            <a:off x="5334000" y="5943600"/>
            <a:ext cx="2971800" cy="369332"/>
          </a:xfrm>
          <a:prstGeom prst="rect">
            <a:avLst/>
          </a:prstGeom>
          <a:solidFill>
            <a:schemeClr val="accent1"/>
          </a:solidFill>
        </p:spPr>
        <p:txBody>
          <a:bodyPr wrap="square" rtlCol="0">
            <a:spAutoFit/>
          </a:bodyPr>
          <a:lstStyle/>
          <a:p>
            <a:pPr algn="ctr"/>
            <a:r>
              <a:rPr lang="en-US" dirty="0" smtClean="0"/>
              <a:t>Slide from Jason Zurawski</a:t>
            </a:r>
            <a:endParaRPr lang="en-US" dirty="0"/>
          </a:p>
        </p:txBody>
      </p:sp>
    </p:spTree>
    <p:extLst>
      <p:ext uri="{BB962C8B-B14F-4D97-AF65-F5344CB8AC3E}">
        <p14:creationId xmlns:p14="http://schemas.microsoft.com/office/powerpoint/2010/main" val="6753687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Realities</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5</a:t>
            </a:fld>
            <a:endParaRPr lang="en-US"/>
          </a:p>
        </p:txBody>
      </p:sp>
      <p:sp>
        <p:nvSpPr>
          <p:cNvPr id="7" name="Content Placeholder 1"/>
          <p:cNvSpPr>
            <a:spLocks noGrp="1"/>
          </p:cNvSpPr>
          <p:nvPr>
            <p:ph idx="1"/>
          </p:nvPr>
        </p:nvSpPr>
        <p:spPr/>
        <p:txBody>
          <a:bodyPr>
            <a:normAutofit/>
          </a:bodyPr>
          <a:lstStyle/>
          <a:p>
            <a:pPr>
              <a:lnSpc>
                <a:spcPct val="90000"/>
              </a:lnSpc>
            </a:pPr>
            <a:r>
              <a:rPr lang="en-US" sz="2800" dirty="0" smtClean="0">
                <a:latin typeface="Calibri" charset="0"/>
                <a:ea typeface="ＭＳ Ｐゴシック" charset="0"/>
                <a:cs typeface="ＭＳ Ｐゴシック" charset="0"/>
              </a:rPr>
              <a:t>Where </a:t>
            </a:r>
            <a:r>
              <a:rPr lang="en-US" sz="2800" dirty="0">
                <a:latin typeface="Calibri" charset="0"/>
                <a:ea typeface="ＭＳ Ｐゴシック" charset="0"/>
                <a:cs typeface="ＭＳ Ｐゴシック" charset="0"/>
              </a:rPr>
              <a:t>are the </a:t>
            </a:r>
            <a:r>
              <a:rPr lang="en-US" sz="2800" dirty="0" smtClean="0">
                <a:latin typeface="Calibri" charset="0"/>
                <a:ea typeface="ＭＳ Ｐゴシック" charset="0"/>
                <a:cs typeface="ＭＳ Ｐゴシック" charset="0"/>
              </a:rPr>
              <a:t>problems?</a:t>
            </a:r>
          </a:p>
          <a:p>
            <a:pPr marL="457200" lvl="1" indent="0">
              <a:lnSpc>
                <a:spcPct val="90000"/>
              </a:lnSpc>
              <a:buNone/>
            </a:pPr>
            <a:r>
              <a:rPr lang="en-US" sz="2600" i="1" dirty="0" smtClean="0">
                <a:solidFill>
                  <a:schemeClr val="tx1"/>
                </a:solidFill>
                <a:latin typeface="Calibri" charset="0"/>
                <a:ea typeface="ＭＳ Ｐゴシック" charset="0"/>
                <a:cs typeface="ＭＳ Ｐゴシック" charset="0"/>
              </a:rPr>
              <a:t>Network Core</a:t>
            </a:r>
            <a:r>
              <a:rPr lang="en-US" sz="2600" dirty="0" smtClean="0">
                <a:solidFill>
                  <a:schemeClr val="tx1"/>
                </a:solidFill>
                <a:latin typeface="Calibri" charset="0"/>
                <a:ea typeface="ＭＳ Ｐゴシック" charset="0"/>
                <a:cs typeface="ＭＳ Ｐゴシック" charset="0"/>
              </a:rPr>
              <a:t>?  Everything is well connected, well provisioned, and flawlessly configured, </a:t>
            </a:r>
            <a:r>
              <a:rPr lang="en-US" sz="2600" b="1" i="1" u="sng" dirty="0" smtClean="0">
                <a:solidFill>
                  <a:schemeClr val="tx1"/>
                </a:solidFill>
                <a:latin typeface="Calibri" charset="0"/>
                <a:ea typeface="ＭＳ Ｐゴシック" charset="0"/>
                <a:cs typeface="ＭＳ Ｐゴシック" charset="0"/>
              </a:rPr>
              <a:t>RIGHT</a:t>
            </a:r>
            <a:r>
              <a:rPr lang="en-US" sz="2600" dirty="0" smtClean="0">
                <a:solidFill>
                  <a:schemeClr val="tx1"/>
                </a:solidFill>
                <a:latin typeface="Calibri" charset="0"/>
                <a:ea typeface="ＭＳ Ｐゴシック" charset="0"/>
                <a:cs typeface="ＭＳ Ｐゴシック" charset="0"/>
              </a:rPr>
              <a:t>?</a:t>
            </a:r>
            <a:endParaRPr lang="en-US" sz="2600" dirty="0">
              <a:solidFill>
                <a:schemeClr val="tx1"/>
              </a:solidFill>
              <a:latin typeface="Calibri" charset="0"/>
              <a:ea typeface="ＭＳ Ｐゴシック" charset="0"/>
              <a:cs typeface="ＭＳ Ｐゴシック" charset="0"/>
            </a:endParaRPr>
          </a:p>
        </p:txBody>
      </p:sp>
      <p:sp>
        <p:nvSpPr>
          <p:cNvPr id="8" name="Content Placeholder 1"/>
          <p:cNvSpPr txBox="1">
            <a:spLocks/>
          </p:cNvSpPr>
          <p:nvPr/>
        </p:nvSpPr>
        <p:spPr bwMode="auto">
          <a:xfrm>
            <a:off x="777128" y="2438400"/>
            <a:ext cx="326147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defTabSz="457200" rtl="0" eaLnBrk="0" fontAlgn="base" hangingPunct="0">
              <a:spcBef>
                <a:spcPct val="20000"/>
              </a:spcBef>
              <a:spcAft>
                <a:spcPct val="0"/>
              </a:spcAft>
              <a:buClr>
                <a:schemeClr val="accent2"/>
              </a:buClr>
              <a:buFont typeface="Arial" charset="0"/>
              <a:buChar char="•"/>
              <a:defRPr sz="2200" kern="1200">
                <a:solidFill>
                  <a:schemeClr val="tx1"/>
                </a:solidFill>
                <a:latin typeface="+mn-lt"/>
                <a:ea typeface="ＭＳ Ｐゴシック" pitchFamily="-110" charset="-128"/>
                <a:cs typeface="ＭＳ Ｐゴシック" pitchFamily="-110" charset="-128"/>
              </a:defRPr>
            </a:lvl1pPr>
            <a:lvl2pPr marL="742950" indent="-285750" algn="l" defTabSz="457200" rtl="0" eaLnBrk="0" fontAlgn="base" hangingPunct="0">
              <a:spcBef>
                <a:spcPct val="20000"/>
              </a:spcBef>
              <a:spcAft>
                <a:spcPct val="0"/>
              </a:spcAft>
              <a:buClr>
                <a:schemeClr val="accent1"/>
              </a:buClr>
              <a:buFont typeface="Arial" charset="0"/>
              <a:buChar char="–"/>
              <a:defRPr sz="2000" kern="1200">
                <a:solidFill>
                  <a:schemeClr val="tx1"/>
                </a:solidFill>
                <a:latin typeface="+mn-lt"/>
                <a:ea typeface="ＭＳ Ｐゴシック" pitchFamily="-110" charset="-128"/>
                <a:cs typeface="+mn-cs"/>
              </a:defRPr>
            </a:lvl2pPr>
            <a:lvl3pPr marL="1143000" indent="-228600" algn="l" defTabSz="457200" rtl="0" eaLnBrk="0" fontAlgn="base" hangingPunct="0">
              <a:spcBef>
                <a:spcPct val="20000"/>
              </a:spcBef>
              <a:spcAft>
                <a:spcPct val="0"/>
              </a:spcAft>
              <a:buClr>
                <a:schemeClr val="accent6"/>
              </a:buClr>
              <a:buFont typeface="Arial" charset="0"/>
              <a:buChar char="•"/>
              <a:defRPr sz="1800" kern="1200">
                <a:solidFill>
                  <a:schemeClr val="tx1"/>
                </a:solidFill>
                <a:latin typeface="+mn-lt"/>
                <a:ea typeface="ＭＳ Ｐゴシック" pitchFamily="-110" charset="-128"/>
                <a:cs typeface="+mn-cs"/>
              </a:defRPr>
            </a:lvl3pPr>
            <a:lvl4pPr marL="1600200" indent="-228600" algn="l" defTabSz="457200" rtl="0" eaLnBrk="0" fontAlgn="base" hangingPunct="0">
              <a:spcBef>
                <a:spcPct val="20000"/>
              </a:spcBef>
              <a:spcAft>
                <a:spcPct val="0"/>
              </a:spcAft>
              <a:buClr>
                <a:schemeClr val="accent2"/>
              </a:buClr>
              <a:buFont typeface="Arial" charset="0"/>
              <a:buChar char="–"/>
              <a:defRPr sz="1600" kern="1200">
                <a:solidFill>
                  <a:schemeClr val="tx1"/>
                </a:solidFill>
                <a:latin typeface="+mn-lt"/>
                <a:ea typeface="ＭＳ Ｐゴシック" pitchFamily="-110" charset="-128"/>
                <a:cs typeface="+mn-cs"/>
              </a:defRPr>
            </a:lvl4pPr>
            <a:lvl5pPr marL="2057400" indent="-228600" algn="l" defTabSz="457200" rtl="0" eaLnBrk="0" fontAlgn="base" hangingPunct="0">
              <a:spcBef>
                <a:spcPct val="20000"/>
              </a:spcBef>
              <a:spcAft>
                <a:spcPct val="0"/>
              </a:spcAft>
              <a:buClr>
                <a:schemeClr val="accent6"/>
              </a:buClr>
              <a:buFont typeface="Arial" charset="0"/>
              <a:buChar char="»"/>
              <a:defRPr sz="1600" kern="1200">
                <a:solidFill>
                  <a:schemeClr val="tx1"/>
                </a:solidFill>
                <a:latin typeface="+mn-lt"/>
                <a:ea typeface="ＭＳ Ｐゴシック" pitchFamily="-110"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en-US" sz="2800" i="1" dirty="0" smtClean="0">
                <a:latin typeface="Calibri" charset="0"/>
                <a:ea typeface="ＭＳ Ｐゴシック" charset="0"/>
                <a:cs typeface="ＭＳ Ｐゴシック" charset="0"/>
              </a:rPr>
              <a:t>End Systems</a:t>
            </a:r>
            <a:r>
              <a:rPr lang="en-US" sz="2800" dirty="0" smtClean="0">
                <a:latin typeface="Calibri" charset="0"/>
                <a:ea typeface="ＭＳ Ｐゴシック" charset="0"/>
                <a:cs typeface="ＭＳ Ｐゴシック" charset="0"/>
              </a:rPr>
              <a:t>?  Properly tuned for optimal TCP performance (no matter the operating system), proper drivers installed and functioning optimally, </a:t>
            </a:r>
            <a:r>
              <a:rPr lang="en-US" sz="2800" b="1" i="1" u="sng" dirty="0" smtClean="0">
                <a:latin typeface="Calibri" charset="0"/>
                <a:ea typeface="ＭＳ Ｐゴシック" charset="0"/>
                <a:cs typeface="ＭＳ Ｐゴシック" charset="0"/>
              </a:rPr>
              <a:t>RIGHT</a:t>
            </a:r>
            <a:r>
              <a:rPr lang="en-US" sz="2800" dirty="0" smtClean="0">
                <a:latin typeface="Calibri" charset="0"/>
                <a:ea typeface="ＭＳ Ｐゴシック" charset="0"/>
                <a:cs typeface="ＭＳ Ｐゴシック" charset="0"/>
              </a:rPr>
              <a:t>?</a:t>
            </a:r>
          </a:p>
          <a:p>
            <a:pPr marL="0" indent="0">
              <a:lnSpc>
                <a:spcPct val="90000"/>
              </a:lnSpc>
              <a:buNone/>
            </a:pPr>
            <a:r>
              <a:rPr lang="en-US" sz="2800" i="1" dirty="0" smtClean="0">
                <a:latin typeface="Calibri" charset="0"/>
                <a:ea typeface="ＭＳ Ｐゴシック" charset="0"/>
                <a:cs typeface="ＭＳ Ｐゴシック" charset="0"/>
              </a:rPr>
              <a:t>LAN? Regional Net?</a:t>
            </a:r>
          </a:p>
          <a:p>
            <a:pPr marL="0" indent="0">
              <a:lnSpc>
                <a:spcPct val="90000"/>
              </a:lnSpc>
              <a:buNone/>
            </a:pPr>
            <a:r>
              <a:rPr lang="en-US" sz="2800" dirty="0" smtClean="0">
                <a:solidFill>
                  <a:srgbClr val="C00000"/>
                </a:solidFill>
                <a:latin typeface="Calibri" charset="0"/>
                <a:ea typeface="ＭＳ Ｐゴシック" charset="0"/>
                <a:cs typeface="ＭＳ Ｐゴシック" charset="0"/>
              </a:rPr>
              <a:t>Better to ask “Where aren’t there problems?”</a:t>
            </a:r>
            <a:endParaRPr lang="en-US" sz="2800" dirty="0">
              <a:solidFill>
                <a:srgbClr val="C00000"/>
              </a:solidFill>
              <a:latin typeface="Calibri" charset="0"/>
              <a:ea typeface="ＭＳ Ｐゴシック" charset="0"/>
              <a:cs typeface="ＭＳ Ｐゴシック" charset="0"/>
            </a:endParaRPr>
          </a:p>
        </p:txBody>
      </p:sp>
      <p:pic>
        <p:nvPicPr>
          <p:cNvPr id="9" name="Picture 8" descr="stoo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588383"/>
            <a:ext cx="4918526" cy="3279017"/>
          </a:xfrm>
          <a:prstGeom prst="rect">
            <a:avLst/>
          </a:prstGeom>
        </p:spPr>
      </p:pic>
      <p:sp>
        <p:nvSpPr>
          <p:cNvPr id="10" name="TextBox 9"/>
          <p:cNvSpPr txBox="1"/>
          <p:nvPr/>
        </p:nvSpPr>
        <p:spPr>
          <a:xfrm>
            <a:off x="5334000" y="6031468"/>
            <a:ext cx="2971800" cy="369332"/>
          </a:xfrm>
          <a:prstGeom prst="rect">
            <a:avLst/>
          </a:prstGeom>
          <a:solidFill>
            <a:schemeClr val="accent1"/>
          </a:solidFill>
        </p:spPr>
        <p:txBody>
          <a:bodyPr wrap="square" rtlCol="0">
            <a:spAutoFit/>
          </a:bodyPr>
          <a:lstStyle/>
          <a:p>
            <a:pPr algn="ctr"/>
            <a:r>
              <a:rPr lang="en-US" dirty="0" smtClean="0"/>
              <a:t>Slide from Jason Zurawski</a:t>
            </a:r>
            <a:endParaRPr lang="en-US" dirty="0"/>
          </a:p>
        </p:txBody>
      </p:sp>
    </p:spTree>
    <p:extLst>
      <p:ext uri="{BB962C8B-B14F-4D97-AF65-F5344CB8AC3E}">
        <p14:creationId xmlns:p14="http://schemas.microsoft.com/office/powerpoint/2010/main" val="32124676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a “Finger Pointing” Tool</a:t>
            </a:r>
            <a:endParaRPr lang="en-US" dirty="0"/>
          </a:p>
        </p:txBody>
      </p:sp>
      <p:sp>
        <p:nvSpPr>
          <p:cNvPr id="3" name="Content Placeholder 2"/>
          <p:cNvSpPr>
            <a:spLocks noGrp="1"/>
          </p:cNvSpPr>
          <p:nvPr>
            <p:ph idx="1"/>
          </p:nvPr>
        </p:nvSpPr>
        <p:spPr/>
        <p:txBody>
          <a:bodyPr/>
          <a:lstStyle/>
          <a:p>
            <a:r>
              <a:rPr lang="en-US" dirty="0" smtClean="0"/>
              <a:t>As you can imagine (or have experienced), network problems can be hard to identify and/or isolate.</a:t>
            </a:r>
          </a:p>
          <a:p>
            <a:r>
              <a:rPr lang="en-US" dirty="0" smtClean="0"/>
              <a:t>To first order most users identify </a:t>
            </a:r>
            <a:r>
              <a:rPr lang="en-US" b="1" dirty="0" smtClean="0"/>
              <a:t>any</a:t>
            </a:r>
            <a:r>
              <a:rPr lang="en-US" dirty="0" smtClean="0"/>
              <a:t> problem where the WAN is involved as being a “</a:t>
            </a:r>
            <a:r>
              <a:rPr lang="en-US" b="1" dirty="0" smtClean="0"/>
              <a:t>network  problem</a:t>
            </a:r>
            <a:r>
              <a:rPr lang="en-US" dirty="0" smtClean="0"/>
              <a:t>” (</a:t>
            </a:r>
            <a:r>
              <a:rPr lang="en-US" i="1" dirty="0" smtClean="0"/>
              <a:t>sometimes</a:t>
            </a:r>
            <a:r>
              <a:rPr lang="en-US" dirty="0" smtClean="0"/>
              <a:t> they are right)</a:t>
            </a:r>
          </a:p>
          <a:p>
            <a:r>
              <a:rPr lang="en-US" dirty="0" smtClean="0">
                <a:solidFill>
                  <a:srgbClr val="00B050"/>
                </a:solidFill>
              </a:rPr>
              <a:t>How can we quickly identify when problems are network problems and help isolate their locations?</a:t>
            </a:r>
          </a:p>
          <a:p>
            <a:r>
              <a:rPr lang="en-US" dirty="0" smtClean="0"/>
              <a:t>The perfSONAR project was designed to help do this</a:t>
            </a:r>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6</a:t>
            </a:fld>
            <a:endParaRPr lang="en-US"/>
          </a:p>
        </p:txBody>
      </p:sp>
    </p:spTree>
    <p:extLst>
      <p:ext uri="{BB962C8B-B14F-4D97-AF65-F5344CB8AC3E}">
        <p14:creationId xmlns:p14="http://schemas.microsoft.com/office/powerpoint/2010/main" val="25244449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perfSONAR</a:t>
            </a:r>
            <a:endParaRPr lang="en-US" dirty="0"/>
          </a:p>
        </p:txBody>
      </p:sp>
      <p:sp>
        <p:nvSpPr>
          <p:cNvPr id="3" name="Content Placeholder 2"/>
          <p:cNvSpPr>
            <a:spLocks noGrp="1"/>
          </p:cNvSpPr>
          <p:nvPr>
            <p:ph idx="1"/>
          </p:nvPr>
        </p:nvSpPr>
        <p:spPr>
          <a:xfrm>
            <a:off x="152400" y="1143000"/>
            <a:ext cx="8763000" cy="5181600"/>
          </a:xfrm>
        </p:spPr>
        <p:txBody>
          <a:bodyPr/>
          <a:lstStyle/>
          <a:p>
            <a:r>
              <a:rPr lang="en-US" sz="2300" dirty="0" smtClean="0"/>
              <a:t>perfSONAR: a joint effort of </a:t>
            </a:r>
            <a:r>
              <a:rPr lang="en-US" sz="2300" dirty="0" err="1" smtClean="0">
                <a:solidFill>
                  <a:srgbClr val="00B050"/>
                </a:solidFill>
              </a:rPr>
              <a:t>ESnet</a:t>
            </a:r>
            <a:r>
              <a:rPr lang="en-US" sz="2300" dirty="0" smtClean="0">
                <a:solidFill>
                  <a:srgbClr val="00B050"/>
                </a:solidFill>
              </a:rPr>
              <a:t>, Internet2, GEANT and RNP </a:t>
            </a:r>
            <a:r>
              <a:rPr lang="en-US" sz="2300" dirty="0" smtClean="0"/>
              <a:t>to standardize network monitoring protocols, schema and tools</a:t>
            </a:r>
          </a:p>
          <a:p>
            <a:r>
              <a:rPr lang="en-US" sz="2300" dirty="0" smtClean="0"/>
              <a:t>USATLAS adopted </a:t>
            </a:r>
            <a:r>
              <a:rPr lang="en-US" sz="2300" dirty="0" err="1" smtClean="0"/>
              <a:t>perfSONAR</a:t>
            </a:r>
            <a:r>
              <a:rPr lang="en-US" sz="2300" dirty="0" smtClean="0"/>
              <a:t>-PS toolkit starting in 2007. All Tier-2s and the Tier-1 instrumented </a:t>
            </a:r>
            <a:r>
              <a:rPr lang="en-US" sz="2300" dirty="0"/>
              <a:t>+</a:t>
            </a:r>
            <a:r>
              <a:rPr lang="en-US" sz="2300" dirty="0" smtClean="0"/>
              <a:t> full mesh tests by 2010.</a:t>
            </a:r>
          </a:p>
          <a:p>
            <a:r>
              <a:rPr lang="en-US" sz="2300" dirty="0" smtClean="0">
                <a:solidFill>
                  <a:srgbClr val="0070C0"/>
                </a:solidFill>
              </a:rPr>
              <a:t>Modular dashboard </a:t>
            </a:r>
            <a:r>
              <a:rPr lang="en-US" sz="2300" dirty="0" smtClean="0"/>
              <a:t>developed by Tom Wlodek/BNL based upon USATLAS requirements to better understand deployed infrastructure (working well for USATLAS).</a:t>
            </a:r>
          </a:p>
          <a:p>
            <a:r>
              <a:rPr lang="en-US" sz="2300" dirty="0" smtClean="0"/>
              <a:t>LHCOPN choose to adopt in June 2011…mostly deployed within 3 months (by September 2011).</a:t>
            </a:r>
            <a:endParaRPr lang="en-US" sz="2300"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7</a:t>
            </a:fld>
            <a:endParaRPr lang="en-US"/>
          </a:p>
        </p:txBody>
      </p:sp>
    </p:spTree>
    <p:extLst>
      <p:ext uri="{BB962C8B-B14F-4D97-AF65-F5344CB8AC3E}">
        <p14:creationId xmlns:p14="http://schemas.microsoft.com/office/powerpoint/2010/main" val="1549333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perfSONAR-PS </a:t>
            </a:r>
            <a:r>
              <a:rPr lang="en-US" dirty="0" smtClean="0"/>
              <a:t>Deployment</a:t>
            </a:r>
            <a:endParaRPr lang="en-US" dirty="0"/>
          </a:p>
        </p:txBody>
      </p:sp>
      <p:sp>
        <p:nvSpPr>
          <p:cNvPr id="3" name="Content Placeholder 2"/>
          <p:cNvSpPr>
            <a:spLocks noGrp="1"/>
          </p:cNvSpPr>
          <p:nvPr>
            <p:ph idx="1"/>
          </p:nvPr>
        </p:nvSpPr>
        <p:spPr/>
        <p:txBody>
          <a:bodyPr/>
          <a:lstStyle/>
          <a:p>
            <a:pPr>
              <a:lnSpc>
                <a:spcPts val="3300"/>
              </a:lnSpc>
            </a:pPr>
            <a:r>
              <a:rPr lang="en-US" dirty="0" smtClean="0"/>
              <a:t>We want a set of tools that:</a:t>
            </a:r>
          </a:p>
          <a:p>
            <a:pPr lvl="1">
              <a:lnSpc>
                <a:spcPts val="3300"/>
              </a:lnSpc>
            </a:pPr>
            <a:r>
              <a:rPr lang="en-US" dirty="0" smtClean="0">
                <a:solidFill>
                  <a:srgbClr val="C00000"/>
                </a:solidFill>
              </a:rPr>
              <a:t>Are easy to install</a:t>
            </a:r>
          </a:p>
          <a:p>
            <a:pPr lvl="1">
              <a:lnSpc>
                <a:spcPts val="3300"/>
              </a:lnSpc>
            </a:pPr>
            <a:r>
              <a:rPr lang="en-US" dirty="0" smtClean="0">
                <a:solidFill>
                  <a:srgbClr val="C00000"/>
                </a:solidFill>
              </a:rPr>
              <a:t>Measure the “network” behavior</a:t>
            </a:r>
          </a:p>
          <a:p>
            <a:pPr lvl="1">
              <a:lnSpc>
                <a:spcPts val="3300"/>
              </a:lnSpc>
            </a:pPr>
            <a:r>
              <a:rPr lang="en-US" dirty="0" smtClean="0">
                <a:solidFill>
                  <a:srgbClr val="C00000"/>
                </a:solidFill>
              </a:rPr>
              <a:t>Provide a baseline of network performance between end-sites</a:t>
            </a:r>
          </a:p>
          <a:p>
            <a:pPr lvl="1">
              <a:lnSpc>
                <a:spcPts val="3300"/>
              </a:lnSpc>
            </a:pPr>
            <a:r>
              <a:rPr lang="en-US" dirty="0" smtClean="0">
                <a:solidFill>
                  <a:srgbClr val="C00000"/>
                </a:solidFill>
              </a:rPr>
              <a:t>Are standardized and broadly deployed</a:t>
            </a:r>
          </a:p>
          <a:p>
            <a:pPr>
              <a:lnSpc>
                <a:spcPts val="3300"/>
              </a:lnSpc>
            </a:pPr>
            <a:r>
              <a:rPr lang="en-US" dirty="0" smtClean="0"/>
              <a:t>Details of how LHCONE sites </a:t>
            </a:r>
            <a:r>
              <a:rPr lang="en-US" dirty="0" smtClean="0"/>
              <a:t>setup </a:t>
            </a:r>
            <a:r>
              <a:rPr lang="en-US" dirty="0" smtClean="0"/>
              <a:t>the </a:t>
            </a:r>
            <a:r>
              <a:rPr lang="en-US" dirty="0" err="1" smtClean="0"/>
              <a:t>perfSONAR</a:t>
            </a:r>
            <a:r>
              <a:rPr lang="en-US" dirty="0" smtClean="0"/>
              <a:t>-PS installations is documented on the </a:t>
            </a:r>
            <a:r>
              <a:rPr lang="en-US" dirty="0" err="1" smtClean="0"/>
              <a:t>Twiki</a:t>
            </a:r>
            <a:r>
              <a:rPr lang="en-US" dirty="0"/>
              <a:t> at: </a:t>
            </a:r>
            <a:r>
              <a:rPr lang="en-US" dirty="0">
                <a:hlinkClick r:id="rId2"/>
              </a:rPr>
              <a:t>https://</a:t>
            </a:r>
            <a:r>
              <a:rPr lang="en-US" dirty="0" smtClean="0">
                <a:hlinkClick r:id="rId2"/>
              </a:rPr>
              <a:t>twiki.cern.ch/twiki/bin/view/LHCONE/SiteList</a:t>
            </a:r>
            <a:r>
              <a:rPr lang="en-US" dirty="0" smtClean="0"/>
              <a:t> </a:t>
            </a:r>
          </a:p>
          <a:p>
            <a:pPr lvl="1">
              <a:lnSpc>
                <a:spcPts val="3300"/>
              </a:lnSpc>
            </a:pPr>
            <a:r>
              <a:rPr lang="en-US" dirty="0" smtClean="0"/>
              <a:t>An example </a:t>
            </a:r>
            <a:r>
              <a:rPr lang="en-US" dirty="0" smtClean="0"/>
              <a:t>OSG could </a:t>
            </a:r>
            <a:r>
              <a:rPr lang="en-US" dirty="0" smtClean="0"/>
              <a:t>follow (with minor changes)</a:t>
            </a:r>
          </a:p>
          <a:p>
            <a:pPr>
              <a:lnSpc>
                <a:spcPts val="3300"/>
              </a:lnSpc>
            </a:pPr>
            <a:r>
              <a:rPr lang="en-US" dirty="0" smtClean="0"/>
              <a:t>In the next few slides I will highlight some of the relevant details</a:t>
            </a:r>
          </a:p>
          <a:p>
            <a:endParaRPr lang="en-US" dirty="0"/>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dirty="0"/>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8</a:t>
            </a:fld>
            <a:endParaRPr lang="en-US"/>
          </a:p>
        </p:txBody>
      </p:sp>
    </p:spTree>
    <p:extLst>
      <p:ext uri="{BB962C8B-B14F-4D97-AF65-F5344CB8AC3E}">
        <p14:creationId xmlns:p14="http://schemas.microsoft.com/office/powerpoint/2010/main" val="28486103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Network  Monitoring Goals</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We want OSG </a:t>
            </a:r>
            <a:r>
              <a:rPr lang="en-US" b="1" dirty="0" smtClean="0">
                <a:solidFill>
                  <a:srgbClr val="FF0000"/>
                </a:solidFill>
              </a:rPr>
              <a:t>sites</a:t>
            </a:r>
            <a:r>
              <a:rPr lang="en-US" dirty="0" smtClean="0"/>
              <a:t> to have the ability to easily monitor </a:t>
            </a:r>
            <a:r>
              <a:rPr lang="en-US" dirty="0" smtClean="0"/>
              <a:t>their </a:t>
            </a:r>
            <a:r>
              <a:rPr lang="en-US" dirty="0" smtClean="0"/>
              <a:t>network status</a:t>
            </a:r>
          </a:p>
          <a:p>
            <a:pPr lvl="1"/>
            <a:r>
              <a:rPr lang="en-US" dirty="0" smtClean="0"/>
              <a:t>Sites should be able to determine if network problems are occurring</a:t>
            </a:r>
          </a:p>
          <a:p>
            <a:pPr lvl="1"/>
            <a:r>
              <a:rPr lang="en-US" dirty="0" smtClean="0"/>
              <a:t>Sites should have a reasonable “baseline” measurement of usable bandwidth between themselves and selected peers</a:t>
            </a:r>
          </a:p>
          <a:p>
            <a:pPr lvl="1"/>
            <a:r>
              <a:rPr lang="en-US" dirty="0" smtClean="0"/>
              <a:t>Sites should have standardized diagnostic tools available to identify, isolate and aid in the repair of network-related issues</a:t>
            </a:r>
          </a:p>
          <a:p>
            <a:pPr>
              <a:lnSpc>
                <a:spcPct val="100000"/>
              </a:lnSpc>
              <a:spcBef>
                <a:spcPts val="0"/>
              </a:spcBef>
            </a:pPr>
            <a:r>
              <a:rPr lang="en-US" dirty="0" smtClean="0"/>
              <a:t>We want OSG </a:t>
            </a:r>
            <a:r>
              <a:rPr lang="en-US" b="1" dirty="0" smtClean="0">
                <a:solidFill>
                  <a:srgbClr val="FF0000"/>
                </a:solidFill>
              </a:rPr>
              <a:t>VOs </a:t>
            </a:r>
            <a:r>
              <a:rPr lang="en-US" dirty="0" smtClean="0"/>
              <a:t>to have the ability to easily monitor the set of </a:t>
            </a:r>
            <a:r>
              <a:rPr lang="en-US" dirty="0" smtClean="0"/>
              <a:t>network paths </a:t>
            </a:r>
            <a:r>
              <a:rPr lang="en-US" dirty="0" smtClean="0"/>
              <a:t>used by their sites</a:t>
            </a:r>
          </a:p>
          <a:p>
            <a:pPr lvl="1"/>
            <a:r>
              <a:rPr lang="en-US" dirty="0" smtClean="0"/>
              <a:t>VOs should be able to identify problematic sites regarding their network</a:t>
            </a:r>
          </a:p>
          <a:p>
            <a:pPr lvl="1"/>
            <a:r>
              <a:rPr lang="en-US" dirty="0" smtClean="0"/>
              <a:t>VOs should be able to track network performance and alert-on network problems between VO sites</a:t>
            </a:r>
          </a:p>
        </p:txBody>
      </p:sp>
      <p:sp>
        <p:nvSpPr>
          <p:cNvPr id="4" name="Date Placeholder 3"/>
          <p:cNvSpPr>
            <a:spLocks noGrp="1"/>
          </p:cNvSpPr>
          <p:nvPr>
            <p:ph type="dt" sz="half" idx="10"/>
          </p:nvPr>
        </p:nvSpPr>
        <p:spPr/>
        <p:txBody>
          <a:bodyPr/>
          <a:lstStyle/>
          <a:p>
            <a:pPr>
              <a:defRPr/>
            </a:pPr>
            <a:r>
              <a:rPr lang="en-US" smtClean="0"/>
              <a:t>7/10/2012</a:t>
            </a:r>
            <a:endParaRPr lang="en-US" dirty="0"/>
          </a:p>
        </p:txBody>
      </p:sp>
      <p:sp>
        <p:nvSpPr>
          <p:cNvPr id="5" name="Footer Placeholder 4"/>
          <p:cNvSpPr>
            <a:spLocks noGrp="1"/>
          </p:cNvSpPr>
          <p:nvPr>
            <p:ph type="ftr" sz="quarter" idx="11"/>
          </p:nvPr>
        </p:nvSpPr>
        <p:spPr/>
        <p:txBody>
          <a:bodyPr/>
          <a:lstStyle/>
          <a:p>
            <a:pPr>
              <a:defRPr/>
            </a:pPr>
            <a:r>
              <a:rPr lang="en-US" smtClean="0"/>
              <a:t>OSG Staff Planning Retreat</a:t>
            </a:r>
            <a:endParaRPr lang="en-US"/>
          </a:p>
        </p:txBody>
      </p:sp>
      <p:sp>
        <p:nvSpPr>
          <p:cNvPr id="6" name="Slide Number Placeholder 5"/>
          <p:cNvSpPr>
            <a:spLocks noGrp="1"/>
          </p:cNvSpPr>
          <p:nvPr>
            <p:ph type="sldNum" sz="quarter" idx="12"/>
          </p:nvPr>
        </p:nvSpPr>
        <p:spPr/>
        <p:txBody>
          <a:bodyPr/>
          <a:lstStyle/>
          <a:p>
            <a:pPr>
              <a:defRPr/>
            </a:pPr>
            <a:fld id="{CFF787FE-4119-4211-AE05-64DE0D0071A9}" type="slidenum">
              <a:rPr lang="en-US" smtClean="0"/>
              <a:pPr>
                <a:defRPr/>
              </a:pPr>
              <a:t>9</a:t>
            </a:fld>
            <a:endParaRPr lang="en-US"/>
          </a:p>
        </p:txBody>
      </p:sp>
    </p:spTree>
    <p:extLst>
      <p:ext uri="{BB962C8B-B14F-4D97-AF65-F5344CB8AC3E}">
        <p14:creationId xmlns:p14="http://schemas.microsoft.com/office/powerpoint/2010/main" val="27154311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tlas-template2">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8000"/>
      </a:hlink>
      <a:folHlink>
        <a:srgbClr val="B2B2B2"/>
      </a:folHlink>
    </a:clrScheme>
    <a:fontScheme name="atlas-template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10000"/>
          </a:lnSpc>
          <a:spcBef>
            <a:spcPct val="20000"/>
          </a:spcBef>
          <a:spcAft>
            <a:spcPct val="0"/>
          </a:spcAft>
          <a:buClr>
            <a:srgbClr val="600000"/>
          </a:buClr>
          <a:buSzTx/>
          <a:buFontTx/>
          <a:buNone/>
          <a:tabLst/>
          <a:defRPr kumimoji="0" lang="en-US" sz="1600" b="0" i="0" u="none" strike="noStrike" cap="none" normalizeH="0" baseline="0" smtClean="0">
            <a:ln>
              <a:noFill/>
            </a:ln>
            <a:solidFill>
              <a:srgbClr val="FF0000"/>
            </a:solidFill>
            <a:effectLst>
              <a:outerShdw blurRad="38100" dist="38100" dir="2700000" algn="tl">
                <a:srgbClr val="000000">
                  <a:alpha val="43137"/>
                </a:srgbClr>
              </a:outerShdw>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10000"/>
          </a:lnSpc>
          <a:spcBef>
            <a:spcPct val="20000"/>
          </a:spcBef>
          <a:spcAft>
            <a:spcPct val="0"/>
          </a:spcAft>
          <a:buClr>
            <a:srgbClr val="600000"/>
          </a:buClr>
          <a:buSzTx/>
          <a:buFontTx/>
          <a:buNone/>
          <a:tabLst/>
          <a:defRPr kumimoji="0" lang="en-US" sz="1600" b="0" i="0" u="none" strike="noStrike" cap="none" normalizeH="0" baseline="0" smtClean="0">
            <a:ln>
              <a:noFill/>
            </a:ln>
            <a:solidFill>
              <a:srgbClr val="FF0000"/>
            </a:solidFill>
            <a:effectLst>
              <a:outerShdw blurRad="38100" dist="38100" dir="2700000" algn="tl">
                <a:srgbClr val="000000">
                  <a:alpha val="43137"/>
                </a:srgbClr>
              </a:outerShdw>
            </a:effectLst>
            <a:latin typeface="Helvetica" pitchFamily="34" charset="0"/>
          </a:defRPr>
        </a:defPPr>
      </a:lstStyle>
    </a:lnDef>
  </a:objectDefaults>
  <a:extraClrSchemeLst>
    <a:extraClrScheme>
      <a:clrScheme name="atlas-templat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las-templat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tlas-templat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las-templat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las-templat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las-templat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tlas-templat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ATLAS_Computing_Tier2_3_JointTechs_Jul16</Template>
  <TotalTime>0</TotalTime>
  <Words>2218</Words>
  <Application>Microsoft Office PowerPoint</Application>
  <PresentationFormat>On-screen Show (4:3)</PresentationFormat>
  <Paragraphs>247</Paragraphs>
  <Slides>25</Slides>
  <Notes>2</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atlas-template2</vt:lpstr>
      <vt:lpstr>Default Design</vt:lpstr>
      <vt:lpstr>1_Default Design</vt:lpstr>
      <vt:lpstr>Network Monitoring for OSG</vt:lpstr>
      <vt:lpstr>Outline</vt:lpstr>
      <vt:lpstr>Motivations for OSG Network Monitoring</vt:lpstr>
      <vt:lpstr>Data Movement for Science</vt:lpstr>
      <vt:lpstr>Network Realities</vt:lpstr>
      <vt:lpstr>Need for a “Finger Pointing” Tool</vt:lpstr>
      <vt:lpstr>History of perfSONAR</vt:lpstr>
      <vt:lpstr>OSG perfSONAR-PS Deployment</vt:lpstr>
      <vt:lpstr>OSG Network  Monitoring Goals</vt:lpstr>
      <vt:lpstr>How To Achieve These Goals?</vt:lpstr>
      <vt:lpstr>perfSONAR-PS Deployment Considerations</vt:lpstr>
      <vt:lpstr>perfSONAR-PS Deployment Considerations</vt:lpstr>
      <vt:lpstr>Network Impact of perfSONAR-PS</vt:lpstr>
      <vt:lpstr>Modular  Dashboard</vt:lpstr>
      <vt:lpstr>Example of  Dashboard for US CMS</vt:lpstr>
      <vt:lpstr>VO Site Configuration Considerations</vt:lpstr>
      <vt:lpstr>Targets for OSG</vt:lpstr>
      <vt:lpstr>Draft Work Plan for OSG</vt:lpstr>
      <vt:lpstr>Challenges Ahead</vt:lpstr>
      <vt:lpstr>Discussion/Questions</vt:lpstr>
      <vt:lpstr>References</vt:lpstr>
      <vt:lpstr>Modular Dashboard Development</vt:lpstr>
      <vt:lpstr>Old dashboard - overview</vt:lpstr>
      <vt:lpstr>Proposed structure of new dashboard framework</vt:lpstr>
      <vt:lpstr>Modular Dashboard Schedule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2012-04-18T07:52:33Z</dcterms:created>
  <dcterms:modified xsi:type="dcterms:W3CDTF">2012-07-10T13:54:12Z</dcterms:modified>
</cp:coreProperties>
</file>