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3"/>
  </p:notesMasterIdLst>
  <p:sldIdLst>
    <p:sldId id="256" r:id="rId2"/>
    <p:sldId id="274" r:id="rId3"/>
    <p:sldId id="269" r:id="rId4"/>
    <p:sldId id="280" r:id="rId5"/>
    <p:sldId id="275" r:id="rId6"/>
    <p:sldId id="281" r:id="rId7"/>
    <p:sldId id="282" r:id="rId8"/>
    <p:sldId id="284" r:id="rId9"/>
    <p:sldId id="286" r:id="rId10"/>
    <p:sldId id="287" r:id="rId11"/>
    <p:sldId id="288" r:id="rId12"/>
    <p:sldId id="285" r:id="rId13"/>
    <p:sldId id="289" r:id="rId14"/>
    <p:sldId id="261" r:id="rId15"/>
    <p:sldId id="262" r:id="rId16"/>
    <p:sldId id="290" r:id="rId17"/>
    <p:sldId id="291" r:id="rId18"/>
    <p:sldId id="283" r:id="rId19"/>
    <p:sldId id="276" r:id="rId20"/>
    <p:sldId id="278"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660"/>
  </p:normalViewPr>
  <p:slideViewPr>
    <p:cSldViewPr>
      <p:cViewPr varScale="1">
        <p:scale>
          <a:sx n="71" d="100"/>
          <a:sy n="71" d="100"/>
        </p:scale>
        <p:origin x="-797" y="-38"/>
      </p:cViewPr>
      <p:guideLst>
        <p:guide orient="horz" pos="2160"/>
        <p:guide pos="2880"/>
      </p:guideLst>
    </p:cSldViewPr>
  </p:slideViewPr>
  <p:notesTextViewPr>
    <p:cViewPr>
      <p:scale>
        <a:sx n="1" d="1"/>
        <a:sy n="1" d="1"/>
      </p:scale>
      <p:origin x="0" y="0"/>
    </p:cViewPr>
  </p:notesTextViewPr>
  <p:sorterViewPr>
    <p:cViewPr>
      <p:scale>
        <a:sx n="100" d="100"/>
        <a:sy n="100" d="100"/>
      </p:scale>
      <p:origin x="0" y="43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6AD37C-ADC0-461F-B1F7-81EC5592E7B8}" type="datetimeFigureOut">
              <a:rPr lang="en-US" smtClean="0"/>
              <a:t>7/20/2016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C3DA2-6809-4768-AC93-CD3D92E8552C}" type="slidenum">
              <a:rPr lang="en-US" smtClean="0"/>
              <a:t>‹#›</a:t>
            </a:fld>
            <a:endParaRPr lang="en-US"/>
          </a:p>
        </p:txBody>
      </p:sp>
    </p:spTree>
    <p:extLst>
      <p:ext uri="{BB962C8B-B14F-4D97-AF65-F5344CB8AC3E}">
        <p14:creationId xmlns:p14="http://schemas.microsoft.com/office/powerpoint/2010/main" val="80429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93243DA-A003-457D-B12F-2634F22AC96F}" type="datetime1">
              <a:rPr lang="en-US" smtClean="0"/>
              <a:t>7/20/2016</a:t>
            </a:fld>
            <a:endParaRPr lang="en-US"/>
          </a:p>
        </p:txBody>
      </p:sp>
      <p:sp>
        <p:nvSpPr>
          <p:cNvPr id="20" name="Footer Placeholder 19"/>
          <p:cNvSpPr>
            <a:spLocks noGrp="1"/>
          </p:cNvSpPr>
          <p:nvPr>
            <p:ph type="ftr" sz="quarter" idx="11"/>
          </p:nvPr>
        </p:nvSpPr>
        <p:spPr/>
        <p:txBody>
          <a:bodyPr/>
          <a:lstStyle>
            <a:extLst/>
          </a:lstStyle>
          <a:p>
            <a:r>
              <a:rPr kumimoji="0" lang="en-US" smtClean="0"/>
              <a:t>Shawn McKee - OSG Networking</a:t>
            </a:r>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83C77A-143A-44D6-9A7C-7B902FE51DF8}" type="datetime1">
              <a:rPr lang="en-US" smtClean="0"/>
              <a:t>7/20/2016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1887B-8CE0-463D-BAD8-AB6D92A98F1F}" type="datetime1">
              <a:rPr lang="en-US" smtClean="0"/>
              <a:t>7/20/2016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D02AA5-3BAD-4EC4-803B-0560594D40E5}" type="datetime1">
              <a:rPr lang="en-US" smtClean="0"/>
              <a:t>7/20/2016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8850" y="6334125"/>
            <a:ext cx="1428750" cy="52387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1C4304-C996-449C-98F8-1575E0370929}" type="datetime1">
              <a:rPr lang="en-US" smtClean="0"/>
              <a:t>7/20/2016</a:t>
            </a:fld>
            <a:endParaRPr lang="en-US"/>
          </a:p>
        </p:txBody>
      </p:sp>
      <p:sp>
        <p:nvSpPr>
          <p:cNvPr id="6" name="Footer Placeholder 5"/>
          <p:cNvSpPr>
            <a:spLocks noGrp="1"/>
          </p:cNvSpPr>
          <p:nvPr>
            <p:ph type="ftr" sz="quarter" idx="11"/>
          </p:nvPr>
        </p:nvSpPr>
        <p:spPr/>
        <p:txBody>
          <a:bodyPr/>
          <a:lstStyle>
            <a:extLst/>
          </a:lstStyle>
          <a:p>
            <a:r>
              <a:rPr kumimoji="0" lang="en-US" smtClean="0"/>
              <a:t>Shawn McKee - OSG Networking</a:t>
            </a:r>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5614A80-1DCD-473C-8CFC-3844BDE85D13}" type="datetime1">
              <a:rPr lang="en-US" smtClean="0"/>
              <a:t>7/20/2016</a:t>
            </a:fld>
            <a:endParaRPr lang="en-US"/>
          </a:p>
        </p:txBody>
      </p:sp>
      <p:sp>
        <p:nvSpPr>
          <p:cNvPr id="8" name="Footer Placeholder 7"/>
          <p:cNvSpPr>
            <a:spLocks noGrp="1"/>
          </p:cNvSpPr>
          <p:nvPr>
            <p:ph type="ftr" sz="quarter" idx="11"/>
          </p:nvPr>
        </p:nvSpPr>
        <p:spPr/>
        <p:txBody>
          <a:bodyPr/>
          <a:lstStyle>
            <a:extLst/>
          </a:lstStyle>
          <a:p>
            <a:r>
              <a:rPr kumimoji="0" lang="en-US" smtClean="0"/>
              <a:t>Shawn McKee - OSG Networking</a:t>
            </a:r>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E62915E-08C2-4C60-B5E2-F8C456857D73}" type="datetime1">
              <a:rPr lang="en-US" smtClean="0"/>
              <a:t>7/20/2016</a:t>
            </a:fld>
            <a:endParaRPr lang="en-US"/>
          </a:p>
        </p:txBody>
      </p:sp>
      <p:sp>
        <p:nvSpPr>
          <p:cNvPr id="4" name="Footer Placeholder 3"/>
          <p:cNvSpPr>
            <a:spLocks noGrp="1"/>
          </p:cNvSpPr>
          <p:nvPr>
            <p:ph type="ftr" sz="quarter" idx="11"/>
          </p:nvPr>
        </p:nvSpPr>
        <p:spPr/>
        <p:txBody>
          <a:bodyPr/>
          <a:lstStyle>
            <a:extLst/>
          </a:lstStyle>
          <a:p>
            <a:r>
              <a:rPr kumimoji="0" lang="en-US" smtClean="0"/>
              <a:t>Shawn McKee - OSG Networking</a:t>
            </a:r>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3A69166-EEE5-4B95-BB6D-626F8EAD8FEC}" type="datetime1">
              <a:rPr lang="en-US" smtClean="0"/>
              <a:t>7/20/2016</a:t>
            </a:fld>
            <a:endParaRPr lang="en-US"/>
          </a:p>
        </p:txBody>
      </p:sp>
      <p:sp>
        <p:nvSpPr>
          <p:cNvPr id="3" name="Footer Placeholder 2"/>
          <p:cNvSpPr>
            <a:spLocks noGrp="1"/>
          </p:cNvSpPr>
          <p:nvPr>
            <p:ph type="ftr" sz="quarter" idx="11"/>
          </p:nvPr>
        </p:nvSpPr>
        <p:spPr/>
        <p:txBody>
          <a:bodyPr/>
          <a:lstStyle>
            <a:extLst/>
          </a:lstStyle>
          <a:p>
            <a:r>
              <a:rPr kumimoji="0" lang="en-US" smtClean="0"/>
              <a:t>Shawn McKee - OSG Networking</a:t>
            </a:r>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1718563-7F68-40CF-BAF7-C7BADD549C3B}" type="datetime1">
              <a:rPr lang="en-US" smtClean="0"/>
              <a:t>7/20/2016</a:t>
            </a:fld>
            <a:endParaRPr lang="en-US"/>
          </a:p>
        </p:txBody>
      </p:sp>
      <p:sp>
        <p:nvSpPr>
          <p:cNvPr id="6" name="Footer Placeholder 5"/>
          <p:cNvSpPr>
            <a:spLocks noGrp="1"/>
          </p:cNvSpPr>
          <p:nvPr>
            <p:ph type="ftr" sz="quarter" idx="11"/>
          </p:nvPr>
        </p:nvSpPr>
        <p:spPr/>
        <p:txBody>
          <a:bodyPr/>
          <a:lstStyle>
            <a:extLst/>
          </a:lstStyle>
          <a:p>
            <a:r>
              <a:rPr kumimoji="0" lang="en-US" smtClean="0"/>
              <a:t>Shawn McKee - OSG Networking</a:t>
            </a:r>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7D141DE-B7F1-415B-8B9A-23F37F150D96}" type="datetime1">
              <a:rPr lang="en-US" smtClean="0"/>
              <a:t>7/20/2016</a:t>
            </a:fld>
            <a:endParaRPr lang="en-US"/>
          </a:p>
        </p:txBody>
      </p:sp>
      <p:sp>
        <p:nvSpPr>
          <p:cNvPr id="6" name="Footer Placeholder 5"/>
          <p:cNvSpPr>
            <a:spLocks noGrp="1"/>
          </p:cNvSpPr>
          <p:nvPr>
            <p:ph type="ftr" sz="quarter" idx="11"/>
          </p:nvPr>
        </p:nvSpPr>
        <p:spPr/>
        <p:txBody>
          <a:bodyPr/>
          <a:lstStyle>
            <a:extLst/>
          </a:lstStyle>
          <a:p>
            <a:r>
              <a:rPr kumimoji="0" lang="en-US" smtClean="0"/>
              <a:t>Shawn McKee - OSG Networking</a:t>
            </a:r>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02DD42F7-2E76-41E5-B9C6-A28BDDE75396}" type="datetime1">
              <a:rPr lang="en-US" smtClean="0"/>
              <a:t>7/20/2016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kumimoji="0" lang="en-US" sz="1200" smtClean="0">
                <a:solidFill>
                  <a:schemeClr val="bg2">
                    <a:shade val="50000"/>
                  </a:schemeClr>
                </a:solidFill>
                <a:effectLst/>
              </a:rPr>
              <a:t>Shawn McKee - OSG Networking</a:t>
            </a:r>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twiki.opensciencegrid.org/bin/view/Documentation/DeployperfSONAR" TargetMode="External"/><Relationship Id="rId13" Type="http://schemas.openxmlformats.org/officeDocument/2006/relationships/hyperlink" Target="http://www.perfsonar.net/" TargetMode="External"/><Relationship Id="rId3" Type="http://schemas.openxmlformats.org/officeDocument/2006/relationships/hyperlink" Target="https://twiki.grid.iu.edu/bin/view/Operations/PSServiceLevelAgreement" TargetMode="External"/><Relationship Id="rId7" Type="http://schemas.openxmlformats.org/officeDocument/2006/relationships/hyperlink" Target="http://grid-monitoring.cern.ch/perfsonar_coverage.txt" TargetMode="External"/><Relationship Id="rId12" Type="http://schemas.openxmlformats.org/officeDocument/2006/relationships/hyperlink" Target="http://madalert.aglt2.org/madalert/diff.html" TargetMode="External"/><Relationship Id="rId2" Type="http://schemas.openxmlformats.org/officeDocument/2006/relationships/hyperlink" Target="https://docs.google.com/document/d/1l144BSo-88M0cLMMjKcKMIE-Q5s21X-w3lYl-0Pn_08/edit" TargetMode="External"/><Relationship Id="rId1" Type="http://schemas.openxmlformats.org/officeDocument/2006/relationships/slideLayout" Target="../slideLayouts/slideLayout2.xml"/><Relationship Id="rId6" Type="http://schemas.openxmlformats.org/officeDocument/2006/relationships/hyperlink" Target="https://docs.google.com/document/d/1FzmXZinO4Pb8NAfd5SWUzaAFYOL23dt66hQsDmaP-WI/edit" TargetMode="External"/><Relationship Id="rId11" Type="http://schemas.openxmlformats.org/officeDocument/2006/relationships/hyperlink" Target="https://ps-test.sca.iu.edu/meshconfig/" TargetMode="External"/><Relationship Id="rId5" Type="http://schemas.openxmlformats.org/officeDocument/2006/relationships/hyperlink" Target="https://drive.google.com/drive/u/0/folders/0B63jqzjmiVgcOG5aMmg1cFo2SDA" TargetMode="External"/><Relationship Id="rId10" Type="http://schemas.openxmlformats.org/officeDocument/2006/relationships/hyperlink" Target="https://oim-itb.grid.iu.edu/oim/meshconfig" TargetMode="External"/><Relationship Id="rId4" Type="http://schemas.openxmlformats.org/officeDocument/2006/relationships/hyperlink" Target="https://www.opensciencegrid.org/bin/view/Documentation/NetworkingInOSG" TargetMode="External"/><Relationship Id="rId9" Type="http://schemas.openxmlformats.org/officeDocument/2006/relationships/hyperlink" Target="http://cl-analytics.mwt2.org:560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uct2-lx2.mwt2.org:9999/"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document/d/1FzmXZinO4Pb8NAfd5SWUzaAFYOL23dt66hQsDmaP-WI/edit?usp=shar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drive/u/0/folders/0B63jqzjmiVgcOG5aMmg1cFo2SD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tf.cern.ch/perfsonar_meshes.txt" TargetMode="External"/><Relationship Id="rId2" Type="http://schemas.openxmlformats.org/officeDocument/2006/relationships/hyperlink" Target="http://psmad.grid.iu.edu/maddash-webu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adalert.aglt2.org/madalert/report.html" TargetMode="External"/><Relationship Id="rId2" Type="http://schemas.openxmlformats.org/officeDocument/2006/relationships/hyperlink" Target="http://maddash.aglt2.org/maddash-webu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OSG Area Coordinators</a:t>
            </a:r>
            <a:endParaRPr lang="en-US" dirty="0"/>
          </a:p>
        </p:txBody>
      </p:sp>
      <p:sp>
        <p:nvSpPr>
          <p:cNvPr id="3" name="Subtitle 2"/>
          <p:cNvSpPr>
            <a:spLocks noGrp="1"/>
          </p:cNvSpPr>
          <p:nvPr>
            <p:ph type="subTitle" idx="1"/>
          </p:nvPr>
        </p:nvSpPr>
        <p:spPr/>
        <p:txBody>
          <a:bodyPr/>
          <a:lstStyle/>
          <a:p>
            <a:r>
              <a:rPr lang="en-US" dirty="0" smtClean="0"/>
              <a:t>Network Monitoring Update: </a:t>
            </a:r>
            <a:r>
              <a:rPr lang="en-US" b="1" dirty="0"/>
              <a:t> </a:t>
            </a:r>
            <a:r>
              <a:rPr lang="en-US" b="1" dirty="0" smtClean="0"/>
              <a:t>July</a:t>
            </a:r>
            <a:r>
              <a:rPr lang="en-US" b="1" dirty="0" smtClean="0"/>
              <a:t> 20 </a:t>
            </a:r>
            <a:r>
              <a:rPr lang="en-US" b="1" dirty="0" smtClean="0"/>
              <a:t>2016</a:t>
            </a:r>
          </a:p>
          <a:p>
            <a:r>
              <a:rPr lang="en-US" dirty="0" smtClean="0"/>
              <a:t>Shawn McKee</a:t>
            </a:r>
            <a:endParaRPr lang="en-US" dirty="0"/>
          </a:p>
        </p:txBody>
      </p:sp>
      <p:sp>
        <p:nvSpPr>
          <p:cNvPr id="4" name="Date Placeholder 3"/>
          <p:cNvSpPr>
            <a:spLocks noGrp="1"/>
          </p:cNvSpPr>
          <p:nvPr>
            <p:ph type="dt" sz="half" idx="10"/>
          </p:nvPr>
        </p:nvSpPr>
        <p:spPr/>
        <p:txBody>
          <a:bodyPr/>
          <a:lstStyle/>
          <a:p>
            <a:fld id="{BAD414DA-4AB8-4A83-9CB6-13649ED61078}"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a:t>
            </a:fld>
            <a:endParaRPr kumimoji="0" lang="en-US"/>
          </a:p>
        </p:txBody>
      </p:sp>
    </p:spTree>
    <p:extLst>
      <p:ext uri="{BB962C8B-B14F-4D97-AF65-F5344CB8AC3E}">
        <p14:creationId xmlns:p14="http://schemas.microsoft.com/office/powerpoint/2010/main" val="1070992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MaDDash</a:t>
            </a:r>
            <a:r>
              <a:rPr lang="en-US" dirty="0" smtClean="0"/>
              <a:t> v2.0 Beta</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43400" y="1371600"/>
            <a:ext cx="4444581" cy="4800600"/>
          </a:xfrm>
        </p:spPr>
      </p:pic>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10</a:t>
            </a:fld>
            <a:endParaRPr kumimoji="0" lang="en-US"/>
          </a:p>
        </p:txBody>
      </p:sp>
      <p:sp>
        <p:nvSpPr>
          <p:cNvPr id="8" name="TextBox 7"/>
          <p:cNvSpPr txBox="1"/>
          <p:nvPr/>
        </p:nvSpPr>
        <p:spPr>
          <a:xfrm>
            <a:off x="1143000" y="1295400"/>
            <a:ext cx="2971800" cy="2585323"/>
          </a:xfrm>
          <a:prstGeom prst="rect">
            <a:avLst/>
          </a:prstGeom>
          <a:noFill/>
        </p:spPr>
        <p:txBody>
          <a:bodyPr wrap="square" rtlCol="0">
            <a:spAutoFit/>
          </a:bodyPr>
          <a:lstStyle/>
          <a:p>
            <a:r>
              <a:rPr lang="en-US" dirty="0" smtClean="0"/>
              <a:t>Has new color schemes (helpful for color-blind users)</a:t>
            </a:r>
          </a:p>
          <a:p>
            <a:endParaRPr lang="en-US" dirty="0" smtClean="0"/>
          </a:p>
          <a:p>
            <a:r>
              <a:rPr lang="en-US" dirty="0" smtClean="0"/>
              <a:t>Now has a reports option</a:t>
            </a:r>
            <a:endParaRPr lang="en-US" dirty="0"/>
          </a:p>
          <a:p>
            <a:endParaRPr lang="en-US" dirty="0" smtClean="0"/>
          </a:p>
          <a:p>
            <a:endParaRPr lang="en-US" dirty="0"/>
          </a:p>
          <a:p>
            <a:endParaRPr lang="en-US" dirty="0"/>
          </a:p>
          <a:p>
            <a:r>
              <a:rPr lang="en-US" dirty="0" smtClean="0"/>
              <a:t>Integrates MadAlert analysis</a:t>
            </a:r>
          </a:p>
          <a:p>
            <a:endParaRPr lang="en-US" dirty="0"/>
          </a:p>
        </p:txBody>
      </p:sp>
      <p:sp>
        <p:nvSpPr>
          <p:cNvPr id="9" name="Oval 8"/>
          <p:cNvSpPr/>
          <p:nvPr/>
        </p:nvSpPr>
        <p:spPr>
          <a:xfrm>
            <a:off x="5181600" y="1752600"/>
            <a:ext cx="609600" cy="381000"/>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048000"/>
            <a:ext cx="28622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V="1">
            <a:off x="3733800" y="2057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962400" y="3352800"/>
            <a:ext cx="304800" cy="1158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26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MaDDash</a:t>
            </a:r>
            <a:r>
              <a:rPr lang="en-US" dirty="0" smtClean="0"/>
              <a:t> v2.0 Report</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1446" y="1447801"/>
            <a:ext cx="7890154" cy="4574044"/>
          </a:xfrm>
        </p:spPr>
      </p:pic>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11</a:t>
            </a:fld>
            <a:endParaRPr kumimoji="0" lang="en-US"/>
          </a:p>
        </p:txBody>
      </p:sp>
    </p:spTree>
    <p:extLst>
      <p:ext uri="{BB962C8B-B14F-4D97-AF65-F5344CB8AC3E}">
        <p14:creationId xmlns:p14="http://schemas.microsoft.com/office/powerpoint/2010/main" val="330103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Identifying suitable non-WLCG sites to benefit from OSG networking services</a:t>
            </a:r>
          </a:p>
          <a:p>
            <a:pPr lvl="1"/>
            <a:r>
              <a:rPr lang="en-US" dirty="0" smtClean="0"/>
              <a:t>Need targeted outreach</a:t>
            </a:r>
          </a:p>
          <a:p>
            <a:r>
              <a:rPr lang="en-US" dirty="0" smtClean="0"/>
              <a:t>Long-term data lifecycle management</a:t>
            </a:r>
          </a:p>
          <a:p>
            <a:pPr lvl="1"/>
            <a:r>
              <a:rPr lang="en-US" dirty="0" smtClean="0"/>
              <a:t>Still nothing from </a:t>
            </a:r>
            <a:r>
              <a:rPr lang="en-US" dirty="0" err="1" smtClean="0"/>
              <a:t>ESnet</a:t>
            </a:r>
            <a:r>
              <a:rPr lang="en-US" dirty="0" smtClean="0"/>
              <a:t> in this area; need something by </a:t>
            </a:r>
            <a:r>
              <a:rPr lang="en-US" dirty="0" err="1" smtClean="0"/>
              <a:t>EoY</a:t>
            </a:r>
            <a:endParaRPr lang="en-US" dirty="0" smtClean="0"/>
          </a:p>
          <a:p>
            <a:r>
              <a:rPr lang="en-US" dirty="0" smtClean="0"/>
              <a:t>Finalizing support plans to back up the new OSG web pages</a:t>
            </a:r>
          </a:p>
          <a:p>
            <a:r>
              <a:rPr lang="en-US" dirty="0" smtClean="0"/>
              <a:t>Operation of services</a:t>
            </a:r>
          </a:p>
          <a:p>
            <a:pPr lvl="1"/>
            <a:r>
              <a:rPr lang="en-US" dirty="0" smtClean="0"/>
              <a:t>Had an unexplained glitch on perfsonar1/2 systems yesterday…fixed by late afternoon</a:t>
            </a:r>
          </a:p>
          <a:p>
            <a:pPr lvl="1"/>
            <a:r>
              <a:rPr lang="en-US" dirty="0" smtClean="0"/>
              <a:t>Unknown cause</a:t>
            </a:r>
          </a:p>
          <a:p>
            <a:pPr lvl="1"/>
            <a:r>
              <a:rPr lang="en-US" dirty="0" smtClean="0"/>
              <a:t>Services need to be optimized (remove unused)</a:t>
            </a:r>
          </a:p>
          <a:p>
            <a:pPr lvl="1"/>
            <a:r>
              <a:rPr lang="en-US" dirty="0" smtClean="0"/>
              <a:t>Must reduce load on ITB instance (use only testbed mesh)</a:t>
            </a:r>
          </a:p>
          <a:p>
            <a:r>
              <a:rPr lang="en-US" dirty="0" smtClean="0"/>
              <a:t>Convergence on “alarming” system.  </a:t>
            </a:r>
          </a:p>
          <a:p>
            <a:pPr lvl="1"/>
            <a:r>
              <a:rPr lang="en-US" dirty="0" smtClean="0"/>
              <a:t>Examples of most of the needed components are in place.  Need to build the chain and enable continuous operation</a:t>
            </a:r>
          </a:p>
          <a:p>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12</a:t>
            </a:fld>
            <a:endParaRPr kumimoji="0" lang="en-US"/>
          </a:p>
        </p:txBody>
      </p:sp>
    </p:spTree>
    <p:extLst>
      <p:ext uri="{BB962C8B-B14F-4D97-AF65-F5344CB8AC3E}">
        <p14:creationId xmlns:p14="http://schemas.microsoft.com/office/powerpoint/2010/main" val="3936401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 Term Plans</a:t>
            </a:r>
            <a:endParaRPr lang="en-US" dirty="0"/>
          </a:p>
        </p:txBody>
      </p:sp>
      <p:sp>
        <p:nvSpPr>
          <p:cNvPr id="3" name="Content Placeholder 2"/>
          <p:cNvSpPr>
            <a:spLocks noGrp="1"/>
          </p:cNvSpPr>
          <p:nvPr>
            <p:ph idx="1"/>
          </p:nvPr>
        </p:nvSpPr>
        <p:spPr/>
        <p:txBody>
          <a:bodyPr>
            <a:normAutofit lnSpcReduction="10000"/>
          </a:bodyPr>
          <a:lstStyle/>
          <a:p>
            <a:r>
              <a:rPr lang="en-US" dirty="0" smtClean="0"/>
              <a:t>Test </a:t>
            </a:r>
            <a:r>
              <a:rPr lang="en-US" dirty="0" err="1" smtClean="0"/>
              <a:t>Soichi’s</a:t>
            </a:r>
            <a:r>
              <a:rPr lang="en-US" dirty="0" smtClean="0"/>
              <a:t> standalone mesh-</a:t>
            </a:r>
            <a:r>
              <a:rPr lang="en-US" dirty="0" err="1" smtClean="0"/>
              <a:t>config</a:t>
            </a:r>
            <a:r>
              <a:rPr lang="en-US" dirty="0" smtClean="0"/>
              <a:t> in ITB</a:t>
            </a:r>
          </a:p>
          <a:p>
            <a:pPr lvl="1"/>
            <a:r>
              <a:rPr lang="en-US" dirty="0" smtClean="0"/>
              <a:t>Point ITB  </a:t>
            </a:r>
            <a:r>
              <a:rPr lang="en-US" dirty="0" err="1" smtClean="0"/>
              <a:t>MaDDash</a:t>
            </a:r>
            <a:r>
              <a:rPr lang="en-US" dirty="0" smtClean="0"/>
              <a:t> and </a:t>
            </a:r>
            <a:r>
              <a:rPr lang="en-US" dirty="0" err="1" smtClean="0"/>
              <a:t>RSv</a:t>
            </a:r>
            <a:r>
              <a:rPr lang="en-US" dirty="0" smtClean="0"/>
              <a:t>-collector to testbed mesh only</a:t>
            </a:r>
          </a:p>
          <a:p>
            <a:r>
              <a:rPr lang="en-US" dirty="0" smtClean="0"/>
              <a:t>Finalize OSG networking web pages in the next week or so and deploy</a:t>
            </a:r>
          </a:p>
          <a:p>
            <a:r>
              <a:rPr lang="en-US" dirty="0" smtClean="0"/>
              <a:t>Update services in ITB and Production</a:t>
            </a:r>
          </a:p>
          <a:p>
            <a:pPr lvl="1"/>
            <a:r>
              <a:rPr lang="en-US" dirty="0" smtClean="0"/>
              <a:t>Disable unneeded services</a:t>
            </a:r>
          </a:p>
          <a:p>
            <a:r>
              <a:rPr lang="en-US" dirty="0" smtClean="0"/>
              <a:t>Plan outreach campaign</a:t>
            </a:r>
          </a:p>
          <a:p>
            <a:r>
              <a:rPr lang="en-US" dirty="0" smtClean="0"/>
              <a:t>Identify tech-services needed to alarm</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13</a:t>
            </a:fld>
            <a:endParaRPr kumimoji="0" lang="en-US"/>
          </a:p>
        </p:txBody>
      </p:sp>
    </p:spTree>
    <p:extLst>
      <p:ext uri="{BB962C8B-B14F-4D97-AF65-F5344CB8AC3E}">
        <p14:creationId xmlns:p14="http://schemas.microsoft.com/office/powerpoint/2010/main" val="3615156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14400"/>
            <a:ext cx="7498080" cy="2163762"/>
          </a:xfrm>
        </p:spPr>
        <p:txBody>
          <a:bodyPr>
            <a:normAutofit/>
          </a:bodyPr>
          <a:lstStyle/>
          <a:p>
            <a:pPr algn="ctr"/>
            <a:r>
              <a:rPr lang="en-US" dirty="0" smtClean="0"/>
              <a:t>Questions or Comments?</a:t>
            </a:r>
            <a:br>
              <a:rPr lang="en-US" dirty="0" smtClean="0"/>
            </a:br>
            <a:r>
              <a:rPr lang="en-US" dirty="0"/>
              <a:t/>
            </a:r>
            <a:br>
              <a:rPr lang="en-US" dirty="0"/>
            </a:br>
            <a:endParaRPr lang="en-US" dirty="0">
              <a:solidFill>
                <a:srgbClr val="C00000"/>
              </a:solidFill>
            </a:endParaRPr>
          </a:p>
        </p:txBody>
      </p:sp>
      <p:sp>
        <p:nvSpPr>
          <p:cNvPr id="3" name="Content Placeholder 2"/>
          <p:cNvSpPr>
            <a:spLocks noGrp="1"/>
          </p:cNvSpPr>
          <p:nvPr>
            <p:ph idx="1"/>
          </p:nvPr>
        </p:nvSpPr>
        <p:spPr>
          <a:xfrm>
            <a:off x="1188720" y="2667000"/>
            <a:ext cx="7498080" cy="3352800"/>
          </a:xfrm>
        </p:spPr>
        <p:txBody>
          <a:bodyPr/>
          <a:lstStyle/>
          <a:p>
            <a:pPr marL="82296" indent="0" algn="ctr">
              <a:buNone/>
            </a:pPr>
            <a:endParaRPr lang="en-US" dirty="0" smtClean="0"/>
          </a:p>
          <a:p>
            <a:pPr marL="82296" indent="0" algn="ctr">
              <a:buNone/>
            </a:pPr>
            <a:endParaRPr lang="en-US" dirty="0"/>
          </a:p>
          <a:p>
            <a:pPr marL="82296" indent="0" algn="ctr">
              <a:buNone/>
            </a:pPr>
            <a:endParaRPr lang="en-US" dirty="0" smtClean="0"/>
          </a:p>
          <a:p>
            <a:pPr marL="82296" indent="0" algn="ctr">
              <a:buNone/>
            </a:pPr>
            <a:r>
              <a:rPr lang="en-US" dirty="0" smtClean="0"/>
              <a:t>Thanks!</a:t>
            </a:r>
            <a:endParaRPr lang="en-US" dirty="0"/>
          </a:p>
        </p:txBody>
      </p:sp>
      <p:sp>
        <p:nvSpPr>
          <p:cNvPr id="4" name="Date Placeholder 3"/>
          <p:cNvSpPr>
            <a:spLocks noGrp="1"/>
          </p:cNvSpPr>
          <p:nvPr>
            <p:ph type="dt" sz="half" idx="10"/>
          </p:nvPr>
        </p:nvSpPr>
        <p:spPr/>
        <p:txBody>
          <a:bodyPr/>
          <a:lstStyle/>
          <a:p>
            <a:fld id="{6179E33E-BC71-4669-B1C4-9C9340F793AA}"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14</a:t>
            </a:fld>
            <a:endParaRPr kumimoji="0" lang="en-US"/>
          </a:p>
        </p:txBody>
      </p:sp>
    </p:spTree>
    <p:extLst>
      <p:ext uri="{BB962C8B-B14F-4D97-AF65-F5344CB8AC3E}">
        <p14:creationId xmlns:p14="http://schemas.microsoft.com/office/powerpoint/2010/main" val="1590779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r>
              <a:rPr lang="en-US" dirty="0" smtClean="0"/>
              <a:t>URLs of Relevance</a:t>
            </a:r>
            <a:endParaRPr lang="en-US" dirty="0"/>
          </a:p>
        </p:txBody>
      </p:sp>
      <p:sp>
        <p:nvSpPr>
          <p:cNvPr id="3" name="Content Placeholder 2"/>
          <p:cNvSpPr>
            <a:spLocks noGrp="1"/>
          </p:cNvSpPr>
          <p:nvPr>
            <p:ph idx="1"/>
          </p:nvPr>
        </p:nvSpPr>
        <p:spPr>
          <a:xfrm>
            <a:off x="1143000" y="990600"/>
            <a:ext cx="8001000" cy="5486400"/>
          </a:xfrm>
        </p:spPr>
        <p:txBody>
          <a:bodyPr>
            <a:normAutofit fontScale="47500" lnSpcReduction="20000"/>
          </a:bodyPr>
          <a:lstStyle/>
          <a:p>
            <a:r>
              <a:rPr lang="en-US" dirty="0" smtClean="0"/>
              <a:t>OSG Network </a:t>
            </a:r>
            <a:r>
              <a:rPr lang="en-US" dirty="0" err="1" smtClean="0"/>
              <a:t>Datastore</a:t>
            </a:r>
            <a:r>
              <a:rPr lang="en-US" dirty="0" smtClean="0"/>
              <a:t> Documents</a:t>
            </a:r>
          </a:p>
          <a:p>
            <a:pPr lvl="1"/>
            <a:r>
              <a:rPr lang="en-US" dirty="0" smtClean="0"/>
              <a:t>Operations </a:t>
            </a:r>
            <a:r>
              <a:rPr lang="en-US" dirty="0">
                <a:hlinkClick r:id="rId2"/>
              </a:rPr>
              <a:t>https://docs.google.com/document/d/1l144BSo-88M0cLMMjKcKMIE-Q5s21X-w3lYl-0Pn_08/edit</a:t>
            </a:r>
            <a:r>
              <a:rPr lang="en-US" dirty="0" smtClean="0">
                <a:hlinkClick r:id="rId2"/>
              </a:rPr>
              <a:t>#</a:t>
            </a:r>
            <a:endParaRPr lang="en-US" dirty="0" smtClean="0"/>
          </a:p>
          <a:p>
            <a:pPr lvl="1"/>
            <a:r>
              <a:rPr lang="en-US" dirty="0" smtClean="0"/>
              <a:t>SLA </a:t>
            </a:r>
            <a:r>
              <a:rPr lang="en-US" dirty="0">
                <a:hlinkClick r:id="rId3"/>
              </a:rPr>
              <a:t>https://</a:t>
            </a:r>
            <a:r>
              <a:rPr lang="en-US" dirty="0" smtClean="0">
                <a:hlinkClick r:id="rId3"/>
              </a:rPr>
              <a:t>twiki.grid.iu.edu/bin/view/Operations/PSServiceLevelAgreement</a:t>
            </a:r>
            <a:r>
              <a:rPr lang="en-US" dirty="0" smtClean="0"/>
              <a:t> </a:t>
            </a:r>
          </a:p>
          <a:p>
            <a:r>
              <a:rPr lang="en-US" dirty="0" smtClean="0"/>
              <a:t>Current OSG network </a:t>
            </a:r>
            <a:r>
              <a:rPr lang="en-US" dirty="0"/>
              <a:t>d</a:t>
            </a:r>
            <a:r>
              <a:rPr lang="en-US" dirty="0" smtClean="0"/>
              <a:t>ocumentation </a:t>
            </a:r>
            <a:r>
              <a:rPr lang="en-US" dirty="0" smtClean="0">
                <a:hlinkClick r:id="rId4"/>
              </a:rPr>
              <a:t>https</a:t>
            </a:r>
            <a:r>
              <a:rPr lang="en-US" dirty="0">
                <a:hlinkClick r:id="rId4"/>
              </a:rPr>
              <a:t>://</a:t>
            </a:r>
            <a:r>
              <a:rPr lang="en-US" dirty="0" smtClean="0">
                <a:hlinkClick r:id="rId4"/>
              </a:rPr>
              <a:t>www.opensciencegrid.org/bin/view/Documentation/NetworkingInOSG</a:t>
            </a:r>
            <a:r>
              <a:rPr lang="en-US" dirty="0" smtClean="0"/>
              <a:t> </a:t>
            </a:r>
            <a:endParaRPr lang="en-US" dirty="0" smtClean="0"/>
          </a:p>
          <a:p>
            <a:r>
              <a:rPr lang="en-US" dirty="0" smtClean="0"/>
              <a:t>Draft OSG web </a:t>
            </a:r>
            <a:r>
              <a:rPr lang="en-US" dirty="0"/>
              <a:t>page document </a:t>
            </a:r>
            <a:r>
              <a:rPr lang="en-US" dirty="0">
                <a:hlinkClick r:id="rId5"/>
              </a:rPr>
              <a:t>https://</a:t>
            </a:r>
            <a:r>
              <a:rPr lang="en-US" dirty="0" smtClean="0">
                <a:hlinkClick r:id="rId5"/>
              </a:rPr>
              <a:t>drive.google.com/drive/u/0/folders/0B63jqzjmiVgcOG5aMmg1cFo2SDA</a:t>
            </a:r>
            <a:r>
              <a:rPr lang="en-US" dirty="0" smtClean="0"/>
              <a:t> </a:t>
            </a:r>
          </a:p>
          <a:p>
            <a:r>
              <a:rPr lang="en-US" dirty="0" smtClean="0"/>
              <a:t>OSG networking year-5 goals </a:t>
            </a:r>
            <a:r>
              <a:rPr lang="en-US" dirty="0"/>
              <a:t>and milestones: </a:t>
            </a:r>
            <a:r>
              <a:rPr lang="en-US" dirty="0">
                <a:hlinkClick r:id="rId6"/>
              </a:rPr>
              <a:t>https://</a:t>
            </a:r>
            <a:r>
              <a:rPr lang="en-US" dirty="0" smtClean="0">
                <a:hlinkClick r:id="rId6"/>
              </a:rPr>
              <a:t>docs.google.com/document/d/1FzmXZinO4Pb8NAfd5SWUzaAFYOL23dt66hQsDmaP-WI/edit</a:t>
            </a:r>
            <a:r>
              <a:rPr lang="en-US" dirty="0" smtClean="0"/>
              <a:t> </a:t>
            </a:r>
            <a:endParaRPr lang="en-US" dirty="0" smtClean="0"/>
          </a:p>
          <a:p>
            <a:r>
              <a:rPr lang="en-US" dirty="0" err="1" smtClean="0"/>
              <a:t>perfSONAR</a:t>
            </a:r>
            <a:r>
              <a:rPr lang="en-US" dirty="0"/>
              <a:t> </a:t>
            </a:r>
            <a:r>
              <a:rPr lang="en-US" dirty="0" smtClean="0"/>
              <a:t>adoption tracking:  </a:t>
            </a:r>
            <a:r>
              <a:rPr lang="en-US" dirty="0">
                <a:hlinkClick r:id="rId7"/>
              </a:rPr>
              <a:t>http://</a:t>
            </a:r>
            <a:r>
              <a:rPr lang="en-US" dirty="0" smtClean="0">
                <a:hlinkClick r:id="rId7"/>
              </a:rPr>
              <a:t>grid-monitoring.cern.ch/perfsonar_coverage.txt</a:t>
            </a:r>
            <a:r>
              <a:rPr lang="en-US" dirty="0" smtClean="0"/>
              <a:t> </a:t>
            </a:r>
          </a:p>
          <a:p>
            <a:r>
              <a:rPr lang="en-US" dirty="0" smtClean="0"/>
              <a:t>Deployment documentation for both OSG and WLCG hosted in OSG (migrated from CERN)</a:t>
            </a:r>
          </a:p>
          <a:p>
            <a:pPr marL="402336" lvl="1" indent="0">
              <a:buNone/>
            </a:pPr>
            <a:r>
              <a:rPr lang="en-US" dirty="0">
                <a:hlinkClick r:id="rId8"/>
              </a:rPr>
              <a:t>https://</a:t>
            </a:r>
            <a:r>
              <a:rPr lang="en-US" dirty="0" smtClean="0">
                <a:hlinkClick r:id="rId8"/>
              </a:rPr>
              <a:t>twiki.opensciencegrid.org/bin/view/Documentation/DeployperfSONAR</a:t>
            </a:r>
            <a:r>
              <a:rPr lang="en-US" dirty="0" smtClean="0"/>
              <a:t> </a:t>
            </a:r>
            <a:endParaRPr lang="en-US" dirty="0"/>
          </a:p>
          <a:p>
            <a:r>
              <a:rPr lang="en-US" dirty="0"/>
              <a:t>ATLAS Analytics:  </a:t>
            </a:r>
            <a:r>
              <a:rPr lang="en-US" dirty="0">
                <a:hlinkClick r:id="rId9"/>
              </a:rPr>
              <a:t>http://cl-analytics.mwt2.org:5601</a:t>
            </a:r>
            <a:r>
              <a:rPr lang="en-US" dirty="0" smtClean="0">
                <a:hlinkClick r:id="rId9"/>
              </a:rPr>
              <a:t>/</a:t>
            </a:r>
            <a:r>
              <a:rPr lang="en-US" dirty="0" smtClean="0"/>
              <a:t> </a:t>
            </a:r>
          </a:p>
          <a:p>
            <a:r>
              <a:rPr lang="en-US" dirty="0" smtClean="0"/>
              <a:t>Mesh-</a:t>
            </a:r>
            <a:r>
              <a:rPr lang="en-US" dirty="0" err="1" smtClean="0"/>
              <a:t>config</a:t>
            </a:r>
            <a:r>
              <a:rPr lang="en-US" dirty="0" smtClean="0"/>
              <a:t> in OSG </a:t>
            </a:r>
            <a:r>
              <a:rPr lang="en-US" dirty="0" smtClean="0">
                <a:hlinkClick r:id="rId10"/>
              </a:rPr>
              <a:t>https://oim.grid.iu.edu/oim/meshconfig</a:t>
            </a:r>
            <a:r>
              <a:rPr lang="en-US" dirty="0" smtClean="0"/>
              <a:t> </a:t>
            </a:r>
          </a:p>
          <a:p>
            <a:r>
              <a:rPr lang="en-US" dirty="0" smtClean="0"/>
              <a:t>Beta Mesh-</a:t>
            </a:r>
            <a:r>
              <a:rPr lang="en-US" dirty="0" err="1" smtClean="0"/>
              <a:t>config</a:t>
            </a:r>
            <a:r>
              <a:rPr lang="en-US" dirty="0"/>
              <a:t>: </a:t>
            </a:r>
            <a:r>
              <a:rPr lang="en-US" dirty="0">
                <a:hlinkClick r:id="rId11"/>
              </a:rPr>
              <a:t>https://ps-test.sca.iu.edu/meshconfig</a:t>
            </a:r>
            <a:r>
              <a:rPr lang="en-US" dirty="0" smtClean="0">
                <a:hlinkClick r:id="rId11"/>
              </a:rPr>
              <a:t>/</a:t>
            </a:r>
            <a:r>
              <a:rPr lang="en-US" sz="2700" dirty="0" smtClean="0"/>
              <a:t> </a:t>
            </a:r>
            <a:endParaRPr lang="en-US" sz="2700" dirty="0"/>
          </a:p>
          <a:p>
            <a:r>
              <a:rPr lang="en-US" dirty="0" smtClean="0"/>
              <a:t>MadAlert</a:t>
            </a:r>
            <a:r>
              <a:rPr lang="en-US" dirty="0"/>
              <a:t>: </a:t>
            </a:r>
            <a:r>
              <a:rPr lang="en-US" dirty="0">
                <a:hlinkClick r:id="rId12"/>
              </a:rPr>
              <a:t>http://</a:t>
            </a:r>
            <a:r>
              <a:rPr lang="en-US" dirty="0" smtClean="0">
                <a:hlinkClick r:id="rId12"/>
              </a:rPr>
              <a:t>madalert.aglt2.org/madalert/diff.html</a:t>
            </a:r>
            <a:r>
              <a:rPr lang="en-US" dirty="0" smtClean="0"/>
              <a:t> </a:t>
            </a:r>
          </a:p>
          <a:p>
            <a:r>
              <a:rPr lang="en-US" dirty="0" err="1" smtClean="0"/>
              <a:t>perfSONAR</a:t>
            </a:r>
            <a:r>
              <a:rPr lang="en-US" dirty="0" smtClean="0"/>
              <a:t> </a:t>
            </a:r>
            <a:r>
              <a:rPr lang="en-US" dirty="0"/>
              <a:t>homepage:  </a:t>
            </a:r>
            <a:r>
              <a:rPr lang="en-US" dirty="0">
                <a:hlinkClick r:id="rId13"/>
              </a:rPr>
              <a:t>http://www.perfsonar.net</a:t>
            </a:r>
            <a:r>
              <a:rPr lang="en-US" dirty="0" smtClean="0">
                <a:hlinkClick r:id="rId13"/>
              </a:rPr>
              <a:t>/</a:t>
            </a:r>
            <a:r>
              <a:rPr lang="en-US" dirty="0" smtClean="0"/>
              <a:t> </a:t>
            </a:r>
            <a:endParaRPr lang="en-US" dirty="0"/>
          </a:p>
        </p:txBody>
      </p:sp>
      <p:sp>
        <p:nvSpPr>
          <p:cNvPr id="4" name="Date Placeholder 3"/>
          <p:cNvSpPr>
            <a:spLocks noGrp="1"/>
          </p:cNvSpPr>
          <p:nvPr>
            <p:ph type="dt" sz="half" idx="10"/>
          </p:nvPr>
        </p:nvSpPr>
        <p:spPr/>
        <p:txBody>
          <a:bodyPr/>
          <a:lstStyle/>
          <a:p>
            <a:fld id="{0FD7C190-8A12-4E0C-ACF3-4DE81EF1C419}"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15</a:t>
            </a:fld>
            <a:endParaRPr kumimoji="0" lang="en-US"/>
          </a:p>
        </p:txBody>
      </p:sp>
    </p:spTree>
    <p:extLst>
      <p:ext uri="{BB962C8B-B14F-4D97-AF65-F5344CB8AC3E}">
        <p14:creationId xmlns:p14="http://schemas.microsoft.com/office/powerpoint/2010/main" val="4163112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on </a:t>
            </a:r>
            <a:r>
              <a:rPr lang="en-US" dirty="0" err="1" smtClean="0"/>
              <a:t>Ilija’s</a:t>
            </a:r>
            <a:r>
              <a:rPr lang="en-US" dirty="0" smtClean="0"/>
              <a:t> / Xinran’s Work</a:t>
            </a:r>
            <a:endParaRPr lang="en-US" dirty="0"/>
          </a:p>
        </p:txBody>
      </p:sp>
      <p:sp>
        <p:nvSpPr>
          <p:cNvPr id="3" name="Content Placeholder 2"/>
          <p:cNvSpPr>
            <a:spLocks noGrp="1"/>
          </p:cNvSpPr>
          <p:nvPr>
            <p:ph idx="1"/>
          </p:nvPr>
        </p:nvSpPr>
        <p:spPr>
          <a:xfrm>
            <a:off x="1295400" y="1295400"/>
            <a:ext cx="7638288" cy="4953000"/>
          </a:xfrm>
        </p:spPr>
        <p:txBody>
          <a:bodyPr>
            <a:noAutofit/>
          </a:bodyPr>
          <a:lstStyle/>
          <a:p>
            <a:pPr marL="82296" indent="0">
              <a:buNone/>
            </a:pPr>
            <a:r>
              <a:rPr lang="en-US" sz="1100" dirty="0" smtClean="0"/>
              <a:t>Concerning </a:t>
            </a:r>
            <a:r>
              <a:rPr lang="en-US" sz="1100" dirty="0"/>
              <a:t>our own activities, we have been discussing with Shawn the possibility to start running notifications/alarms on some of the measurements, I guess two most obvious cases would be to detect sudden loss of throughput on a link (breaking a trend for N days moving average or similar) as well as detecting consistent packet loss and any changes in packet reordering and jitter (I guess last two are not currently imported in ES). Can the ES service help us compute some of this, so we could just query it and issue an alarm (we can start off with simple </a:t>
            </a:r>
            <a:r>
              <a:rPr lang="en-US" sz="1100" dirty="0" err="1"/>
              <a:t>avg</a:t>
            </a:r>
            <a:r>
              <a:rPr lang="en-US" sz="1100" dirty="0"/>
              <a:t> over all links for a site, but eventually we will probably want to look at each individual link) ?</a:t>
            </a:r>
          </a:p>
          <a:p>
            <a:pPr marL="82296" indent="0">
              <a:buNone/>
            </a:pPr>
            <a:endParaRPr lang="en-US" sz="1100" dirty="0"/>
          </a:p>
          <a:p>
            <a:pPr marL="82296" indent="0">
              <a:buNone/>
            </a:pPr>
            <a:r>
              <a:rPr lang="en-US" sz="1100" dirty="0"/>
              <a:t>I have a summer student Xinran Wang that I have tasked to understand the measurements we are collecting and creating an alerting </a:t>
            </a:r>
            <a:r>
              <a:rPr lang="en-US" sz="1100" dirty="0" smtClean="0"/>
              <a:t>service and you </a:t>
            </a:r>
            <a:r>
              <a:rPr lang="en-US" sz="1100" dirty="0"/>
              <a:t>can see his task list here:</a:t>
            </a:r>
          </a:p>
          <a:p>
            <a:pPr marL="82296" indent="0">
              <a:buNone/>
            </a:pPr>
            <a:r>
              <a:rPr lang="en-US" sz="1100" dirty="0"/>
              <a:t>https://docs.google.com/document/d/1YPSjPzLn9uw11rl_6_pZmekJ-GK8yLV0tXx-AhTe6QQ/edit?usp=sharing</a:t>
            </a:r>
          </a:p>
          <a:p>
            <a:pPr marL="82296" indent="0">
              <a:buNone/>
            </a:pPr>
            <a:r>
              <a:rPr lang="en-US" sz="1100" dirty="0" smtClean="0"/>
              <a:t>The </a:t>
            </a:r>
            <a:r>
              <a:rPr lang="en-US" sz="1100" dirty="0"/>
              <a:t>other thing we have been discussing was to generate a network map of WLCG and use it to detect when routing changes occur and maybe correlate this with some other measurements - here I’m not sure how ES could help, I have done some prototyping with Neo4J and heard that ES plans to have support for graphs, but not sure about the details. An alternative might be to implement some of this in SPARK </a:t>
            </a:r>
            <a:r>
              <a:rPr lang="en-US" sz="1100" dirty="0" err="1"/>
              <a:t>graphX</a:t>
            </a:r>
            <a:r>
              <a:rPr lang="en-US" sz="1100" dirty="0"/>
              <a:t>, which is what I mentioned at the throughput call some time ago, do you plan to support some streaming analytics platform in the future ? </a:t>
            </a:r>
          </a:p>
          <a:p>
            <a:pPr marL="82296" indent="0">
              <a:buNone/>
            </a:pPr>
            <a:endParaRPr lang="en-US" sz="1100" dirty="0"/>
          </a:p>
          <a:p>
            <a:pPr marL="82296" indent="0">
              <a:buNone/>
            </a:pPr>
            <a:r>
              <a:rPr lang="en-US" sz="1100" dirty="0"/>
              <a:t>I was also thinking about adding path data to the ES… I though that it would be the best to:</a:t>
            </a:r>
          </a:p>
          <a:p>
            <a:pPr marL="596646" indent="-514350">
              <a:buFont typeface="+mj-lt"/>
              <a:buAutoNum type="alphaLcParenR"/>
            </a:pPr>
            <a:r>
              <a:rPr lang="en-US" sz="1100" dirty="0" smtClean="0"/>
              <a:t>calculate </a:t>
            </a:r>
            <a:r>
              <a:rPr lang="en-US" sz="1100" dirty="0"/>
              <a:t>hashes for paths</a:t>
            </a:r>
          </a:p>
          <a:p>
            <a:pPr marL="596646" indent="-514350">
              <a:buFont typeface="+mj-lt"/>
              <a:buAutoNum type="alphaLcParenR"/>
            </a:pPr>
            <a:r>
              <a:rPr lang="en-US" sz="1100" dirty="0" smtClean="0"/>
              <a:t>once </a:t>
            </a:r>
            <a:r>
              <a:rPr lang="en-US" sz="1100" dirty="0"/>
              <a:t>a day report paths and hashes and the rest of the time only hashes.</a:t>
            </a:r>
          </a:p>
          <a:p>
            <a:pPr marL="596646" indent="-514350">
              <a:buFont typeface="+mj-lt"/>
              <a:buAutoNum type="alphaLcParenR"/>
            </a:pPr>
            <a:r>
              <a:rPr lang="en-US" sz="1100" dirty="0" smtClean="0"/>
              <a:t>store </a:t>
            </a:r>
            <a:r>
              <a:rPr lang="en-US" sz="1100" dirty="0"/>
              <a:t>paths in a new index, store hashes together with the data on OWD, pocket loss, throughput.</a:t>
            </a:r>
          </a:p>
          <a:p>
            <a:pPr marL="596646" indent="-514350">
              <a:buFont typeface="+mj-lt"/>
              <a:buAutoNum type="alphaLcParenR"/>
            </a:pPr>
            <a:r>
              <a:rPr lang="en-US" sz="1100" dirty="0" smtClean="0"/>
              <a:t>for </a:t>
            </a:r>
            <a:r>
              <a:rPr lang="en-US" sz="1100" dirty="0"/>
              <a:t>investigative plotting we could use </a:t>
            </a:r>
            <a:r>
              <a:rPr lang="en-US" sz="1100" dirty="0" err="1"/>
              <a:t>Jupyter</a:t>
            </a:r>
            <a:endParaRPr lang="en-US" sz="1100" dirty="0"/>
          </a:p>
          <a:p>
            <a:pPr marL="596646" indent="-514350">
              <a:buFont typeface="+mj-lt"/>
              <a:buAutoNum type="alphaLcParenR"/>
            </a:pPr>
            <a:r>
              <a:rPr lang="en-US" sz="1100" dirty="0" smtClean="0"/>
              <a:t>for </a:t>
            </a:r>
            <a:r>
              <a:rPr lang="en-US" sz="1100" dirty="0"/>
              <a:t>some fancy page one could use whatever </a:t>
            </a:r>
            <a:r>
              <a:rPr lang="en-US" sz="1100" dirty="0" err="1"/>
              <a:t>jqeury</a:t>
            </a:r>
            <a:r>
              <a:rPr lang="en-US" sz="1100" dirty="0"/>
              <a:t> + whatever plotting library + ES as a backend.</a:t>
            </a:r>
          </a:p>
          <a:p>
            <a:pPr marL="82296" indent="0">
              <a:buNone/>
            </a:pPr>
            <a:r>
              <a:rPr lang="en-US" sz="1100" dirty="0" smtClean="0"/>
              <a:t>We </a:t>
            </a:r>
            <a:r>
              <a:rPr lang="en-US" sz="1100" dirty="0"/>
              <a:t>will have streaming </a:t>
            </a:r>
            <a:r>
              <a:rPr lang="en-US" sz="1100" dirty="0" smtClean="0"/>
              <a:t> analytics later but nothing right </a:t>
            </a:r>
            <a:r>
              <a:rPr lang="en-US" sz="1100" dirty="0"/>
              <a:t>now.</a:t>
            </a:r>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16</a:t>
            </a:fld>
            <a:endParaRPr kumimoji="0" lang="en-US"/>
          </a:p>
        </p:txBody>
      </p:sp>
    </p:spTree>
    <p:extLst>
      <p:ext uri="{BB962C8B-B14F-4D97-AF65-F5344CB8AC3E}">
        <p14:creationId xmlns:p14="http://schemas.microsoft.com/office/powerpoint/2010/main" val="2098267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on Jerrod’s Work</a:t>
            </a:r>
            <a:endParaRPr lang="en-US" dirty="0"/>
          </a:p>
        </p:txBody>
      </p:sp>
      <p:sp>
        <p:nvSpPr>
          <p:cNvPr id="3" name="Content Placeholder 2"/>
          <p:cNvSpPr>
            <a:spLocks noGrp="1"/>
          </p:cNvSpPr>
          <p:nvPr>
            <p:ph idx="1"/>
          </p:nvPr>
        </p:nvSpPr>
        <p:spPr/>
        <p:txBody>
          <a:bodyPr>
            <a:normAutofit lnSpcReduction="10000"/>
          </a:bodyPr>
          <a:lstStyle/>
          <a:p>
            <a:r>
              <a:rPr lang="en-US" dirty="0"/>
              <a:t>The perfSONAR data gathered on the ATLAS-</a:t>
            </a:r>
            <a:r>
              <a:rPr lang="en-US" dirty="0" err="1"/>
              <a:t>kibana</a:t>
            </a:r>
            <a:r>
              <a:rPr lang="en-US" dirty="0"/>
              <a:t> server is currently assisting a project investigating the affects of the grid network on the performance of jobs based on geographic location and the transference of the dataset between storage location and computing </a:t>
            </a:r>
            <a:r>
              <a:rPr lang="en-US" dirty="0" smtClean="0"/>
              <a:t>location.</a:t>
            </a:r>
          </a:p>
          <a:p>
            <a:r>
              <a:rPr lang="en-US" dirty="0" smtClean="0"/>
              <a:t>Jerrod is using the </a:t>
            </a:r>
            <a:r>
              <a:rPr lang="en-US" dirty="0" err="1" smtClean="0"/>
              <a:t>Jupyter</a:t>
            </a:r>
            <a:r>
              <a:rPr lang="en-US" dirty="0" smtClean="0"/>
              <a:t> portal at </a:t>
            </a:r>
            <a:r>
              <a:rPr lang="en-US" dirty="0" smtClean="0">
                <a:hlinkClick r:id="rId2"/>
              </a:rPr>
              <a:t>http://uct2-lx2.mwt2.org:9999/</a:t>
            </a:r>
            <a:r>
              <a:rPr lang="en-US" dirty="0" smtClean="0"/>
              <a:t> to do this investigation </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17</a:t>
            </a:fld>
            <a:endParaRPr kumimoji="0" lang="en-US"/>
          </a:p>
        </p:txBody>
      </p:sp>
    </p:spTree>
    <p:extLst>
      <p:ext uri="{BB962C8B-B14F-4D97-AF65-F5344CB8AC3E}">
        <p14:creationId xmlns:p14="http://schemas.microsoft.com/office/powerpoint/2010/main" val="1540308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Slides</a:t>
            </a:r>
            <a:endParaRPr lang="en-US" dirty="0"/>
          </a:p>
        </p:txBody>
      </p:sp>
      <p:sp>
        <p:nvSpPr>
          <p:cNvPr id="3" name="Content Placeholder 2"/>
          <p:cNvSpPr>
            <a:spLocks noGrp="1"/>
          </p:cNvSpPr>
          <p:nvPr>
            <p:ph idx="1"/>
          </p:nvPr>
        </p:nvSpPr>
        <p:spPr/>
        <p:txBody>
          <a:bodyPr anchor="ctr"/>
          <a:lstStyle/>
          <a:p>
            <a:pPr marL="82296" indent="0" algn="ctr">
              <a:buNone/>
            </a:pPr>
            <a:r>
              <a:rPr lang="en-US" dirty="0" smtClean="0"/>
              <a:t>For reference…</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18</a:t>
            </a:fld>
            <a:endParaRPr kumimoji="0" lang="en-US"/>
          </a:p>
        </p:txBody>
      </p:sp>
    </p:spTree>
    <p:extLst>
      <p:ext uri="{BB962C8B-B14F-4D97-AF65-F5344CB8AC3E}">
        <p14:creationId xmlns:p14="http://schemas.microsoft.com/office/powerpoint/2010/main" val="400020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r>
              <a:rPr lang="en-US" dirty="0" smtClean="0"/>
              <a:t>Operations Area Collaboration</a:t>
            </a:r>
            <a:endParaRPr lang="en-US" dirty="0"/>
          </a:p>
        </p:txBody>
      </p:sp>
      <p:sp>
        <p:nvSpPr>
          <p:cNvPr id="3" name="Content Placeholder 2"/>
          <p:cNvSpPr>
            <a:spLocks noGrp="1"/>
          </p:cNvSpPr>
          <p:nvPr>
            <p:ph idx="1"/>
          </p:nvPr>
        </p:nvSpPr>
        <p:spPr>
          <a:xfrm>
            <a:off x="1143000" y="1143000"/>
            <a:ext cx="7848600" cy="5257800"/>
          </a:xfrm>
        </p:spPr>
        <p:txBody>
          <a:bodyPr>
            <a:normAutofit fontScale="40000" lnSpcReduction="20000"/>
          </a:bodyPr>
          <a:lstStyle/>
          <a:p>
            <a:pPr>
              <a:spcBef>
                <a:spcPts val="0"/>
              </a:spcBef>
              <a:spcAft>
                <a:spcPts val="1000"/>
              </a:spcAft>
            </a:pPr>
            <a:r>
              <a:rPr lang="en-US" dirty="0">
                <a:solidFill>
                  <a:srgbClr val="000000"/>
                </a:solidFill>
                <a:latin typeface="Calibri"/>
              </a:rPr>
              <a:t>Much of the OSG networking effort is becoming “operational”.    We will need to work with Operations in the following areas</a:t>
            </a:r>
            <a:endParaRPr lang="en-US" dirty="0"/>
          </a:p>
          <a:p>
            <a:pPr fontAlgn="base">
              <a:spcBef>
                <a:spcPts val="0"/>
              </a:spcBef>
              <a:buFont typeface="Arial"/>
              <a:buChar char="•"/>
            </a:pPr>
            <a:r>
              <a:rPr lang="en-US" b="1" dirty="0">
                <a:solidFill>
                  <a:srgbClr val="000000"/>
                </a:solidFill>
                <a:latin typeface="Calibri"/>
              </a:rPr>
              <a:t>A recruitment campaign</a:t>
            </a:r>
            <a:r>
              <a:rPr lang="en-US" dirty="0">
                <a:solidFill>
                  <a:srgbClr val="000000"/>
                </a:solidFill>
                <a:latin typeface="Calibri"/>
              </a:rPr>
              <a:t>:   We have long planned on actively recruiting sites to participate in OSG networking but have not moved beyond the WLCG sites.   We need to work with Operations on actively soliciting new participants outside WLCG (in conjunction with Campus Grids/User Support)</a:t>
            </a:r>
            <a:endParaRPr lang="en-US" dirty="0">
              <a:solidFill>
                <a:srgbClr val="000000"/>
              </a:solidFill>
              <a:latin typeface="Arial"/>
            </a:endParaRPr>
          </a:p>
          <a:p>
            <a:pPr fontAlgn="base">
              <a:spcBef>
                <a:spcPts val="0"/>
              </a:spcBef>
              <a:buFont typeface="Arial"/>
              <a:buChar char="•"/>
            </a:pPr>
            <a:r>
              <a:rPr lang="en-US" b="1" dirty="0">
                <a:solidFill>
                  <a:srgbClr val="000000"/>
                </a:solidFill>
                <a:latin typeface="Calibri"/>
              </a:rPr>
              <a:t>Initial alerting of sites based upon </a:t>
            </a:r>
            <a:r>
              <a:rPr lang="en-US" b="1" dirty="0" err="1">
                <a:solidFill>
                  <a:srgbClr val="000000"/>
                </a:solidFill>
                <a:latin typeface="Calibri"/>
              </a:rPr>
              <a:t>MaDDash</a:t>
            </a:r>
            <a:r>
              <a:rPr lang="en-US" b="1" dirty="0">
                <a:solidFill>
                  <a:srgbClr val="000000"/>
                </a:solidFill>
                <a:latin typeface="Calibri"/>
              </a:rPr>
              <a:t> and alarming results</a:t>
            </a:r>
            <a:r>
              <a:rPr lang="en-US" dirty="0">
                <a:solidFill>
                  <a:srgbClr val="000000"/>
                </a:solidFill>
                <a:latin typeface="Calibri"/>
              </a:rPr>
              <a:t>:  Until we have a reliable automated alerting system in place we will need to utilize GOC/Operations personnel to issue alerts based upon easily identified network issues.   This will require some additional training and the development of a set of guidelines about when and how to alert.</a:t>
            </a:r>
            <a:endParaRPr lang="en-US" dirty="0">
              <a:solidFill>
                <a:srgbClr val="000000"/>
              </a:solidFill>
              <a:latin typeface="Arial"/>
            </a:endParaRPr>
          </a:p>
          <a:p>
            <a:pPr fontAlgn="base">
              <a:spcBef>
                <a:spcPts val="0"/>
              </a:spcBef>
              <a:buFont typeface="Arial"/>
              <a:buChar char="•"/>
            </a:pPr>
            <a:r>
              <a:rPr lang="en-US" b="1" dirty="0">
                <a:solidFill>
                  <a:srgbClr val="000000"/>
                </a:solidFill>
                <a:latin typeface="Calibri"/>
              </a:rPr>
              <a:t>Creation and maintenance of site/perfSONAR contact emails for alerting purposes</a:t>
            </a:r>
            <a:r>
              <a:rPr lang="en-US" dirty="0">
                <a:solidFill>
                  <a:srgbClr val="000000"/>
                </a:solidFill>
                <a:latin typeface="Calibri"/>
              </a:rPr>
              <a:t>:   As we move toward alerting on network problems we need to ensure we have the right mapping between perfSONAR instances, sites and contact emails.   We need to identify a procedure (with Technology) to produce and maintain a list of contacts that can be used when problems are found.</a:t>
            </a:r>
            <a:endParaRPr lang="en-US" dirty="0">
              <a:solidFill>
                <a:srgbClr val="000000"/>
              </a:solidFill>
              <a:latin typeface="Arial"/>
            </a:endParaRPr>
          </a:p>
          <a:p>
            <a:pPr fontAlgn="base">
              <a:spcBef>
                <a:spcPts val="0"/>
              </a:spcBef>
              <a:buFont typeface="Arial"/>
              <a:buChar char="•"/>
            </a:pPr>
            <a:r>
              <a:rPr lang="en-US" b="1" dirty="0">
                <a:solidFill>
                  <a:srgbClr val="000000"/>
                </a:solidFill>
                <a:latin typeface="Calibri"/>
              </a:rPr>
              <a:t>Testing and operation of automated alerting system</a:t>
            </a:r>
            <a:r>
              <a:rPr lang="en-US" dirty="0">
                <a:solidFill>
                  <a:srgbClr val="000000"/>
                </a:solidFill>
                <a:latin typeface="Calibri"/>
              </a:rPr>
              <a:t>:  Once Technology/Networking have prototyped an automated alerting system, it needs to be migrated into production.   It should replace most of the work previously done manually. </a:t>
            </a:r>
            <a:endParaRPr lang="en-US" dirty="0">
              <a:solidFill>
                <a:srgbClr val="000000"/>
              </a:solidFill>
              <a:latin typeface="Arial"/>
            </a:endParaRPr>
          </a:p>
          <a:p>
            <a:pPr fontAlgn="base">
              <a:spcBef>
                <a:spcPts val="0"/>
              </a:spcBef>
              <a:buFont typeface="Arial"/>
              <a:buChar char="•"/>
            </a:pPr>
            <a:r>
              <a:rPr lang="en-US" b="1" dirty="0">
                <a:solidFill>
                  <a:srgbClr val="000000"/>
                </a:solidFill>
                <a:latin typeface="Calibri"/>
              </a:rPr>
              <a:t>Triage of initial network tickets</a:t>
            </a:r>
            <a:r>
              <a:rPr lang="en-US" dirty="0">
                <a:solidFill>
                  <a:srgbClr val="000000"/>
                </a:solidFill>
                <a:latin typeface="Calibri"/>
              </a:rPr>
              <a:t>:  We will be advertising that OSG is open to supporting tickets for networking issues.   The first point of contact should be a ticket opened in OIM and we need to be ready to handle network related tickets well.    This should include:</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Training in perfSONAR and OSG network resources to better respond to tickets</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Identification of appropriate procedures when network issues are suspected</a:t>
            </a:r>
            <a:endParaRPr lang="en-US" dirty="0">
              <a:solidFill>
                <a:srgbClr val="000000"/>
              </a:solidFill>
              <a:latin typeface="Arial"/>
            </a:endParaRPr>
          </a:p>
          <a:p>
            <a:pPr fontAlgn="base">
              <a:spcBef>
                <a:spcPts val="0"/>
              </a:spcBef>
              <a:buFont typeface="Arial"/>
              <a:buChar char="•"/>
            </a:pPr>
            <a:r>
              <a:rPr lang="en-US" b="1" dirty="0">
                <a:solidFill>
                  <a:srgbClr val="000000"/>
                </a:solidFill>
                <a:latin typeface="Calibri"/>
              </a:rPr>
              <a:t>Support for integrating new OSG sites into the OSG networking infrastructure</a:t>
            </a:r>
            <a:r>
              <a:rPr lang="en-US" dirty="0">
                <a:solidFill>
                  <a:srgbClr val="000000"/>
                </a:solidFill>
                <a:latin typeface="Calibri"/>
              </a:rPr>
              <a:t>:  As we recruit new (particularly non-WLCG) sites, we have to have a check-list for what is needed to integrate them into OSG networking.    This is  primarily the following:</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Documentation for how to properly install and configure perfSONAR</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Enabling the use of the mesh-configuration from OSG</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Enabling OSG to have access to the perfSONAR measurement archives at the site</a:t>
            </a:r>
            <a:endParaRPr lang="en-US" dirty="0">
              <a:solidFill>
                <a:srgbClr val="000000"/>
              </a:solidFill>
              <a:latin typeface="Arial"/>
            </a:endParaRPr>
          </a:p>
          <a:p>
            <a:pPr marL="742950" lvl="1" indent="-285750" fontAlgn="base">
              <a:spcBef>
                <a:spcPts val="0"/>
              </a:spcBef>
              <a:spcAft>
                <a:spcPts val="1000"/>
              </a:spcAft>
              <a:buFont typeface="Arial"/>
              <a:buChar char="•"/>
            </a:pPr>
            <a:r>
              <a:rPr lang="en-US" dirty="0">
                <a:solidFill>
                  <a:srgbClr val="000000"/>
                </a:solidFill>
                <a:latin typeface="Calibri"/>
              </a:rPr>
              <a:t>Providing (and updating) relevant contact information</a:t>
            </a:r>
            <a:endParaRPr lang="en-US" b="0" i="0" u="none" strike="noStrike" dirty="0">
              <a:solidFill>
                <a:srgbClr val="000000"/>
              </a:solidFill>
              <a:effectLst/>
              <a:latin typeface="Arial"/>
            </a:endParaRPr>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19</a:t>
            </a:fld>
            <a:endParaRPr kumimoji="0" lang="en-US"/>
          </a:p>
        </p:txBody>
      </p:sp>
    </p:spTree>
    <p:extLst>
      <p:ext uri="{BB962C8B-B14F-4D97-AF65-F5344CB8AC3E}">
        <p14:creationId xmlns:p14="http://schemas.microsoft.com/office/powerpoint/2010/main" val="1805070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Today’s Meeting</a:t>
            </a:r>
            <a:endParaRPr lang="en-US" dirty="0"/>
          </a:p>
        </p:txBody>
      </p:sp>
      <p:sp>
        <p:nvSpPr>
          <p:cNvPr id="3" name="Content Placeholder 2"/>
          <p:cNvSpPr>
            <a:spLocks noGrp="1"/>
          </p:cNvSpPr>
          <p:nvPr>
            <p:ph idx="1"/>
          </p:nvPr>
        </p:nvSpPr>
        <p:spPr/>
        <p:txBody>
          <a:bodyPr>
            <a:normAutofit/>
          </a:bodyPr>
          <a:lstStyle/>
          <a:p>
            <a:r>
              <a:rPr lang="en-US" dirty="0" smtClean="0"/>
              <a:t>As a reference, last time I shared</a:t>
            </a:r>
            <a:r>
              <a:rPr lang="en-US" dirty="0" smtClean="0"/>
              <a:t> </a:t>
            </a:r>
            <a:r>
              <a:rPr lang="en-US" dirty="0"/>
              <a:t>the following Google doc </a:t>
            </a:r>
            <a:r>
              <a:rPr lang="en-US" dirty="0" smtClean="0"/>
              <a:t>with everyone, outlining OSG network planning an milestones</a:t>
            </a:r>
            <a:endParaRPr lang="en-US" dirty="0"/>
          </a:p>
          <a:p>
            <a:pPr marL="82296" indent="0">
              <a:buNone/>
            </a:pPr>
            <a:r>
              <a:rPr lang="en-US" dirty="0" smtClean="0">
                <a:hlinkClick r:id="rId2"/>
              </a:rPr>
              <a:t>https</a:t>
            </a:r>
            <a:r>
              <a:rPr lang="en-US" dirty="0">
                <a:hlinkClick r:id="rId2"/>
              </a:rPr>
              <a:t>://</a:t>
            </a:r>
            <a:r>
              <a:rPr lang="en-US" dirty="0" smtClean="0">
                <a:hlinkClick r:id="rId2"/>
              </a:rPr>
              <a:t>docs.google.com/document/d/1FzmXZinO4Pb8NAfd5SWUzaAFYOL23dt66hQsDmaP-WI/edit?usp=sharing</a:t>
            </a:r>
            <a:r>
              <a:rPr lang="en-US" dirty="0" smtClean="0"/>
              <a:t> </a:t>
            </a:r>
            <a:endParaRPr lang="en-US" dirty="0" smtClean="0"/>
          </a:p>
          <a:p>
            <a:r>
              <a:rPr lang="en-US" dirty="0" smtClean="0"/>
              <a:t>Today I will go back to the normal format for AC presentations</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2</a:t>
            </a:fld>
            <a:endParaRPr kumimoji="0" lang="en-US"/>
          </a:p>
        </p:txBody>
      </p:sp>
    </p:spTree>
    <p:extLst>
      <p:ext uri="{BB962C8B-B14F-4D97-AF65-F5344CB8AC3E}">
        <p14:creationId xmlns:p14="http://schemas.microsoft.com/office/powerpoint/2010/main" val="1307011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Campus Grids / User Support</a:t>
            </a:r>
            <a:endParaRPr lang="en-US" dirty="0"/>
          </a:p>
        </p:txBody>
      </p:sp>
      <p:sp>
        <p:nvSpPr>
          <p:cNvPr id="3" name="Content Placeholder 2"/>
          <p:cNvSpPr>
            <a:spLocks noGrp="1"/>
          </p:cNvSpPr>
          <p:nvPr>
            <p:ph idx="1"/>
          </p:nvPr>
        </p:nvSpPr>
        <p:spPr/>
        <p:txBody>
          <a:bodyPr>
            <a:normAutofit fontScale="70000" lnSpcReduction="20000"/>
          </a:bodyPr>
          <a:lstStyle/>
          <a:p>
            <a:pPr>
              <a:spcBef>
                <a:spcPts val="0"/>
              </a:spcBef>
              <a:spcAft>
                <a:spcPts val="1000"/>
              </a:spcAft>
            </a:pPr>
            <a:r>
              <a:rPr lang="en-US" dirty="0">
                <a:solidFill>
                  <a:srgbClr val="000000"/>
                </a:solidFill>
                <a:latin typeface="Calibri"/>
              </a:rPr>
              <a:t>As we try to expand OSG networking beyond WLCG sites we will need the involvement of the Campus Grids / User Support area in the following:</a:t>
            </a:r>
            <a:endParaRPr lang="en-US" dirty="0"/>
          </a:p>
          <a:p>
            <a:pPr fontAlgn="base">
              <a:spcBef>
                <a:spcPts val="0"/>
              </a:spcBef>
              <a:spcAft>
                <a:spcPts val="1000"/>
              </a:spcAft>
              <a:buFont typeface="Arial"/>
              <a:buChar char="•"/>
            </a:pPr>
            <a:r>
              <a:rPr lang="en-US" b="1" dirty="0">
                <a:solidFill>
                  <a:srgbClr val="000000"/>
                </a:solidFill>
                <a:latin typeface="Calibri"/>
              </a:rPr>
              <a:t>Advertising OSG Networking</a:t>
            </a:r>
            <a:r>
              <a:rPr lang="en-US" dirty="0">
                <a:solidFill>
                  <a:srgbClr val="000000"/>
                </a:solidFill>
                <a:latin typeface="Calibri"/>
              </a:rPr>
              <a:t>:   During year-5 we are targeting the inclusion of 15-30 (or more) new non-WLCG sites to participate in OSG networking.   Participate primarily means that perfSONAR instances at those sites take advantage of our OSG mesh-</a:t>
            </a:r>
            <a:r>
              <a:rPr lang="en-US" dirty="0" err="1">
                <a:solidFill>
                  <a:srgbClr val="000000"/>
                </a:solidFill>
                <a:latin typeface="Calibri"/>
              </a:rPr>
              <a:t>config</a:t>
            </a:r>
            <a:r>
              <a:rPr lang="en-US" dirty="0">
                <a:solidFill>
                  <a:srgbClr val="000000"/>
                </a:solidFill>
                <a:latin typeface="Calibri"/>
              </a:rPr>
              <a:t> to define (some of) their tests and that OSG collects and alerts on their networking metrics.   To do this, we would  like Campus Grids / User Support to inform sites about OSG networking and to actively recruit their participation.    This may additionally include pointers to OSG networking documentation in any instructions sent to sites.</a:t>
            </a:r>
            <a:endParaRPr lang="en-US" dirty="0">
              <a:solidFill>
                <a:srgbClr val="000000"/>
              </a:solidFill>
              <a:latin typeface="Arial"/>
            </a:endParaRPr>
          </a:p>
          <a:p>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20</a:t>
            </a:fld>
            <a:endParaRPr kumimoji="0" lang="en-US"/>
          </a:p>
        </p:txBody>
      </p:sp>
    </p:spTree>
    <p:extLst>
      <p:ext uri="{BB962C8B-B14F-4D97-AF65-F5344CB8AC3E}">
        <p14:creationId xmlns:p14="http://schemas.microsoft.com/office/powerpoint/2010/main" val="136411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Area Collaboration</a:t>
            </a:r>
            <a:endParaRPr lang="en-US" dirty="0"/>
          </a:p>
        </p:txBody>
      </p:sp>
      <p:sp>
        <p:nvSpPr>
          <p:cNvPr id="3" name="Content Placeholder 2"/>
          <p:cNvSpPr>
            <a:spLocks noGrp="1"/>
          </p:cNvSpPr>
          <p:nvPr>
            <p:ph idx="1"/>
          </p:nvPr>
        </p:nvSpPr>
        <p:spPr/>
        <p:txBody>
          <a:bodyPr>
            <a:normAutofit fontScale="85000" lnSpcReduction="20000"/>
          </a:bodyPr>
          <a:lstStyle/>
          <a:p>
            <a:pPr>
              <a:spcBef>
                <a:spcPts val="0"/>
              </a:spcBef>
              <a:spcAft>
                <a:spcPts val="1000"/>
              </a:spcAft>
            </a:pPr>
            <a:r>
              <a:rPr lang="en-US" dirty="0">
                <a:solidFill>
                  <a:srgbClr val="000000"/>
                </a:solidFill>
                <a:latin typeface="Calibri"/>
              </a:rPr>
              <a:t>For the software area we will need help in making </a:t>
            </a:r>
            <a:r>
              <a:rPr lang="en-US" dirty="0" smtClean="0">
                <a:solidFill>
                  <a:srgbClr val="000000"/>
                </a:solidFill>
                <a:latin typeface="Calibri"/>
              </a:rPr>
              <a:t>software identified available to </a:t>
            </a:r>
            <a:r>
              <a:rPr lang="en-US" dirty="0">
                <a:solidFill>
                  <a:srgbClr val="000000"/>
                </a:solidFill>
                <a:latin typeface="Calibri"/>
              </a:rPr>
              <a:t>Operations and to end sites as </a:t>
            </a:r>
            <a:r>
              <a:rPr lang="en-US" dirty="0" smtClean="0">
                <a:solidFill>
                  <a:srgbClr val="000000"/>
                </a:solidFill>
                <a:latin typeface="Calibri"/>
              </a:rPr>
              <a:t>follows:</a:t>
            </a:r>
            <a:endParaRPr lang="en-US" dirty="0" smtClean="0"/>
          </a:p>
          <a:p>
            <a:pPr lvl="1">
              <a:spcBef>
                <a:spcPts val="0"/>
              </a:spcBef>
              <a:spcAft>
                <a:spcPts val="1000"/>
              </a:spcAft>
            </a:pPr>
            <a:r>
              <a:rPr lang="en-US" b="1" dirty="0" smtClean="0">
                <a:solidFill>
                  <a:srgbClr val="000000"/>
                </a:solidFill>
                <a:latin typeface="Calibri"/>
              </a:rPr>
              <a:t>Packaging </a:t>
            </a:r>
            <a:r>
              <a:rPr lang="en-US" b="1" dirty="0">
                <a:solidFill>
                  <a:srgbClr val="000000"/>
                </a:solidFill>
                <a:latin typeface="Calibri"/>
              </a:rPr>
              <a:t>and testing of standalone Mesh-Configuration GUI</a:t>
            </a:r>
            <a:r>
              <a:rPr lang="en-US" dirty="0">
                <a:solidFill>
                  <a:srgbClr val="000000"/>
                </a:solidFill>
                <a:latin typeface="Calibri"/>
              </a:rPr>
              <a:t>:   </a:t>
            </a:r>
            <a:r>
              <a:rPr lang="en-US" dirty="0" err="1">
                <a:solidFill>
                  <a:srgbClr val="000000"/>
                </a:solidFill>
                <a:latin typeface="Calibri"/>
              </a:rPr>
              <a:t>Soichi</a:t>
            </a:r>
            <a:r>
              <a:rPr lang="en-US" dirty="0">
                <a:solidFill>
                  <a:srgbClr val="000000"/>
                </a:solidFill>
                <a:latin typeface="Calibri"/>
              </a:rPr>
              <a:t> has developed a standalone version of the perfSONAR mesh-configuration utility which allows campuses and VOs to organize and manage their perfSONAR instances.   This needs packaging and testing such that it can be provided to OSG </a:t>
            </a:r>
            <a:r>
              <a:rPr lang="en-US" dirty="0" smtClean="0">
                <a:solidFill>
                  <a:srgbClr val="000000"/>
                </a:solidFill>
                <a:latin typeface="Calibri"/>
              </a:rPr>
              <a:t>users.</a:t>
            </a:r>
            <a:endParaRPr lang="en-US" dirty="0" smtClean="0">
              <a:solidFill>
                <a:srgbClr val="000000"/>
              </a:solidFill>
              <a:latin typeface="Arial"/>
            </a:endParaRPr>
          </a:p>
          <a:p>
            <a:pPr lvl="1">
              <a:spcBef>
                <a:spcPts val="0"/>
              </a:spcBef>
              <a:spcAft>
                <a:spcPts val="1000"/>
              </a:spcAft>
            </a:pPr>
            <a:r>
              <a:rPr lang="en-US" b="1" dirty="0" smtClean="0">
                <a:solidFill>
                  <a:srgbClr val="000000"/>
                </a:solidFill>
                <a:latin typeface="Calibri"/>
              </a:rPr>
              <a:t>Software </a:t>
            </a:r>
            <a:r>
              <a:rPr lang="en-US" b="1" dirty="0">
                <a:solidFill>
                  <a:srgbClr val="000000"/>
                </a:solidFill>
                <a:latin typeface="Calibri"/>
              </a:rPr>
              <a:t>needed for Operations</a:t>
            </a:r>
            <a:r>
              <a:rPr lang="en-US" dirty="0">
                <a:solidFill>
                  <a:srgbClr val="000000"/>
                </a:solidFill>
                <a:latin typeface="Calibri"/>
              </a:rPr>
              <a:t>:   Not sure if this is required but as we develop, prototype and deploy software for OSG  networking we may need some support from the Software area.</a:t>
            </a:r>
            <a:endParaRPr lang="en-US" dirty="0">
              <a:solidFill>
                <a:srgbClr val="000000"/>
              </a:solidFill>
              <a:latin typeface="Arial"/>
            </a:endParaRPr>
          </a:p>
          <a:p>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21</a:t>
            </a:fld>
            <a:endParaRPr kumimoji="0" lang="en-US"/>
          </a:p>
        </p:txBody>
      </p:sp>
    </p:spTree>
    <p:extLst>
      <p:ext uri="{BB962C8B-B14F-4D97-AF65-F5344CB8AC3E}">
        <p14:creationId xmlns:p14="http://schemas.microsoft.com/office/powerpoint/2010/main" val="19621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normAutofit/>
          </a:bodyPr>
          <a:lstStyle/>
          <a:p>
            <a:r>
              <a:rPr lang="en-US" dirty="0" smtClean="0"/>
              <a:t>Review Networking Goals </a:t>
            </a:r>
            <a:r>
              <a:rPr lang="en-US" dirty="0" smtClean="0"/>
              <a:t>Year 5</a:t>
            </a:r>
            <a:endParaRPr lang="en-US" dirty="0"/>
          </a:p>
        </p:txBody>
      </p:sp>
      <p:sp>
        <p:nvSpPr>
          <p:cNvPr id="3" name="Content Placeholder 2"/>
          <p:cNvSpPr>
            <a:spLocks noGrp="1"/>
          </p:cNvSpPr>
          <p:nvPr>
            <p:ph idx="1"/>
          </p:nvPr>
        </p:nvSpPr>
        <p:spPr>
          <a:xfrm>
            <a:off x="1143000" y="990600"/>
            <a:ext cx="7790688" cy="5257800"/>
          </a:xfrm>
        </p:spPr>
        <p:txBody>
          <a:bodyPr>
            <a:normAutofit fontScale="55000" lnSpcReduction="20000"/>
          </a:bodyPr>
          <a:lstStyle/>
          <a:p>
            <a:pPr marL="596646" indent="-514350">
              <a:buFont typeface="+mj-lt"/>
              <a:buAutoNum type="arabicPeriod"/>
            </a:pPr>
            <a:r>
              <a:rPr lang="en-US" b="1" dirty="0">
                <a:solidFill>
                  <a:srgbClr val="00B0F0"/>
                </a:solidFill>
              </a:rPr>
              <a:t>M</a:t>
            </a:r>
            <a:r>
              <a:rPr lang="en-US" b="1" dirty="0" smtClean="0">
                <a:solidFill>
                  <a:srgbClr val="00B0F0"/>
                </a:solidFill>
              </a:rPr>
              <a:t>aintain / </a:t>
            </a:r>
            <a:r>
              <a:rPr lang="en-US" b="1" dirty="0">
                <a:solidFill>
                  <a:srgbClr val="00B0F0"/>
                </a:solidFill>
              </a:rPr>
              <a:t>update the OSG networking services </a:t>
            </a:r>
            <a:r>
              <a:rPr lang="en-US" b="1" dirty="0" smtClean="0">
                <a:solidFill>
                  <a:srgbClr val="00B0F0"/>
                </a:solidFill>
              </a:rPr>
              <a:t>/ documentation</a:t>
            </a:r>
            <a:r>
              <a:rPr lang="en-US" b="1" dirty="0">
                <a:solidFill>
                  <a:srgbClr val="00B0F0"/>
                </a:solidFill>
              </a:rPr>
              <a:t>.</a:t>
            </a:r>
          </a:p>
          <a:p>
            <a:pPr marL="596646" indent="-514350">
              <a:buFont typeface="+mj-lt"/>
              <a:buAutoNum type="arabicPeriod"/>
            </a:pPr>
            <a:r>
              <a:rPr lang="en-US" b="1" dirty="0">
                <a:solidFill>
                  <a:srgbClr val="00B0F0"/>
                </a:solidFill>
              </a:rPr>
              <a:t>R</a:t>
            </a:r>
            <a:r>
              <a:rPr lang="en-US" b="1" dirty="0" smtClean="0">
                <a:solidFill>
                  <a:srgbClr val="00B0F0"/>
                </a:solidFill>
              </a:rPr>
              <a:t>each </a:t>
            </a:r>
            <a:r>
              <a:rPr lang="en-US" b="1" dirty="0">
                <a:solidFill>
                  <a:srgbClr val="00B0F0"/>
                </a:solidFill>
              </a:rPr>
              <a:t>out to non-WLCG OSG </a:t>
            </a:r>
            <a:r>
              <a:rPr lang="en-US" b="1" dirty="0" smtClean="0">
                <a:solidFill>
                  <a:srgbClr val="00B0F0"/>
                </a:solidFill>
              </a:rPr>
              <a:t>sites; </a:t>
            </a:r>
            <a:r>
              <a:rPr lang="en-US" b="1" i="1" dirty="0">
                <a:solidFill>
                  <a:srgbClr val="00B0F0"/>
                </a:solidFill>
              </a:rPr>
              <a:t> </a:t>
            </a:r>
            <a:r>
              <a:rPr lang="en-US" b="1" dirty="0" smtClean="0">
                <a:solidFill>
                  <a:srgbClr val="00B0F0"/>
                </a:solidFill>
              </a:rPr>
              <a:t>Integrate those </a:t>
            </a:r>
            <a:r>
              <a:rPr lang="en-US" b="1" dirty="0">
                <a:solidFill>
                  <a:srgbClr val="00B0F0"/>
                </a:solidFill>
              </a:rPr>
              <a:t>interested:</a:t>
            </a:r>
          </a:p>
          <a:p>
            <a:pPr lvl="1"/>
            <a:r>
              <a:rPr lang="en-US" dirty="0">
                <a:solidFill>
                  <a:srgbClr val="00B050"/>
                </a:solidFill>
              </a:rPr>
              <a:t>A</a:t>
            </a:r>
            <a:r>
              <a:rPr lang="en-US" dirty="0" smtClean="0">
                <a:solidFill>
                  <a:srgbClr val="00B050"/>
                </a:solidFill>
              </a:rPr>
              <a:t>dvertise </a:t>
            </a:r>
            <a:r>
              <a:rPr lang="en-US" dirty="0">
                <a:solidFill>
                  <a:srgbClr val="00B050"/>
                </a:solidFill>
              </a:rPr>
              <a:t>that OSG is ready to help sites with networking issues </a:t>
            </a:r>
            <a:r>
              <a:rPr lang="en-US" dirty="0" smtClean="0">
                <a:solidFill>
                  <a:srgbClr val="00B050"/>
                </a:solidFill>
              </a:rPr>
              <a:t>via:</a:t>
            </a:r>
          </a:p>
          <a:p>
            <a:pPr lvl="2"/>
            <a:r>
              <a:rPr lang="en-US" dirty="0" smtClean="0">
                <a:solidFill>
                  <a:srgbClr val="00B050"/>
                </a:solidFill>
              </a:rPr>
              <a:t>OSG </a:t>
            </a:r>
            <a:r>
              <a:rPr lang="en-US" dirty="0">
                <a:solidFill>
                  <a:srgbClr val="00B050"/>
                </a:solidFill>
              </a:rPr>
              <a:t>web </a:t>
            </a:r>
            <a:r>
              <a:rPr lang="en-US" dirty="0" smtClean="0">
                <a:solidFill>
                  <a:srgbClr val="00B050"/>
                </a:solidFill>
              </a:rPr>
              <a:t>pages</a:t>
            </a:r>
          </a:p>
          <a:p>
            <a:pPr lvl="2"/>
            <a:r>
              <a:rPr lang="en-US" dirty="0">
                <a:solidFill>
                  <a:srgbClr val="00B050"/>
                </a:solidFill>
              </a:rPr>
              <a:t>T</a:t>
            </a:r>
            <a:r>
              <a:rPr lang="en-US" dirty="0" smtClean="0">
                <a:solidFill>
                  <a:srgbClr val="00B050"/>
                </a:solidFill>
              </a:rPr>
              <a:t>argeted </a:t>
            </a:r>
            <a:r>
              <a:rPr lang="en-US" dirty="0">
                <a:solidFill>
                  <a:srgbClr val="00B050"/>
                </a:solidFill>
              </a:rPr>
              <a:t>email (Cyberinfrastructure list, perfSONAR user list, </a:t>
            </a:r>
            <a:r>
              <a:rPr lang="en-US" dirty="0" err="1">
                <a:solidFill>
                  <a:srgbClr val="00B050"/>
                </a:solidFill>
              </a:rPr>
              <a:t>etc</a:t>
            </a:r>
            <a:r>
              <a:rPr lang="en-US" dirty="0">
                <a:solidFill>
                  <a:srgbClr val="00B050"/>
                </a:solidFill>
              </a:rPr>
              <a:t>) </a:t>
            </a:r>
            <a:endParaRPr lang="en-US" dirty="0" smtClean="0">
              <a:solidFill>
                <a:srgbClr val="00B050"/>
              </a:solidFill>
            </a:endParaRPr>
          </a:p>
          <a:p>
            <a:pPr lvl="2"/>
            <a:r>
              <a:rPr lang="en-US" dirty="0" smtClean="0">
                <a:solidFill>
                  <a:srgbClr val="00B050"/>
                </a:solidFill>
              </a:rPr>
              <a:t>Via </a:t>
            </a:r>
            <a:r>
              <a:rPr lang="en-US" dirty="0">
                <a:solidFill>
                  <a:srgbClr val="00B050"/>
                </a:solidFill>
              </a:rPr>
              <a:t>interactions with sites at conferences and meetings.</a:t>
            </a:r>
          </a:p>
          <a:p>
            <a:pPr lvl="1"/>
            <a:r>
              <a:rPr lang="en-US" dirty="0">
                <a:solidFill>
                  <a:srgbClr val="00B050"/>
                </a:solidFill>
              </a:rPr>
              <a:t>E</a:t>
            </a:r>
            <a:r>
              <a:rPr lang="en-US" dirty="0" smtClean="0">
                <a:solidFill>
                  <a:srgbClr val="00B050"/>
                </a:solidFill>
              </a:rPr>
              <a:t>ncourage </a:t>
            </a:r>
            <a:r>
              <a:rPr lang="en-US" dirty="0">
                <a:solidFill>
                  <a:srgbClr val="00B050"/>
                </a:solidFill>
              </a:rPr>
              <a:t>as many NSF CC*xxx </a:t>
            </a:r>
            <a:r>
              <a:rPr lang="en-US" dirty="0" smtClean="0">
                <a:solidFill>
                  <a:srgbClr val="00B050"/>
                </a:solidFill>
              </a:rPr>
              <a:t>sites as </a:t>
            </a:r>
            <a:r>
              <a:rPr lang="en-US" dirty="0">
                <a:solidFill>
                  <a:srgbClr val="00B050"/>
                </a:solidFill>
              </a:rPr>
              <a:t>possible to </a:t>
            </a:r>
            <a:r>
              <a:rPr lang="en-US" dirty="0" smtClean="0">
                <a:solidFill>
                  <a:srgbClr val="00B050"/>
                </a:solidFill>
              </a:rPr>
              <a:t>integrate </a:t>
            </a:r>
            <a:r>
              <a:rPr lang="en-US" dirty="0">
                <a:solidFill>
                  <a:srgbClr val="00B050"/>
                </a:solidFill>
              </a:rPr>
              <a:t>their </a:t>
            </a:r>
            <a:r>
              <a:rPr lang="en-US" dirty="0" smtClean="0">
                <a:solidFill>
                  <a:srgbClr val="00B050"/>
                </a:solidFill>
              </a:rPr>
              <a:t>perfSONAR instances </a:t>
            </a:r>
            <a:r>
              <a:rPr lang="en-US" dirty="0">
                <a:solidFill>
                  <a:srgbClr val="00B050"/>
                </a:solidFill>
              </a:rPr>
              <a:t>into OSG </a:t>
            </a:r>
            <a:r>
              <a:rPr lang="en-US" dirty="0" smtClean="0">
                <a:solidFill>
                  <a:srgbClr val="00B050"/>
                </a:solidFill>
              </a:rPr>
              <a:t>networking; OSG </a:t>
            </a:r>
            <a:r>
              <a:rPr lang="en-US" dirty="0">
                <a:solidFill>
                  <a:srgbClr val="00B050"/>
                </a:solidFill>
              </a:rPr>
              <a:t>will provide </a:t>
            </a:r>
            <a:r>
              <a:rPr lang="en-US" dirty="0" smtClean="0">
                <a:solidFill>
                  <a:srgbClr val="00B050"/>
                </a:solidFill>
              </a:rPr>
              <a:t>them a mesh-configuration </a:t>
            </a:r>
            <a:r>
              <a:rPr lang="en-US" dirty="0">
                <a:solidFill>
                  <a:srgbClr val="00B050"/>
                </a:solidFill>
              </a:rPr>
              <a:t>and </a:t>
            </a:r>
            <a:r>
              <a:rPr lang="en-US" dirty="0" smtClean="0">
                <a:solidFill>
                  <a:srgbClr val="00B050"/>
                </a:solidFill>
              </a:rPr>
              <a:t>gather </a:t>
            </a:r>
            <a:r>
              <a:rPr lang="en-US" dirty="0">
                <a:solidFill>
                  <a:srgbClr val="00B050"/>
                </a:solidFill>
              </a:rPr>
              <a:t>their </a:t>
            </a:r>
            <a:r>
              <a:rPr lang="en-US" dirty="0" smtClean="0">
                <a:solidFill>
                  <a:srgbClr val="00B050"/>
                </a:solidFill>
              </a:rPr>
              <a:t>data.</a:t>
            </a:r>
            <a:endParaRPr lang="en-US" dirty="0">
              <a:solidFill>
                <a:srgbClr val="00B050"/>
              </a:solidFill>
            </a:endParaRPr>
          </a:p>
          <a:p>
            <a:pPr lvl="1"/>
            <a:r>
              <a:rPr lang="en-US" dirty="0">
                <a:solidFill>
                  <a:srgbClr val="00B050"/>
                </a:solidFill>
              </a:rPr>
              <a:t>P</a:t>
            </a:r>
            <a:r>
              <a:rPr lang="en-US" dirty="0" smtClean="0">
                <a:solidFill>
                  <a:srgbClr val="00B050"/>
                </a:solidFill>
              </a:rPr>
              <a:t>rovide </a:t>
            </a:r>
            <a:r>
              <a:rPr lang="en-US" dirty="0" err="1">
                <a:solidFill>
                  <a:srgbClr val="00B050"/>
                </a:solidFill>
              </a:rPr>
              <a:t>Soichi’s</a:t>
            </a:r>
            <a:r>
              <a:rPr lang="en-US" dirty="0">
                <a:solidFill>
                  <a:srgbClr val="00B050"/>
                </a:solidFill>
              </a:rPr>
              <a:t> standalone mesh-configuration tool for use by campuses and VOs.</a:t>
            </a:r>
          </a:p>
          <a:p>
            <a:pPr marL="596646" indent="-514350">
              <a:buFont typeface="+mj-lt"/>
              <a:buAutoNum type="arabicPeriod"/>
            </a:pPr>
            <a:r>
              <a:rPr lang="en-US" b="1" dirty="0">
                <a:solidFill>
                  <a:srgbClr val="00B0F0"/>
                </a:solidFill>
              </a:rPr>
              <a:t>OSG will create a network alerting service to find “obvious” network </a:t>
            </a:r>
            <a:r>
              <a:rPr lang="en-US" b="1" dirty="0" smtClean="0">
                <a:solidFill>
                  <a:srgbClr val="00B0F0"/>
                </a:solidFill>
              </a:rPr>
              <a:t>problems</a:t>
            </a:r>
          </a:p>
          <a:p>
            <a:pPr lvl="1"/>
            <a:r>
              <a:rPr lang="en-US" dirty="0" smtClean="0">
                <a:solidFill>
                  <a:srgbClr val="00B050"/>
                </a:solidFill>
              </a:rPr>
              <a:t>This </a:t>
            </a:r>
            <a:r>
              <a:rPr lang="en-US" dirty="0">
                <a:solidFill>
                  <a:srgbClr val="00B050"/>
                </a:solidFill>
              </a:rPr>
              <a:t>will involve the creation of a suitable analysis pipeline such that perfSONAR data can be analyzed on a timescale of every 1-2 hours.</a:t>
            </a:r>
          </a:p>
          <a:p>
            <a:pPr lvl="1"/>
            <a:r>
              <a:rPr lang="en-US" dirty="0">
                <a:solidFill>
                  <a:srgbClr val="00B050"/>
                </a:solidFill>
              </a:rPr>
              <a:t>Obvious problems include significant decrease in bandwidth between a source and destination or continuing significant packet loss along a path or correlated with a specific site.</a:t>
            </a:r>
          </a:p>
          <a:p>
            <a:pPr lvl="1"/>
            <a:r>
              <a:rPr lang="en-US" dirty="0">
                <a:solidFill>
                  <a:srgbClr val="00B050"/>
                </a:solidFill>
              </a:rPr>
              <a:t>Actual alerts will be issued by GOC staff based upon alarms they receive.</a:t>
            </a:r>
          </a:p>
          <a:p>
            <a:pPr marL="596646" indent="-514350">
              <a:buFont typeface="+mj-lt"/>
              <a:buAutoNum type="arabicPeriod"/>
            </a:pPr>
            <a:r>
              <a:rPr lang="en-US" b="1" dirty="0" smtClean="0">
                <a:solidFill>
                  <a:srgbClr val="7030A0"/>
                </a:solidFill>
              </a:rPr>
              <a:t>Enable </a:t>
            </a:r>
            <a:r>
              <a:rPr lang="en-US" b="1" dirty="0">
                <a:solidFill>
                  <a:srgbClr val="7030A0"/>
                </a:solidFill>
              </a:rPr>
              <a:t>automated alerting (email, </a:t>
            </a:r>
            <a:r>
              <a:rPr lang="en-US" b="1" dirty="0" smtClean="0">
                <a:solidFill>
                  <a:srgbClr val="7030A0"/>
                </a:solidFill>
              </a:rPr>
              <a:t>SMS) </a:t>
            </a:r>
            <a:r>
              <a:rPr lang="en-US" b="1" dirty="0">
                <a:solidFill>
                  <a:srgbClr val="7030A0"/>
                </a:solidFill>
              </a:rPr>
              <a:t>on well identified </a:t>
            </a:r>
            <a:r>
              <a:rPr lang="en-US" b="1" dirty="0" smtClean="0">
                <a:solidFill>
                  <a:srgbClr val="7030A0"/>
                </a:solidFill>
              </a:rPr>
              <a:t>alarms</a:t>
            </a:r>
            <a:r>
              <a:rPr lang="en-US" dirty="0" smtClean="0">
                <a:solidFill>
                  <a:srgbClr val="7030A0"/>
                </a:solidFill>
              </a:rPr>
              <a:t>.</a:t>
            </a:r>
          </a:p>
          <a:p>
            <a:pPr lvl="1"/>
            <a:r>
              <a:rPr lang="en-US" dirty="0" smtClean="0">
                <a:solidFill>
                  <a:srgbClr val="7030A0"/>
                </a:solidFill>
              </a:rPr>
              <a:t>This is a “reach” goal for the year but I think it should be feasible</a:t>
            </a:r>
            <a:endParaRPr lang="en-US" dirty="0">
              <a:solidFill>
                <a:srgbClr val="7030A0"/>
              </a:solidFill>
            </a:endParaRPr>
          </a:p>
          <a:p>
            <a:pPr lvl="1"/>
            <a:r>
              <a:rPr lang="en-US" dirty="0" smtClean="0">
                <a:solidFill>
                  <a:srgbClr val="00B0F0"/>
                </a:solidFill>
              </a:rPr>
              <a:t>Requires accurate,  synchronized </a:t>
            </a:r>
            <a:r>
              <a:rPr lang="en-US" dirty="0">
                <a:solidFill>
                  <a:srgbClr val="00B0F0"/>
                </a:solidFill>
              </a:rPr>
              <a:t>mapping of sites </a:t>
            </a:r>
            <a:r>
              <a:rPr lang="en-US" dirty="0" smtClean="0">
                <a:solidFill>
                  <a:srgbClr val="00B0F0"/>
                </a:solidFill>
              </a:rPr>
              <a:t>to </a:t>
            </a:r>
            <a:r>
              <a:rPr lang="en-US" dirty="0">
                <a:solidFill>
                  <a:srgbClr val="00B0F0"/>
                </a:solidFill>
              </a:rPr>
              <a:t>contacts</a:t>
            </a:r>
          </a:p>
          <a:p>
            <a:pPr lvl="1"/>
            <a:r>
              <a:rPr lang="en-US" dirty="0" smtClean="0">
                <a:solidFill>
                  <a:srgbClr val="00B0F0"/>
                </a:solidFill>
              </a:rPr>
              <a:t>Tunable pattern </a:t>
            </a:r>
            <a:r>
              <a:rPr lang="en-US" dirty="0">
                <a:solidFill>
                  <a:srgbClr val="00B0F0"/>
                </a:solidFill>
              </a:rPr>
              <a:t>of alerts (e.g., 1 alert, wait 1 day and alert if problem continues, then every 3 days until fixed)</a:t>
            </a:r>
          </a:p>
          <a:p>
            <a:pPr marL="82296" indent="0">
              <a:buNone/>
            </a:pPr>
            <a:endParaRPr lang="en-US" dirty="0"/>
          </a:p>
        </p:txBody>
      </p:sp>
      <p:sp>
        <p:nvSpPr>
          <p:cNvPr id="4" name="Date Placeholder 3"/>
          <p:cNvSpPr>
            <a:spLocks noGrp="1"/>
          </p:cNvSpPr>
          <p:nvPr>
            <p:ph type="dt" sz="half" idx="10"/>
          </p:nvPr>
        </p:nvSpPr>
        <p:spPr/>
        <p:txBody>
          <a:bodyPr/>
          <a:lstStyle/>
          <a:p>
            <a:fld id="{548A15CB-8A92-46C6-A424-861B93CF0D85}"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3</a:t>
            </a:fld>
            <a:endParaRPr kumimoji="0" lang="en-US"/>
          </a:p>
        </p:txBody>
      </p:sp>
    </p:spTree>
    <p:extLst>
      <p:ext uri="{BB962C8B-B14F-4D97-AF65-F5344CB8AC3E}">
        <p14:creationId xmlns:p14="http://schemas.microsoft.com/office/powerpoint/2010/main" val="82557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solidFill>
                  <a:srgbClr val="000000"/>
                </a:solidFill>
                <a:latin typeface="Calibri"/>
              </a:rPr>
              <a:t>Creation of initial OSG web pages informing sites of OSG services in networking --- </a:t>
            </a:r>
            <a:r>
              <a:rPr lang="en-US" b="1" dirty="0">
                <a:solidFill>
                  <a:srgbClr val="000000"/>
                </a:solidFill>
                <a:latin typeface="Calibri"/>
              </a:rPr>
              <a:t>July 30, </a:t>
            </a:r>
            <a:r>
              <a:rPr lang="en-US" b="1" dirty="0" smtClean="0">
                <a:solidFill>
                  <a:srgbClr val="000000"/>
                </a:solidFill>
                <a:latin typeface="Calibri"/>
              </a:rPr>
              <a:t>2016</a:t>
            </a:r>
          </a:p>
          <a:p>
            <a:r>
              <a:rPr lang="en-US" dirty="0" smtClean="0">
                <a:solidFill>
                  <a:srgbClr val="000000"/>
                </a:solidFill>
                <a:latin typeface="Calibri"/>
              </a:rPr>
              <a:t>Recruiting of 5 new sites for OSG networking --  </a:t>
            </a:r>
            <a:r>
              <a:rPr lang="en-US" b="1" dirty="0" smtClean="0">
                <a:solidFill>
                  <a:srgbClr val="000000"/>
                </a:solidFill>
                <a:latin typeface="Calibri"/>
              </a:rPr>
              <a:t>August 31, 2016</a:t>
            </a:r>
          </a:p>
          <a:p>
            <a:r>
              <a:rPr lang="en-US" dirty="0">
                <a:solidFill>
                  <a:srgbClr val="000000"/>
                </a:solidFill>
                <a:latin typeface="Calibri"/>
              </a:rPr>
              <a:t>Need technical design of suitable analysis system based upon existing time-series technologies and proposed data and analysis workflows  --- </a:t>
            </a:r>
            <a:r>
              <a:rPr lang="en-US" b="1" dirty="0">
                <a:solidFill>
                  <a:srgbClr val="000000"/>
                </a:solidFill>
                <a:latin typeface="Calibri"/>
              </a:rPr>
              <a:t>August 31, 2016</a:t>
            </a:r>
          </a:p>
          <a:p>
            <a:r>
              <a:rPr lang="en-US" dirty="0" smtClean="0">
                <a:solidFill>
                  <a:srgbClr val="000000"/>
                </a:solidFill>
                <a:latin typeface="Calibri"/>
              </a:rPr>
              <a:t>Definition of support process for integrating new sites and triaging tickets in OSG production ---  </a:t>
            </a:r>
            <a:r>
              <a:rPr lang="en-US" b="1" dirty="0" smtClean="0">
                <a:solidFill>
                  <a:srgbClr val="000000"/>
                </a:solidFill>
                <a:latin typeface="Calibri"/>
              </a:rPr>
              <a:t>September 15, 2016</a:t>
            </a:r>
          </a:p>
          <a:p>
            <a:r>
              <a:rPr lang="en-US" dirty="0" smtClean="0">
                <a:solidFill>
                  <a:srgbClr val="000000"/>
                </a:solidFill>
                <a:latin typeface="Calibri"/>
              </a:rPr>
              <a:t>Initial </a:t>
            </a:r>
            <a:r>
              <a:rPr lang="en-US" dirty="0">
                <a:solidFill>
                  <a:srgbClr val="000000"/>
                </a:solidFill>
                <a:latin typeface="Calibri"/>
              </a:rPr>
              <a:t>implementation </a:t>
            </a:r>
            <a:r>
              <a:rPr lang="en-US" dirty="0" smtClean="0">
                <a:solidFill>
                  <a:srgbClr val="000000"/>
                </a:solidFill>
                <a:latin typeface="Calibri"/>
              </a:rPr>
              <a:t>of analysis running </a:t>
            </a:r>
            <a:r>
              <a:rPr lang="en-US" dirty="0">
                <a:solidFill>
                  <a:srgbClr val="000000"/>
                </a:solidFill>
                <a:latin typeface="Calibri"/>
              </a:rPr>
              <a:t>on OSG network data --- </a:t>
            </a:r>
            <a:r>
              <a:rPr lang="en-US" b="1" dirty="0">
                <a:solidFill>
                  <a:srgbClr val="000000"/>
                </a:solidFill>
                <a:latin typeface="Calibri"/>
              </a:rPr>
              <a:t>September 30, 2016</a:t>
            </a:r>
          </a:p>
          <a:p>
            <a:r>
              <a:rPr lang="en-US" dirty="0" smtClean="0">
                <a:solidFill>
                  <a:srgbClr val="000000"/>
                </a:solidFill>
                <a:latin typeface="Calibri"/>
              </a:rPr>
              <a:t>Initial </a:t>
            </a:r>
            <a:r>
              <a:rPr lang="en-US" dirty="0">
                <a:solidFill>
                  <a:srgbClr val="000000"/>
                </a:solidFill>
                <a:latin typeface="Calibri"/>
              </a:rPr>
              <a:t>release of </a:t>
            </a:r>
            <a:r>
              <a:rPr lang="en-US" dirty="0" err="1">
                <a:solidFill>
                  <a:srgbClr val="000000"/>
                </a:solidFill>
                <a:latin typeface="Calibri"/>
              </a:rPr>
              <a:t>Soichi’s</a:t>
            </a:r>
            <a:r>
              <a:rPr lang="en-US" dirty="0">
                <a:solidFill>
                  <a:srgbClr val="000000"/>
                </a:solidFill>
                <a:latin typeface="Calibri"/>
              </a:rPr>
              <a:t> standalone mesh-configuration utility packaged and available --- </a:t>
            </a:r>
            <a:r>
              <a:rPr lang="en-US" b="1" dirty="0">
                <a:solidFill>
                  <a:srgbClr val="000000"/>
                </a:solidFill>
                <a:latin typeface="Calibri"/>
              </a:rPr>
              <a:t>September 30,  </a:t>
            </a:r>
            <a:r>
              <a:rPr lang="en-US" b="1" dirty="0" smtClean="0">
                <a:solidFill>
                  <a:srgbClr val="000000"/>
                </a:solidFill>
                <a:latin typeface="Calibri"/>
              </a:rPr>
              <a:t>2016</a:t>
            </a:r>
          </a:p>
          <a:p>
            <a:endParaRPr lang="en-US" dirty="0">
              <a:solidFill>
                <a:srgbClr val="000000"/>
              </a:solidFill>
              <a:latin typeface="Calibri"/>
            </a:endParaRPr>
          </a:p>
        </p:txBody>
      </p:sp>
      <p:sp>
        <p:nvSpPr>
          <p:cNvPr id="2" name="Title 1"/>
          <p:cNvSpPr>
            <a:spLocks noGrp="1"/>
          </p:cNvSpPr>
          <p:nvPr>
            <p:ph type="title"/>
          </p:nvPr>
        </p:nvSpPr>
        <p:spPr/>
        <p:txBody>
          <a:bodyPr/>
          <a:lstStyle/>
          <a:p>
            <a:r>
              <a:rPr lang="en-US" dirty="0" smtClean="0"/>
              <a:t>Near-term Milestones</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4</a:t>
            </a:fld>
            <a:endParaRPr kumimoji="0" lang="en-US"/>
          </a:p>
        </p:txBody>
      </p:sp>
    </p:spTree>
    <p:extLst>
      <p:ext uri="{BB962C8B-B14F-4D97-AF65-F5344CB8AC3E}">
        <p14:creationId xmlns:p14="http://schemas.microsoft.com/office/powerpoint/2010/main" val="308412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 Networking Web Pages</a:t>
            </a:r>
            <a:endParaRPr lang="en-US" dirty="0"/>
          </a:p>
        </p:txBody>
      </p:sp>
      <p:sp>
        <p:nvSpPr>
          <p:cNvPr id="3" name="Content Placeholder 2"/>
          <p:cNvSpPr>
            <a:spLocks noGrp="1"/>
          </p:cNvSpPr>
          <p:nvPr>
            <p:ph idx="1"/>
          </p:nvPr>
        </p:nvSpPr>
        <p:spPr>
          <a:xfrm>
            <a:off x="1219200" y="1295400"/>
            <a:ext cx="7714488" cy="4953000"/>
          </a:xfrm>
        </p:spPr>
        <p:txBody>
          <a:bodyPr>
            <a:normAutofit fontScale="92500" lnSpcReduction="20000"/>
          </a:bodyPr>
          <a:lstStyle/>
          <a:p>
            <a:pPr>
              <a:spcBef>
                <a:spcPts val="0"/>
              </a:spcBef>
              <a:spcAft>
                <a:spcPts val="1000"/>
              </a:spcAft>
            </a:pPr>
            <a:r>
              <a:rPr lang="en-US" dirty="0" smtClean="0">
                <a:solidFill>
                  <a:srgbClr val="000000"/>
                </a:solidFill>
                <a:latin typeface="Calibri"/>
              </a:rPr>
              <a:t>For the closest milestone, I am working on creating a simpler front page for OSG networking assuming the reader be a (non-WLCG) OSG user, site-admin or science domain admin as well as revamping our existing content and putting it someplace more relevant</a:t>
            </a:r>
          </a:p>
          <a:p>
            <a:pPr lvl="1">
              <a:spcBef>
                <a:spcPts val="0"/>
              </a:spcBef>
              <a:spcAft>
                <a:spcPts val="1000"/>
              </a:spcAft>
            </a:pPr>
            <a:r>
              <a:rPr lang="en-US" dirty="0" smtClean="0">
                <a:solidFill>
                  <a:srgbClr val="000000"/>
                </a:solidFill>
                <a:latin typeface="Calibri"/>
              </a:rPr>
              <a:t>Kyle Gross will be working with me to implement the new pages</a:t>
            </a:r>
          </a:p>
          <a:p>
            <a:pPr lvl="1">
              <a:spcBef>
                <a:spcPts val="0"/>
              </a:spcBef>
              <a:spcAft>
                <a:spcPts val="1000"/>
              </a:spcAft>
            </a:pPr>
            <a:r>
              <a:rPr lang="en-US" dirty="0" smtClean="0">
                <a:solidFill>
                  <a:srgbClr val="000000"/>
                </a:solidFill>
                <a:latin typeface="Calibri"/>
              </a:rPr>
              <a:t>Google doc with draft content </a:t>
            </a:r>
            <a:r>
              <a:rPr lang="en-US" dirty="0" err="1" smtClean="0">
                <a:solidFill>
                  <a:srgbClr val="000000"/>
                </a:solidFill>
                <a:latin typeface="Calibri"/>
              </a:rPr>
              <a:t>aviailable</a:t>
            </a:r>
            <a:r>
              <a:rPr lang="en-US" dirty="0">
                <a:solidFill>
                  <a:srgbClr val="000000"/>
                </a:solidFill>
                <a:latin typeface="Calibri"/>
              </a:rPr>
              <a:t> at </a:t>
            </a:r>
            <a:r>
              <a:rPr lang="en-US" dirty="0">
                <a:solidFill>
                  <a:srgbClr val="000000"/>
                </a:solidFill>
                <a:latin typeface="Calibri"/>
                <a:hlinkClick r:id="rId2"/>
              </a:rPr>
              <a:t>https://</a:t>
            </a:r>
            <a:r>
              <a:rPr lang="en-US" dirty="0" smtClean="0">
                <a:solidFill>
                  <a:srgbClr val="000000"/>
                </a:solidFill>
                <a:latin typeface="Calibri"/>
                <a:hlinkClick r:id="rId2"/>
              </a:rPr>
              <a:t>drive.google.com/drive/u/0/folders/0B63jqzjmiVgcOG5aMmg1cFo2SDA</a:t>
            </a:r>
            <a:r>
              <a:rPr lang="en-US" dirty="0" smtClean="0">
                <a:solidFill>
                  <a:srgbClr val="000000"/>
                </a:solidFill>
                <a:latin typeface="Calibri"/>
              </a:rPr>
              <a:t>   </a:t>
            </a:r>
          </a:p>
          <a:p>
            <a:pPr lvl="1">
              <a:spcBef>
                <a:spcPts val="0"/>
              </a:spcBef>
              <a:spcAft>
                <a:spcPts val="1000"/>
              </a:spcAft>
            </a:pPr>
            <a:r>
              <a:rPr lang="en-US" dirty="0" smtClean="0">
                <a:solidFill>
                  <a:srgbClr val="000000"/>
                </a:solidFill>
                <a:latin typeface="Calibri"/>
              </a:rPr>
              <a:t>Comments or suggestions very welcome.</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5</a:t>
            </a:fld>
            <a:endParaRPr kumimoji="0" lang="en-US"/>
          </a:p>
        </p:txBody>
      </p:sp>
    </p:spTree>
    <p:extLst>
      <p:ext uri="{BB962C8B-B14F-4D97-AF65-F5344CB8AC3E}">
        <p14:creationId xmlns:p14="http://schemas.microsoft.com/office/powerpoint/2010/main" val="196371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Recruiting non-WLCG Sites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00B050"/>
                </a:solidFill>
              </a:rPr>
              <a:t>The next milestone is to recruit 5 (or more) non-WLCG sites who have perfSONAR instances to “join” OSG</a:t>
            </a:r>
          </a:p>
          <a:p>
            <a:pPr lvl="1"/>
            <a:r>
              <a:rPr lang="en-US" dirty="0" smtClean="0">
                <a:solidFill>
                  <a:srgbClr val="7030A0"/>
                </a:solidFill>
              </a:rPr>
              <a:t>This means they will use the OSG mesh-configuration to define tests</a:t>
            </a:r>
          </a:p>
          <a:p>
            <a:pPr lvl="1"/>
            <a:r>
              <a:rPr lang="en-US" dirty="0" smtClean="0">
                <a:solidFill>
                  <a:srgbClr val="7030A0"/>
                </a:solidFill>
              </a:rPr>
              <a:t>OSG will gather metrics from their instances</a:t>
            </a:r>
          </a:p>
          <a:p>
            <a:pPr lvl="1"/>
            <a:r>
              <a:rPr lang="en-US" dirty="0" smtClean="0">
                <a:solidFill>
                  <a:srgbClr val="7030A0"/>
                </a:solidFill>
              </a:rPr>
              <a:t>Our dashboard and  </a:t>
            </a:r>
            <a:r>
              <a:rPr lang="en-US" dirty="0" err="1" smtClean="0">
                <a:solidFill>
                  <a:srgbClr val="7030A0"/>
                </a:solidFill>
              </a:rPr>
              <a:t>check_mk</a:t>
            </a:r>
            <a:r>
              <a:rPr lang="en-US" dirty="0" smtClean="0">
                <a:solidFill>
                  <a:srgbClr val="7030A0"/>
                </a:solidFill>
              </a:rPr>
              <a:t> will display their metrics and monitor their perfSONAR services</a:t>
            </a:r>
          </a:p>
          <a:p>
            <a:r>
              <a:rPr lang="en-US" dirty="0" smtClean="0"/>
              <a:t>I need to work with </a:t>
            </a:r>
            <a:r>
              <a:rPr lang="en-US" dirty="0" smtClean="0">
                <a:effectLst>
                  <a:outerShdw blurRad="38100" dist="38100" dir="2700000" algn="tl">
                    <a:srgbClr val="000000">
                      <a:alpha val="43137"/>
                    </a:srgbClr>
                  </a:outerShdw>
                </a:effectLst>
              </a:rPr>
              <a:t>Rob Quick </a:t>
            </a:r>
            <a:r>
              <a:rPr lang="en-US" dirty="0" smtClean="0"/>
              <a:t>and </a:t>
            </a:r>
            <a:r>
              <a:rPr lang="en-US" dirty="0" smtClean="0">
                <a:effectLst>
                  <a:outerShdw blurRad="38100" dist="38100" dir="2700000" algn="tl">
                    <a:srgbClr val="000000">
                      <a:alpha val="43137"/>
                    </a:srgbClr>
                  </a:outerShdw>
                </a:effectLst>
              </a:rPr>
              <a:t>Rob Gardner </a:t>
            </a:r>
            <a:r>
              <a:rPr lang="en-US" dirty="0" smtClean="0"/>
              <a:t>on conducting the initial recruitment campaign (targeting NSF CC* recipients, OSG connect sites,  active OSG users,  </a:t>
            </a:r>
            <a:r>
              <a:rPr lang="en-US" dirty="0" err="1" smtClean="0"/>
              <a:t>etc</a:t>
            </a:r>
            <a:r>
              <a:rPr lang="en-US" dirty="0" smtClean="0"/>
              <a:t>) once we have the </a:t>
            </a:r>
            <a:r>
              <a:rPr lang="en-US" dirty="0" smtClean="0">
                <a:solidFill>
                  <a:srgbClr val="C00000"/>
                </a:solidFill>
              </a:rPr>
              <a:t>new OSG web pages </a:t>
            </a:r>
            <a:r>
              <a:rPr lang="en-US" dirty="0" smtClean="0"/>
              <a:t>in place AND </a:t>
            </a:r>
            <a:r>
              <a:rPr lang="en-US" dirty="0" smtClean="0">
                <a:solidFill>
                  <a:srgbClr val="C00000"/>
                </a:solidFill>
              </a:rPr>
              <a:t>an operational plan for how we engage the new sites </a:t>
            </a:r>
            <a:r>
              <a:rPr lang="en-US" dirty="0" smtClean="0"/>
              <a:t>once they express interest.</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6</a:t>
            </a:fld>
            <a:endParaRPr kumimoji="0" lang="en-US"/>
          </a:p>
        </p:txBody>
      </p:sp>
    </p:spTree>
    <p:extLst>
      <p:ext uri="{BB962C8B-B14F-4D97-AF65-F5344CB8AC3E}">
        <p14:creationId xmlns:p14="http://schemas.microsoft.com/office/powerpoint/2010/main" val="84147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Alarming</a:t>
            </a:r>
            <a:endParaRPr lang="en-US" dirty="0"/>
          </a:p>
        </p:txBody>
      </p:sp>
      <p:sp>
        <p:nvSpPr>
          <p:cNvPr id="3" name="Content Placeholder 2"/>
          <p:cNvSpPr>
            <a:spLocks noGrp="1"/>
          </p:cNvSpPr>
          <p:nvPr>
            <p:ph idx="1"/>
          </p:nvPr>
        </p:nvSpPr>
        <p:spPr>
          <a:xfrm>
            <a:off x="1295400" y="1295400"/>
            <a:ext cx="7696200" cy="4953000"/>
          </a:xfrm>
        </p:spPr>
        <p:txBody>
          <a:bodyPr>
            <a:normAutofit fontScale="62500" lnSpcReduction="20000"/>
          </a:bodyPr>
          <a:lstStyle/>
          <a:p>
            <a:r>
              <a:rPr lang="en-US" dirty="0" smtClean="0">
                <a:solidFill>
                  <a:srgbClr val="0070C0"/>
                </a:solidFill>
              </a:rPr>
              <a:t>We have a longer term goal of alerting and alarming on network issues.  </a:t>
            </a:r>
          </a:p>
          <a:p>
            <a:r>
              <a:rPr lang="en-US" dirty="0" smtClean="0">
                <a:solidFill>
                  <a:srgbClr val="C00000"/>
                </a:solidFill>
              </a:rPr>
              <a:t>Milestone coming up: technical design of a suitable analysis system based upon existing time-series technologies</a:t>
            </a:r>
          </a:p>
          <a:p>
            <a:pPr lvl="1"/>
            <a:r>
              <a:rPr lang="en-US" dirty="0" smtClean="0"/>
              <a:t>Work with </a:t>
            </a:r>
            <a:r>
              <a:rPr lang="en-US" dirty="0" smtClean="0">
                <a:effectLst>
                  <a:outerShdw blurRad="38100" dist="38100" dir="2700000" algn="tl">
                    <a:srgbClr val="000000">
                      <a:alpha val="43137"/>
                    </a:srgbClr>
                  </a:outerShdw>
                </a:effectLst>
              </a:rPr>
              <a:t>Brian </a:t>
            </a:r>
            <a:r>
              <a:rPr lang="en-US" dirty="0" err="1" smtClean="0">
                <a:effectLst>
                  <a:outerShdw blurRad="38100" dist="38100" dir="2700000" algn="tl">
                    <a:srgbClr val="000000">
                      <a:alpha val="43137"/>
                    </a:srgbClr>
                  </a:outerShdw>
                </a:effectLst>
              </a:rPr>
              <a:t>Bockelman</a:t>
            </a:r>
            <a:r>
              <a:rPr lang="en-US" dirty="0" smtClean="0">
                <a:effectLst>
                  <a:outerShdw blurRad="38100" dist="38100" dir="2700000" algn="tl">
                    <a:srgbClr val="000000">
                      <a:alpha val="43137"/>
                    </a:srgbClr>
                  </a:outerShdw>
                </a:effectLst>
              </a:rPr>
              <a:t> </a:t>
            </a:r>
            <a:r>
              <a:rPr lang="en-US" dirty="0" smtClean="0"/>
              <a:t>to define target technology(</a:t>
            </a:r>
            <a:r>
              <a:rPr lang="en-US" dirty="0" err="1" smtClean="0"/>
              <a:t>ies</a:t>
            </a:r>
            <a:r>
              <a:rPr lang="en-US" dirty="0" smtClean="0"/>
              <a:t>)</a:t>
            </a:r>
          </a:p>
          <a:p>
            <a:r>
              <a:rPr lang="en-US" dirty="0" smtClean="0"/>
              <a:t>A step in this direction is setting up a network alarm list based upon problems identified via network analytics</a:t>
            </a:r>
          </a:p>
          <a:p>
            <a:pPr lvl="1"/>
            <a:r>
              <a:rPr lang="en-US" dirty="0" err="1" smtClean="0">
                <a:effectLst>
                  <a:outerShdw blurRad="38100" dist="38100" dir="2700000" algn="tl">
                    <a:srgbClr val="000000">
                      <a:alpha val="43137"/>
                    </a:srgbClr>
                  </a:outerShdw>
                </a:effectLst>
              </a:rPr>
              <a:t>Ilija</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Vukotic</a:t>
            </a:r>
            <a:r>
              <a:rPr lang="en-US" dirty="0" smtClean="0">
                <a:effectLst>
                  <a:outerShdw blurRad="38100" dist="38100" dir="2700000" algn="tl">
                    <a:srgbClr val="000000">
                      <a:alpha val="43137"/>
                    </a:srgbClr>
                  </a:outerShdw>
                </a:effectLst>
              </a:rPr>
              <a:t> </a:t>
            </a:r>
            <a:r>
              <a:rPr lang="en-US" dirty="0" smtClean="0"/>
              <a:t>/ UC has setup an ELK instance and associated </a:t>
            </a:r>
            <a:r>
              <a:rPr lang="en-US" dirty="0" err="1" smtClean="0"/>
              <a:t>Jupyter</a:t>
            </a:r>
            <a:r>
              <a:rPr lang="en-US" dirty="0" smtClean="0"/>
              <a:t> interface to support analyzing our network metrics.</a:t>
            </a:r>
          </a:p>
          <a:p>
            <a:pPr lvl="1"/>
            <a:r>
              <a:rPr lang="en-US" dirty="0" smtClean="0">
                <a:effectLst>
                  <a:outerShdw blurRad="38100" dist="38100" dir="2700000" algn="tl">
                    <a:srgbClr val="000000">
                      <a:alpha val="43137"/>
                    </a:srgbClr>
                  </a:outerShdw>
                </a:effectLst>
              </a:rPr>
              <a:t>Jerrod Dixon </a:t>
            </a:r>
            <a:r>
              <a:rPr lang="en-US" dirty="0" smtClean="0"/>
              <a:t>/ Nebraska is working with this data from the CMS perspective (details on backup slides)</a:t>
            </a:r>
          </a:p>
          <a:p>
            <a:pPr lvl="1"/>
            <a:r>
              <a:rPr lang="en-US" dirty="0" smtClean="0"/>
              <a:t>Need to define a few specific analyses to identify </a:t>
            </a:r>
          </a:p>
          <a:p>
            <a:pPr lvl="2"/>
            <a:r>
              <a:rPr lang="en-US" dirty="0"/>
              <a:t>A</a:t>
            </a:r>
            <a:r>
              <a:rPr lang="en-US" dirty="0" smtClean="0"/>
              <a:t>ll paths with packet-loss &gt; 0.05% (tunable)</a:t>
            </a:r>
          </a:p>
          <a:p>
            <a:pPr lvl="2"/>
            <a:r>
              <a:rPr lang="en-US" dirty="0" smtClean="0"/>
              <a:t>All paths with a significant and persistent change in measured bandwidth </a:t>
            </a:r>
          </a:p>
          <a:p>
            <a:pPr lvl="1"/>
            <a:r>
              <a:rPr lang="en-US" dirty="0" smtClean="0">
                <a:solidFill>
                  <a:srgbClr val="7030A0"/>
                </a:solidFill>
              </a:rPr>
              <a:t>We then automate running the analysis and displaying the results…</a:t>
            </a:r>
          </a:p>
          <a:p>
            <a:r>
              <a:rPr lang="en-US" dirty="0" smtClean="0">
                <a:effectLst>
                  <a:outerShdw blurRad="38100" dist="38100" dir="2700000" algn="tl">
                    <a:srgbClr val="000000">
                      <a:alpha val="43137"/>
                    </a:srgbClr>
                  </a:outerShdw>
                </a:effectLst>
              </a:rPr>
              <a:t>Marian </a:t>
            </a:r>
            <a:r>
              <a:rPr lang="en-US" dirty="0" err="1" smtClean="0">
                <a:effectLst>
                  <a:outerShdw blurRad="38100" dist="38100" dir="2700000" algn="tl">
                    <a:srgbClr val="000000">
                      <a:alpha val="43137"/>
                    </a:srgbClr>
                  </a:outerShdw>
                </a:effectLst>
              </a:rPr>
              <a:t>Babik</a:t>
            </a:r>
            <a:r>
              <a:rPr lang="en-US" dirty="0" smtClean="0"/>
              <a:t> and I are looking into </a:t>
            </a:r>
            <a:r>
              <a:rPr lang="en-US" dirty="0" err="1" smtClean="0">
                <a:effectLst>
                  <a:outerShdw blurRad="38100" dist="38100" dir="2700000" algn="tl">
                    <a:srgbClr val="000000">
                      <a:alpha val="43137"/>
                    </a:srgbClr>
                  </a:outerShdw>
                </a:effectLst>
              </a:rPr>
              <a:t>check_mk</a:t>
            </a:r>
            <a:r>
              <a:rPr lang="en-US" dirty="0" smtClean="0">
                <a:effectLst>
                  <a:outerShdw blurRad="38100" dist="38100" dir="2700000" algn="tl">
                    <a:srgbClr val="000000">
                      <a:alpha val="43137"/>
                    </a:srgbClr>
                  </a:outerShdw>
                </a:effectLst>
              </a:rPr>
              <a:t> </a:t>
            </a:r>
            <a:r>
              <a:rPr lang="en-US" dirty="0" smtClean="0"/>
              <a:t>rule-based notifications as a future means of implementing the alerting component.   </a:t>
            </a:r>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7</a:t>
            </a:fld>
            <a:endParaRPr kumimoji="0" lang="en-US"/>
          </a:p>
        </p:txBody>
      </p:sp>
    </p:spTree>
    <p:extLst>
      <p:ext uri="{BB962C8B-B14F-4D97-AF65-F5344CB8AC3E}">
        <p14:creationId xmlns:p14="http://schemas.microsoft.com/office/powerpoint/2010/main" val="303112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lstStyle/>
          <a:p>
            <a:r>
              <a:rPr lang="en-US" dirty="0" smtClean="0"/>
              <a:t>Recent Achievements(1)</a:t>
            </a:r>
            <a:endParaRPr lang="en-US" dirty="0"/>
          </a:p>
        </p:txBody>
      </p:sp>
      <p:sp>
        <p:nvSpPr>
          <p:cNvPr id="3" name="Content Placeholder 2"/>
          <p:cNvSpPr>
            <a:spLocks noGrp="1"/>
          </p:cNvSpPr>
          <p:nvPr>
            <p:ph idx="1"/>
          </p:nvPr>
        </p:nvSpPr>
        <p:spPr>
          <a:xfrm>
            <a:off x="1143000" y="1219200"/>
            <a:ext cx="7848600" cy="5029200"/>
          </a:xfrm>
        </p:spPr>
        <p:txBody>
          <a:bodyPr>
            <a:normAutofit fontScale="70000" lnSpcReduction="20000"/>
          </a:bodyPr>
          <a:lstStyle/>
          <a:p>
            <a:r>
              <a:rPr lang="en-US" dirty="0" smtClean="0"/>
              <a:t>We extensively reorganized the OSG/WCLG meshes to</a:t>
            </a:r>
          </a:p>
          <a:p>
            <a:pPr lvl="1"/>
            <a:r>
              <a:rPr lang="en-US" dirty="0" smtClean="0"/>
              <a:t>Make the results more relevant for ATLAS,  Belle-II, CMS and </a:t>
            </a:r>
            <a:r>
              <a:rPr lang="en-US" dirty="0" err="1" smtClean="0"/>
              <a:t>LHCb</a:t>
            </a:r>
            <a:endParaRPr lang="en-US" dirty="0" smtClean="0"/>
          </a:p>
          <a:p>
            <a:pPr lvl="1"/>
            <a:r>
              <a:rPr lang="en-US" dirty="0" smtClean="0"/>
              <a:t>Reduce the load on our perfSONAR instances</a:t>
            </a:r>
          </a:p>
          <a:p>
            <a:pPr lvl="1"/>
            <a:r>
              <a:rPr lang="en-US" dirty="0" smtClean="0"/>
              <a:t>Fix tests with &gt; 24-hour cadence</a:t>
            </a:r>
          </a:p>
          <a:p>
            <a:r>
              <a:rPr lang="en-US" dirty="0" smtClean="0"/>
              <a:t>New meshes in place as of end of June</a:t>
            </a:r>
          </a:p>
          <a:p>
            <a:r>
              <a:rPr lang="en-US" dirty="0" smtClean="0">
                <a:hlinkClick r:id="rId2"/>
              </a:rPr>
              <a:t>http://psmad.grid.iu.edu/maddash-webui/</a:t>
            </a:r>
            <a:endParaRPr lang="en-US" dirty="0" smtClean="0"/>
          </a:p>
          <a:p>
            <a:r>
              <a:rPr lang="en-US" dirty="0" smtClean="0"/>
              <a:t>Design of new meshes done </a:t>
            </a:r>
            <a:r>
              <a:rPr lang="en-US" dirty="0" err="1" smtClean="0"/>
              <a:t>programatically</a:t>
            </a:r>
            <a:r>
              <a:rPr lang="en-US" dirty="0" smtClean="0"/>
              <a:t>.   See </a:t>
            </a:r>
            <a:r>
              <a:rPr lang="en-US" dirty="0" smtClean="0">
                <a:hlinkClick r:id="rId3"/>
              </a:rPr>
              <a:t>http://etf.cern.ch/perfsonar_meshes.txt</a:t>
            </a:r>
            <a:r>
              <a:rPr lang="en-US" dirty="0" smtClean="0"/>
              <a:t> </a:t>
            </a:r>
          </a:p>
          <a:p>
            <a:r>
              <a:rPr lang="en-US" dirty="0" smtClean="0"/>
              <a:t>Non-working perfSONAR instances sent to “Global Mesh”</a:t>
            </a:r>
          </a:p>
          <a:p>
            <a:r>
              <a:rPr lang="en-US" dirty="0" smtClean="0"/>
              <a:t>Bandwidth and Latency meshes specific to ATLAS,  CMS and </a:t>
            </a:r>
            <a:r>
              <a:rPr lang="en-US" dirty="0" err="1" smtClean="0"/>
              <a:t>LHCb</a:t>
            </a:r>
            <a:endParaRPr lang="en-US" dirty="0" smtClean="0"/>
          </a:p>
          <a:p>
            <a:r>
              <a:rPr lang="en-US" dirty="0" smtClean="0">
                <a:solidFill>
                  <a:srgbClr val="C00000"/>
                </a:solidFill>
              </a:rPr>
              <a:t>New meshes now allow  bandwidth test within 24-hour time-limit (services restart each 24 hours)</a:t>
            </a:r>
          </a:p>
          <a:p>
            <a:endParaRPr lang="en-US" dirty="0">
              <a:solidFill>
                <a:srgbClr val="C00000"/>
              </a:solidFill>
            </a:endParaRPr>
          </a:p>
          <a:p>
            <a:r>
              <a:rPr lang="en-US" dirty="0" smtClean="0">
                <a:solidFill>
                  <a:srgbClr val="0070C0"/>
                </a:solidFill>
              </a:rPr>
              <a:t>Working well: better coverage and more metrics available</a:t>
            </a:r>
            <a:endParaRPr lang="en-US" dirty="0">
              <a:solidFill>
                <a:srgbClr val="0070C0"/>
              </a:solidFill>
            </a:endParaRPr>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8</a:t>
            </a:fld>
            <a:endParaRPr kumimoji="0" lang="en-US"/>
          </a:p>
        </p:txBody>
      </p:sp>
    </p:spTree>
    <p:extLst>
      <p:ext uri="{BB962C8B-B14F-4D97-AF65-F5344CB8AC3E}">
        <p14:creationId xmlns:p14="http://schemas.microsoft.com/office/powerpoint/2010/main" val="334168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Achievements(2)</a:t>
            </a:r>
            <a:endParaRPr lang="en-US" dirty="0"/>
          </a:p>
        </p:txBody>
      </p:sp>
      <p:sp>
        <p:nvSpPr>
          <p:cNvPr id="3" name="Content Placeholder 2"/>
          <p:cNvSpPr>
            <a:spLocks noGrp="1"/>
          </p:cNvSpPr>
          <p:nvPr>
            <p:ph idx="1"/>
          </p:nvPr>
        </p:nvSpPr>
        <p:spPr/>
        <p:txBody>
          <a:bodyPr/>
          <a:lstStyle/>
          <a:p>
            <a:r>
              <a:rPr lang="en-US" dirty="0" smtClean="0"/>
              <a:t>We have a beta version of </a:t>
            </a:r>
            <a:r>
              <a:rPr lang="en-US" dirty="0" err="1" smtClean="0"/>
              <a:t>MaDDash</a:t>
            </a:r>
            <a:r>
              <a:rPr lang="en-US" dirty="0" smtClean="0"/>
              <a:t> 2.0 being tested on our prototype instance at </a:t>
            </a:r>
            <a:r>
              <a:rPr lang="en-US" dirty="0" smtClean="0">
                <a:hlinkClick r:id="rId2"/>
              </a:rPr>
              <a:t>http://maddash.aglt2.org/maddash-webui/</a:t>
            </a:r>
            <a:endParaRPr lang="en-US" dirty="0" smtClean="0"/>
          </a:p>
          <a:p>
            <a:r>
              <a:rPr lang="en-US" dirty="0" smtClean="0"/>
              <a:t>Incorporates </a:t>
            </a:r>
            <a:r>
              <a:rPr lang="en-US" dirty="0" smtClean="0">
                <a:hlinkClick r:id="rId3"/>
              </a:rPr>
              <a:t>MadAlert </a:t>
            </a:r>
            <a:r>
              <a:rPr lang="en-US" dirty="0" smtClean="0"/>
              <a:t>(developed at UM as  part of  the OSG networking effort)</a:t>
            </a:r>
          </a:p>
          <a:p>
            <a:r>
              <a:rPr lang="en-US" dirty="0" smtClean="0"/>
              <a:t>Provides analysis of </a:t>
            </a:r>
            <a:r>
              <a:rPr lang="en-US" dirty="0" err="1" smtClean="0"/>
              <a:t>MaDDash</a:t>
            </a:r>
            <a:r>
              <a:rPr lang="en-US" dirty="0" smtClean="0"/>
              <a:t> results integrated with the </a:t>
            </a:r>
            <a:r>
              <a:rPr lang="en-US" dirty="0" err="1" smtClean="0"/>
              <a:t>MaDDash</a:t>
            </a:r>
            <a:r>
              <a:rPr lang="en-US" dirty="0" smtClean="0"/>
              <a:t> display</a:t>
            </a:r>
          </a:p>
          <a:p>
            <a:pPr lvl="1"/>
            <a:r>
              <a:rPr lang="en-US" dirty="0" smtClean="0"/>
              <a:t>Customizable and supports updating the rules for identifying types of problems</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7/20/2016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9</a:t>
            </a:fld>
            <a:endParaRPr kumimoji="0" lang="en-US"/>
          </a:p>
        </p:txBody>
      </p:sp>
    </p:spTree>
    <p:extLst>
      <p:ext uri="{BB962C8B-B14F-4D97-AF65-F5344CB8AC3E}">
        <p14:creationId xmlns:p14="http://schemas.microsoft.com/office/powerpoint/2010/main" val="3977173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SG">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OSG</Template>
  <TotalTime>0</TotalTime>
  <Words>1872</Words>
  <Application>Microsoft Office PowerPoint</Application>
  <PresentationFormat>On-screen Show (4:3)</PresentationFormat>
  <Paragraphs>225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OSG</vt:lpstr>
      <vt:lpstr>OSG Area Coordinators</vt:lpstr>
      <vt:lpstr>Overview of Today’s Meeting</vt:lpstr>
      <vt:lpstr>Review Networking Goals Year 5</vt:lpstr>
      <vt:lpstr>Near-term Milestones</vt:lpstr>
      <vt:lpstr>OSG Networking Web Pages</vt:lpstr>
      <vt:lpstr>Recruiting non-WLCG Sites</vt:lpstr>
      <vt:lpstr>Enabling Alarming</vt:lpstr>
      <vt:lpstr>Recent Achievements(1)</vt:lpstr>
      <vt:lpstr>Recent Achievements(2)</vt:lpstr>
      <vt:lpstr>MaDDash v2.0 Beta</vt:lpstr>
      <vt:lpstr>MaDDash v2.0 Report</vt:lpstr>
      <vt:lpstr>Concerns</vt:lpstr>
      <vt:lpstr>Near Term Plans</vt:lpstr>
      <vt:lpstr>Questions or Comments?  </vt:lpstr>
      <vt:lpstr>URLs of Relevance</vt:lpstr>
      <vt:lpstr>Details on Ilija’s / Xinran’s Work</vt:lpstr>
      <vt:lpstr>Details on Jerrod’s Work</vt:lpstr>
      <vt:lpstr>Previous Slides</vt:lpstr>
      <vt:lpstr>Operations Area Collaboration</vt:lpstr>
      <vt:lpstr>Campus Grids / User Support</vt:lpstr>
      <vt:lpstr>Software Area Collaboration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2014-07-16T17:14:47Z</dcterms:created>
  <dcterms:modified xsi:type="dcterms:W3CDTF">2016-07-20T18:29:17Z</dcterms:modified>
</cp:coreProperties>
</file>