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4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629FC3"/>
    <a:srgbClr val="558ED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3117" autoAdjust="0"/>
  </p:normalViewPr>
  <p:slideViewPr>
    <p:cSldViewPr snapToGrid="0" snapToObjects="1">
      <p:cViewPr>
        <p:scale>
          <a:sx n="75" d="100"/>
          <a:sy n="75" d="100"/>
        </p:scale>
        <p:origin x="-1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3726BA98-09A7-D845-B362-7ACA0D031074}" type="datetimeFigureOut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fld id="{F7EBBC22-62A2-DA42-A7E1-5CA8AEF0C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D14DF8-0C36-4546-A1A8-1C89C0A9DD5A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AF03E7-0DA5-084C-A73B-84F898909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2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bckgr_ar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970"/>
          <a:stretch>
            <a:fillRect/>
          </a:stretch>
        </p:blipFill>
        <p:spPr bwMode="auto">
          <a:xfrm>
            <a:off x="0" y="0"/>
            <a:ext cx="279876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ESnet_color_lg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LBL_logo_notext_2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7925" y="5611813"/>
            <a:ext cx="11588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DOE_Office_Science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537200" y="5761038"/>
            <a:ext cx="17557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33887"/>
            <a:ext cx="6096000" cy="1470025"/>
          </a:xfrm>
        </p:spPr>
        <p:txBody>
          <a:bodyPr anchor="b">
            <a:noAutofit/>
          </a:bodyPr>
          <a:lstStyle>
            <a:lvl1pPr algn="l">
              <a:defRPr sz="3200" baseline="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134035"/>
            <a:ext cx="6096000" cy="89748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590800" y="3429000"/>
            <a:ext cx="4495800" cy="906462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3963"/>
            <a:ext cx="2133600" cy="182562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7BE274-2920-464F-BD83-825BA3315F3E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03963"/>
            <a:ext cx="2133600" cy="1825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742DE2B-1862-AC46-8E34-76F2DE4B4D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Snet_color_l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3388"/>
            <a:ext cx="1700213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7607300" y="0"/>
            <a:ext cx="1536700" cy="17145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037513" cy="1362075"/>
          </a:xfrm>
        </p:spPr>
        <p:txBody>
          <a:bodyPr anchor="t"/>
          <a:lstStyle>
            <a:lvl1pPr algn="l">
              <a:defRPr sz="3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0375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B0B81C-CA25-D345-AD32-945D9CE22E24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0598-22BC-DE45-8110-72C7EB64E6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D31318-E349-C94A-82AC-28473119CDAD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46B7A-F0F1-B649-AD7D-33CEE8400C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5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88AA81-2144-9A4F-982D-99A41862F6AF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7036-CDBF-9045-BEBA-45AC230EB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7A3A12-B379-6143-B591-BD63D72A8B49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CF6C2-875D-8741-96F2-AB275F5C2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56189-3560-DB44-BC74-E63444EAF5E0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C85A-2B99-6746-AB8E-75939B0FA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ESnet_color_sm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8"/>
            <a:ext cx="3008313" cy="11604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14500"/>
            <a:ext cx="5111750" cy="4411663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>
              <a:defRPr sz="1800"/>
            </a:lvl2pPr>
            <a:lvl3pPr>
              <a:spcBef>
                <a:spcPts val="400"/>
              </a:spcBef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14500"/>
            <a:ext cx="3008313" cy="4411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BD428F-E7B6-AC4C-83AA-2D7CA91E3374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ESnet Template Examples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5DDC6-6948-9542-AE23-4C88376D07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9C0B4-3A98-9D43-995D-307DDD97F3B9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07138"/>
            <a:ext cx="3962400" cy="184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ESnet Template Examples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B838D-2899-3348-AC07-177A26D9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Snet_bckgr_art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847"/>
          <a:stretch>
            <a:fillRect/>
          </a:stretch>
        </p:blipFill>
        <p:spPr bwMode="auto">
          <a:xfrm>
            <a:off x="0" y="1588"/>
            <a:ext cx="28051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99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	First level bullet</a:t>
            </a:r>
          </a:p>
          <a:p>
            <a:pPr lvl="2"/>
            <a:r>
              <a:rPr lang="en-US" dirty="0"/>
              <a:t>	Second level bullet</a:t>
            </a:r>
          </a:p>
          <a:p>
            <a:pPr lvl="3"/>
            <a:r>
              <a:rPr lang="en-US" dirty="0"/>
              <a:t>	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D6487B-43BE-5441-912E-3A79E3056D4C}" type="datetime1">
              <a:rPr lang="en-US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07138"/>
            <a:ext cx="21336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BDF6EC-3462-684F-AA49-8C502ED87B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9" descr="ESnet_color_sm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7807325" y="274638"/>
            <a:ext cx="1000125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9"/>
          <p:cNvSpPr txBox="1">
            <a:spLocks/>
          </p:cNvSpPr>
          <p:nvPr userDrawn="1"/>
        </p:nvSpPr>
        <p:spPr bwMode="auto">
          <a:xfrm>
            <a:off x="-111125" y="6496050"/>
            <a:ext cx="4683125" cy="514350"/>
          </a:xfrm>
          <a:prstGeom prst="rect">
            <a:avLst/>
          </a:prstGeom>
          <a:solidFill>
            <a:srgbClr val="629FC3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Lawrence Berkeley National Laboratory</a:t>
            </a:r>
          </a:p>
        </p:txBody>
      </p:sp>
      <p:sp>
        <p:nvSpPr>
          <p:cNvPr id="18" name="Text Placeholder 9"/>
          <p:cNvSpPr txBox="1">
            <a:spLocks/>
          </p:cNvSpPr>
          <p:nvPr userDrawn="1"/>
        </p:nvSpPr>
        <p:spPr bwMode="auto">
          <a:xfrm>
            <a:off x="4572000" y="6496050"/>
            <a:ext cx="4683125" cy="514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normAutofit/>
          </a:bodyPr>
          <a:lstStyle>
            <a:lvl1pPr marL="574675" indent="-574675" algn="l">
              <a:buFontTx/>
              <a:buNone/>
              <a:defRPr sz="11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dirty="0" smtClean="0">
                <a:latin typeface="+mn-lt"/>
                <a:ea typeface="ＭＳ Ｐゴシック" pitchFamily="-108" charset="-128"/>
                <a:cs typeface="ＭＳ Ｐゴシック" pitchFamily="-108" charset="-128"/>
              </a:rPr>
              <a:t>		U.S. Department of Energy  |  Office of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26" r:id="rId7"/>
    <p:sldLayoutId id="2147483734" r:id="rId8"/>
    <p:sldLayoutId id="2147483727" r:id="rId9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571500" indent="-342900" algn="l" defTabSz="457200" rtl="0" eaLnBrk="0" fontAlgn="base" hangingPunct="0">
        <a:spcBef>
          <a:spcPts val="900"/>
        </a:spcBef>
        <a:spcAft>
          <a:spcPct val="0"/>
        </a:spcAft>
        <a:buSzPct val="100000"/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800100" indent="-342900" algn="l" defTabSz="457200" rtl="0" eaLnBrk="0" fontAlgn="base" hangingPunct="0">
        <a:spcBef>
          <a:spcPct val="20000"/>
        </a:spcBef>
        <a:spcAft>
          <a:spcPct val="0"/>
        </a:spcAft>
        <a:buSzPct val="85000"/>
        <a:buFont typeface="Lucida Grande"/>
        <a:buChar char="−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10287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5067" cy="1143000"/>
          </a:xfrm>
        </p:spPr>
        <p:txBody>
          <a:bodyPr/>
          <a:lstStyle/>
          <a:p>
            <a:r>
              <a:rPr lang="en-US" dirty="0" smtClean="0"/>
              <a:t>Energy Sciences Network (ESnet)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OSG important to me? </a:t>
            </a:r>
          </a:p>
          <a:p>
            <a:pPr>
              <a:buFont typeface="Arial"/>
              <a:buChar char="•"/>
            </a:pPr>
            <a:r>
              <a:rPr lang="en-US" dirty="0" smtClean="0"/>
              <a:t>ESnet and OSG share the same mission: to advance and accelerate scientific discovery. Because networking is an ‘end to end’ problem, ESnet cannot succeed unless it coordinates closely with local</a:t>
            </a:r>
            <a:r>
              <a:rPr lang="en-US" dirty="0"/>
              <a:t>, regional, community and national </a:t>
            </a:r>
            <a:r>
              <a:rPr lang="en-US" dirty="0" err="1" smtClean="0"/>
              <a:t>cyberinfrastructures</a:t>
            </a:r>
            <a:r>
              <a:rPr lang="en-US" dirty="0" smtClean="0"/>
              <a:t>. 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/>
              <a:t>How I plan to help the Campus </a:t>
            </a:r>
            <a:r>
              <a:rPr lang="en-US" dirty="0" smtClean="0"/>
              <a:t>Program?</a:t>
            </a:r>
          </a:p>
          <a:p>
            <a:pPr>
              <a:buFont typeface="Arial"/>
              <a:buChar char="•"/>
            </a:pPr>
            <a:r>
              <a:rPr lang="en-US" dirty="0" smtClean="0"/>
              <a:t>ESnet can be most useful to campuses through continued advocacy of campus architectures optimized for secure, high-performance data transport. </a:t>
            </a:r>
            <a:endParaRPr lang="en-US" dirty="0"/>
          </a:p>
          <a:p>
            <a:pPr marL="0" indent="0"/>
            <a:r>
              <a:rPr lang="en-US" dirty="0"/>
              <a:t>What I want/plan to do over the next two years to lead - ensuring the success of the </a:t>
            </a:r>
            <a:r>
              <a:rPr lang="en-US" dirty="0" smtClean="0"/>
              <a:t>OSG?</a:t>
            </a:r>
          </a:p>
          <a:p>
            <a:pPr>
              <a:buFont typeface="Arial"/>
              <a:buChar char="•"/>
            </a:pPr>
            <a:r>
              <a:rPr lang="en-US" dirty="0" smtClean="0"/>
              <a:t>Continue to provide input and assistance on issues of network architecture &amp; performance, and the integration of OSG tools and middleware with emerging network capabilities.  </a:t>
            </a:r>
            <a:endParaRPr lang="en-US" dirty="0"/>
          </a:p>
          <a:p>
            <a:pPr marL="0" indent="0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E274-2920-464F-BD83-825BA3315F3E}" type="datetime1">
              <a:rPr lang="en-US" smtClean="0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5067" cy="1143000"/>
          </a:xfrm>
        </p:spPr>
        <p:txBody>
          <a:bodyPr/>
          <a:lstStyle/>
          <a:p>
            <a:r>
              <a:rPr lang="en-US" dirty="0" smtClean="0"/>
              <a:t>Energy Sciences Network (ESnet)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OSG evangelization/ambassador </a:t>
            </a:r>
            <a:r>
              <a:rPr lang="en-US" dirty="0" smtClean="0"/>
              <a:t>efforts?</a:t>
            </a:r>
          </a:p>
          <a:p>
            <a:pPr>
              <a:buFont typeface="Arial"/>
              <a:buChar char="•"/>
            </a:pPr>
            <a:r>
              <a:rPr lang="en-US" dirty="0" smtClean="0"/>
              <a:t>We probably haven’t done enough here. We have an active (and growing) outreach / science engagement effort, and would welcome discussion about coordination with OSG communication goals. </a:t>
            </a:r>
          </a:p>
          <a:p>
            <a:pPr marL="0" indent="0"/>
            <a:r>
              <a:rPr lang="en-US" dirty="0"/>
              <a:t>What staff I am contributing and would like to contribute to the OSG </a:t>
            </a:r>
            <a:r>
              <a:rPr lang="en-US" dirty="0" smtClean="0"/>
              <a:t>activities?</a:t>
            </a:r>
          </a:p>
          <a:p>
            <a:pPr>
              <a:buFont typeface="Arial"/>
              <a:buChar char="•"/>
            </a:pPr>
            <a:r>
              <a:rPr lang="en-US" dirty="0" smtClean="0"/>
              <a:t>Currently, just Greg’s time. Two other </a:t>
            </a:r>
            <a:r>
              <a:rPr lang="en-US" smtClean="0"/>
              <a:t>staff members might </a:t>
            </a:r>
            <a:r>
              <a:rPr lang="en-US" dirty="0" smtClean="0"/>
              <a:t>be able to assist. We are in the process of hiring a new science engagement / outreach engineer, who will focus on direct assistance to collaborations and VOs. In addition, our Partnerships and Outreach team (which also has a new staff member) can almost certainly be useful. </a:t>
            </a:r>
            <a:endParaRPr lang="en-US" dirty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E274-2920-464F-BD83-825BA3315F3E}" type="datetime1">
              <a:rPr lang="en-US" smtClean="0"/>
              <a:pPr>
                <a:defRPr/>
              </a:pPr>
              <a:t>3/14/13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2DE2B-1862-AC46-8E34-76F2DE4B4D3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8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9362_ESnet_PPT_Template">
  <a:themeElements>
    <a:clrScheme name="ESnet Theme Colors 1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619FC4"/>
      </a:accent1>
      <a:accent2>
        <a:srgbClr val="006394"/>
      </a:accent2>
      <a:accent3>
        <a:srgbClr val="99CCCC"/>
      </a:accent3>
      <a:accent4>
        <a:srgbClr val="006666"/>
      </a:accent4>
      <a:accent5>
        <a:srgbClr val="669999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19362_ESnet_PPT_Template.pot</Template>
  <TotalTime>13561</TotalTime>
  <Words>268</Words>
  <Application>Microsoft Macintosh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19362_ESnet_PPT_Template</vt:lpstr>
      <vt:lpstr>Energy Sciences Network (ESnet)</vt:lpstr>
      <vt:lpstr>Energy Sciences Network (ESnet)</vt:lpstr>
    </vt:vector>
  </TitlesOfParts>
  <Company>Lawrence Berkeley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 Arial 32 pt</dc:title>
  <dc:creator>Wendy Tsabba</dc:creator>
  <cp:lastModifiedBy>Ruth Pordes</cp:lastModifiedBy>
  <cp:revision>184</cp:revision>
  <cp:lastPrinted>2012-07-08T19:53:13Z</cp:lastPrinted>
  <dcterms:created xsi:type="dcterms:W3CDTF">2012-01-25T15:25:38Z</dcterms:created>
  <dcterms:modified xsi:type="dcterms:W3CDTF">2013-03-15T02:45:19Z</dcterms:modified>
</cp:coreProperties>
</file>