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10"/>
  </p:notesMasterIdLst>
  <p:handoutMasterIdLst>
    <p:handoutMasterId r:id="rId11"/>
  </p:handoutMasterIdLst>
  <p:sldIdLst>
    <p:sldId id="256" r:id="rId2"/>
    <p:sldId id="405" r:id="rId3"/>
    <p:sldId id="406" r:id="rId4"/>
    <p:sldId id="413" r:id="rId5"/>
    <p:sldId id="408" r:id="rId6"/>
    <p:sldId id="409" r:id="rId7"/>
    <p:sldId id="407" r:id="rId8"/>
    <p:sldId id="411" r:id="rId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FC24"/>
    <a:srgbClr val="CCFF99"/>
    <a:srgbClr val="E3BF24"/>
    <a:srgbClr val="FBF376"/>
    <a:srgbClr val="FBF271"/>
    <a:srgbClr val="D9C641"/>
    <a:srgbClr val="E5C425"/>
    <a:srgbClr val="CD7E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8" autoAdjust="0"/>
    <p:restoredTop sz="94580" autoAdjust="0"/>
  </p:normalViewPr>
  <p:slideViewPr>
    <p:cSldViewPr snapToGrid="0">
      <p:cViewPr varScale="1">
        <p:scale>
          <a:sx n="67" d="100"/>
          <a:sy n="67" d="100"/>
        </p:scale>
        <p:origin x="-1364" y="-76"/>
      </p:cViewPr>
      <p:guideLst>
        <p:guide orient="horz" pos="1152"/>
        <p:guide pos="2024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2080" y="-10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1DE44D89-53CE-4C0F-9CE1-8687152137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484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E86300CC-95FE-448D-B733-EF801F3A53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4018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34F515-6E61-4BC4-8410-ED0758C76DE5}" type="slidenum">
              <a:rPr lang="en-US" smtClean="0">
                <a:ea typeface="ＭＳ Ｐゴシック"/>
                <a:cs typeface="ＭＳ Ｐゴシック"/>
              </a:rPr>
              <a:pPr/>
              <a:t>1</a:t>
            </a:fld>
            <a:endParaRPr lang="en-US" dirty="0" smtClean="0">
              <a:ea typeface="ＭＳ Ｐゴシック"/>
              <a:cs typeface="ＭＳ Ｐゴシック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sg_logo_4c_whit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88900"/>
            <a:ext cx="139382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29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3886200"/>
            <a:ext cx="8128000" cy="1752600"/>
          </a:xfrm>
        </p:spPr>
        <p:txBody>
          <a:bodyPr/>
          <a:lstStyle>
            <a:lvl1pPr marL="0" indent="0" algn="ctr">
              <a:buFont typeface="Times" pitchFamily="18" charset="0"/>
              <a:buNone/>
              <a:defRPr sz="2400"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12B14-0E5E-4727-BBCA-84210E85A5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1775" y="0"/>
            <a:ext cx="1965325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743575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ED1BD5-1454-46E2-91F8-595FBCFA24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AB4BC-D760-449D-A975-B1B41586F3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93992-0C98-4927-B232-926C570673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4700" y="1333500"/>
            <a:ext cx="38100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333500"/>
            <a:ext cx="38100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ED43E-FFC6-4733-90B5-3F1EA8650B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D153F-D5DD-4DE5-A296-14922A3598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6FEBC-FC0F-4EF3-B2AF-DFF52BFA3F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E46F8-69E3-4B95-A8B1-50095048CB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8EB326-FF11-4895-AA10-E9E1247897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70F711-BB7B-4F33-B099-48AF44E88E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69469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089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4700" y="1333500"/>
            <a:ext cx="77724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1914" name="Rectangle 10"/>
          <p:cNvSpPr>
            <a:spLocks noChangeArrowheads="1"/>
          </p:cNvSpPr>
          <p:nvPr/>
        </p:nvSpPr>
        <p:spPr bwMode="auto">
          <a:xfrm>
            <a:off x="-1266825" y="60086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 sz="2400" dirty="0">
              <a:solidFill>
                <a:schemeClr val="tx1"/>
              </a:solidFill>
              <a:ea typeface="+mn-ea"/>
              <a:cs typeface="Arial" charset="0"/>
            </a:endParaRPr>
          </a:p>
        </p:txBody>
      </p:sp>
      <p:sp>
        <p:nvSpPr>
          <p:cNvPr id="25191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4900" y="6400800"/>
            <a:ext cx="41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400">
                <a:solidFill>
                  <a:srgbClr val="FF8000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fld id="{0EB139E0-FE9F-43AC-8937-774C1F00E5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0902" name="Picture 16" descr="osg_logo_4c_white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165100"/>
            <a:ext cx="139382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1921" name="Rectangle 17"/>
          <p:cNvSpPr>
            <a:spLocks noGrp="1" noChangeArrowheads="1"/>
          </p:cNvSpPr>
          <p:nvPr userDrawn="1"/>
        </p:nvSpPr>
        <p:spPr bwMode="auto">
          <a:xfrm>
            <a:off x="0" y="6486525"/>
            <a:ext cx="1635369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0" hangingPunct="0">
              <a:defRPr/>
            </a:pPr>
            <a:r>
              <a:rPr lang="en-US" sz="1200" dirty="0" smtClean="0">
                <a:solidFill>
                  <a:srgbClr val="FF8000"/>
                </a:solidFill>
                <a:ea typeface="ＭＳ Ｐゴシック" pitchFamily="1" charset="-128"/>
                <a:cs typeface="+mn-cs"/>
              </a:rPr>
              <a:t>December 4, 2011</a:t>
            </a:r>
            <a:endParaRPr lang="en-US" sz="1200" dirty="0">
              <a:solidFill>
                <a:srgbClr val="FF8000"/>
              </a:solidFill>
              <a:ea typeface="ＭＳ Ｐゴシック" pitchFamily="1" charset="-128"/>
              <a:cs typeface="+mn-cs"/>
            </a:endParaRPr>
          </a:p>
        </p:txBody>
      </p:sp>
      <p:sp>
        <p:nvSpPr>
          <p:cNvPr id="251922" name="Line 18"/>
          <p:cNvSpPr>
            <a:spLocks noChangeShapeType="1"/>
          </p:cNvSpPr>
          <p:nvPr userDrawn="1"/>
        </p:nvSpPr>
        <p:spPr bwMode="auto">
          <a:xfrm flipV="1">
            <a:off x="685800" y="1155700"/>
            <a:ext cx="8458200" cy="12700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en-US" dirty="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3" r:id="rId2"/>
    <p:sldLayoutId id="2147483702" r:id="rId3"/>
    <p:sldLayoutId id="2147483701" r:id="rId4"/>
    <p:sldLayoutId id="2147483700" r:id="rId5"/>
    <p:sldLayoutId id="2147483699" r:id="rId6"/>
    <p:sldLayoutId id="2147483698" r:id="rId7"/>
    <p:sldLayoutId id="2147483697" r:id="rId8"/>
    <p:sldLayoutId id="2147483696" r:id="rId9"/>
    <p:sldLayoutId id="2147483695" r:id="rId10"/>
    <p:sldLayoutId id="214748369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+mj-lt"/>
          <a:ea typeface="+mj-ea"/>
          <a:cs typeface="ＭＳ Ｐゴシック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  <a:cs typeface="ＭＳ Ｐゴシック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Times"/>
        <a:buChar char="•"/>
        <a:defRPr kumimoji="1" sz="3200">
          <a:solidFill>
            <a:schemeClr val="tx2"/>
          </a:solidFill>
          <a:latin typeface="+mn-lt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Symbol" pitchFamily="18" charset="2"/>
        <a:buChar char=""/>
        <a:defRPr kumimoji="1" sz="2800">
          <a:solidFill>
            <a:schemeClr val="tx2"/>
          </a:solidFill>
          <a:latin typeface="+mn-lt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§"/>
        <a:defRPr kumimoji="1" sz="2400">
          <a:solidFill>
            <a:schemeClr val="tx2"/>
          </a:solidFill>
          <a:latin typeface="+mn-lt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osg-xsede-support@openscienegrid.or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osg-docdb.opensciencegrid.org/0008/000839/004/OSG%20Intro%20v23.pdf" TargetMode="External"/><Relationship Id="rId2" Type="http://schemas.openxmlformats.org/officeDocument/2006/relationships/hyperlink" Target="http://www.opensciencegrid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ki.grid.iu.edu/bin/view/Documentation/WebHom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9900" y="4276725"/>
            <a:ext cx="8128000" cy="1412875"/>
          </a:xfrm>
        </p:spPr>
        <p:txBody>
          <a:bodyPr/>
          <a:lstStyle/>
          <a:p>
            <a:pPr eaLnBrk="1" hangingPunct="1">
              <a:buFont typeface="Times"/>
              <a:buNone/>
            </a:pPr>
            <a:endParaRPr lang="en-US" dirty="0" smtClean="0"/>
          </a:p>
          <a:p>
            <a:pPr eaLnBrk="1" hangingPunct="1">
              <a:buFont typeface="Times"/>
              <a:buNone/>
            </a:pPr>
            <a:endParaRPr lang="en-US" sz="1800" dirty="0" smtClean="0"/>
          </a:p>
        </p:txBody>
      </p:sp>
      <p:sp>
        <p:nvSpPr>
          <p:cNvPr id="496644" name="Rectangle 4"/>
          <p:cNvSpPr>
            <a:spLocks noChangeArrowheads="1"/>
          </p:cNvSpPr>
          <p:nvPr/>
        </p:nvSpPr>
        <p:spPr bwMode="auto">
          <a:xfrm>
            <a:off x="762000" y="4016375"/>
            <a:ext cx="7772400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kumimoji="1" 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utura" pitchFamily="16" charset="0"/>
                <a:ea typeface="ＭＳ Ｐゴシック" pitchFamily="1" charset="-128"/>
                <a:cs typeface="+mn-cs"/>
              </a:rPr>
              <a:t/>
            </a:r>
            <a:br>
              <a:rPr kumimoji="1" 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utura" pitchFamily="16" charset="0"/>
                <a:ea typeface="ＭＳ Ｐゴシック" pitchFamily="1" charset="-128"/>
                <a:cs typeface="+mn-cs"/>
              </a:rPr>
            </a:br>
            <a:endParaRPr kumimoji="1" lang="en-US" sz="36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Futura" pitchFamily="16" charset="0"/>
              <a:ea typeface="ＭＳ Ｐゴシック" pitchFamily="1" charset="-128"/>
              <a:cs typeface="+mn-cs"/>
            </a:endParaRPr>
          </a:p>
        </p:txBody>
      </p:sp>
      <p:sp>
        <p:nvSpPr>
          <p:cNvPr id="49664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557213" y="1171575"/>
            <a:ext cx="7772400" cy="4043363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>
                <a:solidFill>
                  <a:srgbClr val="0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j-cs"/>
              </a:rPr>
              <a:t/>
            </a:r>
            <a:br>
              <a:rPr lang="en-US" sz="2800" b="1" dirty="0">
                <a:solidFill>
                  <a:srgbClr val="0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j-cs"/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+mj-cs"/>
              </a:rPr>
              <a:t>Open Science Grid</a:t>
            </a:r>
            <a:br>
              <a:rPr 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+mj-cs"/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+mj-cs"/>
              </a:rPr>
              <a:t>as</a:t>
            </a:r>
            <a:br>
              <a:rPr 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+mj-cs"/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+mj-cs"/>
              </a:rPr>
              <a:t>XSEDE Service Provider</a:t>
            </a:r>
            <a:r>
              <a:rPr lang="en-US" sz="2800" b="1" dirty="0">
                <a:cs typeface="+mj-cs"/>
              </a:rPr>
              <a:t/>
            </a:r>
            <a:br>
              <a:rPr lang="en-US" sz="2800" b="1" dirty="0">
                <a:cs typeface="+mj-cs"/>
              </a:rPr>
            </a:br>
            <a:r>
              <a:rPr lang="en-US" sz="2800" b="1" dirty="0">
                <a:cs typeface="+mj-cs"/>
              </a:rPr>
              <a:t/>
            </a:r>
            <a:br>
              <a:rPr lang="en-US" sz="2800" b="1" dirty="0">
                <a:cs typeface="+mj-cs"/>
              </a:rPr>
            </a:br>
            <a:r>
              <a:rPr lang="en-US" sz="2000" dirty="0" smtClean="0">
                <a:cs typeface="+mj-cs"/>
              </a:rPr>
              <a:t>December 4, 2011</a:t>
            </a:r>
            <a:r>
              <a:rPr lang="en-US" sz="2000" dirty="0">
                <a:cs typeface="+mj-cs"/>
              </a:rPr>
              <a:t/>
            </a:r>
            <a:br>
              <a:rPr lang="en-US" sz="2000" dirty="0">
                <a:cs typeface="+mj-cs"/>
              </a:rPr>
            </a:br>
            <a:r>
              <a:rPr lang="en-US" sz="2000" dirty="0">
                <a:cs typeface="+mj-cs"/>
              </a:rPr>
              <a:t/>
            </a:r>
            <a:br>
              <a:rPr lang="en-US" sz="2000" dirty="0">
                <a:cs typeface="+mj-cs"/>
              </a:rPr>
            </a:br>
            <a:r>
              <a:rPr lang="en-US" sz="2000" dirty="0">
                <a:cs typeface="+mj-cs"/>
              </a:rPr>
              <a:t>Chander Sehgal</a:t>
            </a:r>
            <a:br>
              <a:rPr lang="en-US" sz="2000" dirty="0">
                <a:cs typeface="+mj-cs"/>
              </a:rPr>
            </a:br>
            <a:r>
              <a:rPr lang="en-US" sz="2000" dirty="0">
                <a:cs typeface="+mj-cs"/>
              </a:rPr>
              <a:t>OSG </a:t>
            </a:r>
            <a:r>
              <a:rPr lang="en-US" sz="2000" dirty="0" smtClean="0">
                <a:cs typeface="+mj-cs"/>
              </a:rPr>
              <a:t>User Support</a:t>
            </a:r>
            <a:r>
              <a:rPr lang="en-US" sz="2000" dirty="0">
                <a:cs typeface="+mj-cs"/>
              </a:rPr>
              <a:t/>
            </a:r>
            <a:br>
              <a:rPr lang="en-US" sz="2000" dirty="0">
                <a:cs typeface="+mj-cs"/>
              </a:rPr>
            </a:br>
            <a:endParaRPr lang="en-US" sz="2000" dirty="0"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729829"/>
            <a:ext cx="2447925" cy="2129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450" y="4729829"/>
            <a:ext cx="192405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Overview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528638" y="1333499"/>
            <a:ext cx="8143875" cy="51149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dirty="0" smtClean="0"/>
              <a:t>OSG will provide computational resources as an XSEDE Service Provider - Target Availability is April 1, 2012</a:t>
            </a:r>
          </a:p>
          <a:p>
            <a:pPr marL="0" indent="0" eaLnBrk="1" hangingPunct="1">
              <a:buNone/>
            </a:pPr>
            <a:endParaRPr lang="en-US" sz="2000" dirty="0" smtClean="0"/>
          </a:p>
          <a:p>
            <a:pPr eaLnBrk="1" hangingPunct="1"/>
            <a:r>
              <a:rPr lang="en-US" sz="2000" dirty="0" smtClean="0"/>
              <a:t>Create presence in XSEDE systems by December 15 to allow requests for OSG resources in the next XRAC cycle</a:t>
            </a:r>
          </a:p>
          <a:p>
            <a:pPr eaLnBrk="1" hangingPunct="1"/>
            <a:r>
              <a:rPr lang="en-US" sz="2000" dirty="0" smtClean="0"/>
              <a:t>Understand and develop “bridges” between the OSG and XSEDE – there are some important differences</a:t>
            </a:r>
          </a:p>
          <a:p>
            <a:pPr lvl="1" eaLnBrk="1" hangingPunct="1"/>
            <a:r>
              <a:rPr lang="en-US" sz="1600" dirty="0"/>
              <a:t>P</a:t>
            </a:r>
            <a:r>
              <a:rPr lang="en-US" sz="1600" dirty="0" smtClean="0"/>
              <a:t>eople and roles</a:t>
            </a:r>
          </a:p>
          <a:p>
            <a:pPr lvl="1" eaLnBrk="1" hangingPunct="1"/>
            <a:r>
              <a:rPr lang="en-US" sz="1600" dirty="0" smtClean="0"/>
              <a:t>Technology</a:t>
            </a:r>
          </a:p>
          <a:p>
            <a:pPr lvl="1" eaLnBrk="1" hangingPunct="1"/>
            <a:r>
              <a:rPr lang="en-US" sz="1600" dirty="0" smtClean="0"/>
              <a:t>Operational Methods</a:t>
            </a:r>
          </a:p>
          <a:p>
            <a:pPr eaLnBrk="1" hangingPunct="1"/>
            <a:r>
              <a:rPr lang="en-US" sz="2000" dirty="0" smtClean="0"/>
              <a:t>Establish working interfaces to enable effective environments and support for science users with XSEDE allocations using OSG</a:t>
            </a:r>
          </a:p>
          <a:p>
            <a:pPr marL="57150" indent="0" eaLnBrk="1" hangingPunct="1">
              <a:buNone/>
            </a:pPr>
            <a:r>
              <a:rPr lang="en-US" sz="2000" dirty="0" smtClean="0"/>
              <a:t> </a:t>
            </a:r>
          </a:p>
          <a:p>
            <a:pPr marL="0" indent="0" eaLnBrk="1" hangingPunct="1">
              <a:buNone/>
            </a:pPr>
            <a:r>
              <a:rPr lang="en-US" sz="2000" i="1" dirty="0" smtClean="0">
                <a:solidFill>
                  <a:schemeClr val="accent2">
                    <a:lumMod val="75000"/>
                  </a:schemeClr>
                </a:solidFill>
              </a:rPr>
              <a:t>OSG is working to quickly learn details of the XSEDE environment but this is new territory; so we plan to be conservative in the initial offering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ABFA35-D396-42EC-8DDC-A9E5E78AC533}" type="slidenum">
              <a:rPr lang="en-US" smtClean="0">
                <a:cs typeface="ＭＳ Ｐゴシック"/>
              </a:rPr>
              <a:pPr>
                <a:defRPr/>
              </a:pPr>
              <a:t>2</a:t>
            </a:fld>
            <a:endParaRPr lang="en-US" dirty="0" smtClean="0">
              <a:cs typeface="ＭＳ Ｐゴシック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Introduction to OSG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ABFA35-D396-42EC-8DDC-A9E5E78AC533}" type="slidenum">
              <a:rPr lang="en-US" smtClean="0">
                <a:cs typeface="ＭＳ Ｐゴシック"/>
              </a:rPr>
              <a:pPr>
                <a:defRPr/>
              </a:pPr>
              <a:t>3</a:t>
            </a:fld>
            <a:endParaRPr lang="en-US" dirty="0" smtClean="0">
              <a:cs typeface="ＭＳ Ｐゴシック"/>
            </a:endParaRPr>
          </a:p>
        </p:txBody>
      </p:sp>
      <p:pic>
        <p:nvPicPr>
          <p:cNvPr id="5" name="Content Placeholder 4" descr="Screen shot 2011-10-20 at 7.44.0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3" y="1514475"/>
            <a:ext cx="5300662" cy="282132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609601" y="4629148"/>
            <a:ext cx="730567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</a:t>
            </a:r>
            <a:r>
              <a:rPr lang="en-US" sz="1800" dirty="0" smtClean="0"/>
              <a:t>30 research communities </a:t>
            </a:r>
          </a:p>
          <a:p>
            <a:r>
              <a:rPr lang="en-US" sz="1800" dirty="0" smtClean="0"/>
              <a:t>&gt;100 sites</a:t>
            </a:r>
          </a:p>
          <a:p>
            <a:r>
              <a:rPr lang="en-US" sz="1800" dirty="0" smtClean="0"/>
              <a:t>&gt;70,000 cores accessible</a:t>
            </a:r>
          </a:p>
          <a:p>
            <a:endParaRPr lang="en-US" sz="1800" dirty="0" smtClean="0"/>
          </a:p>
          <a:p>
            <a:r>
              <a:rPr lang="en-US" sz="1800" dirty="0" smtClean="0"/>
              <a:t>Users communities (aka VOs) </a:t>
            </a:r>
            <a:r>
              <a:rPr lang="en-US" sz="1800" dirty="0" smtClean="0"/>
              <a:t>and Campus Grids bring</a:t>
            </a:r>
            <a:r>
              <a:rPr lang="en-US" sz="1800" dirty="0" smtClean="0"/>
              <a:t>: </a:t>
            </a:r>
            <a:endParaRPr lang="en-US" sz="1800" dirty="0" smtClean="0"/>
          </a:p>
          <a:p>
            <a:r>
              <a:rPr lang="en-US" sz="1800" dirty="0" smtClean="0"/>
              <a:t>1</a:t>
            </a:r>
            <a:r>
              <a:rPr lang="en-US" sz="1800" dirty="0" smtClean="0"/>
              <a:t>) Users, and/or  2) Resources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4351" y="1514475"/>
            <a:ext cx="28432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resources accessible through the OSG are contributed by the community, organized by the OSG, and governed by the </a:t>
            </a:r>
            <a:r>
              <a:rPr lang="en-US" dirty="0" smtClean="0"/>
              <a:t>OSG Consortium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63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OSG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1333500"/>
            <a:ext cx="7772400" cy="45212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Consortium</a:t>
            </a:r>
          </a:p>
          <a:p>
            <a:pPr marL="0" indent="0">
              <a:buNone/>
            </a:pPr>
            <a:r>
              <a:rPr lang="en-US" sz="2800" dirty="0" smtClean="0"/>
              <a:t>Infrastructures</a:t>
            </a:r>
          </a:p>
          <a:p>
            <a:pPr marL="0" indent="0">
              <a:buNone/>
            </a:pPr>
            <a:r>
              <a:rPr lang="en-US" sz="2800" dirty="0" smtClean="0"/>
              <a:t>Project</a:t>
            </a:r>
          </a:p>
          <a:p>
            <a:pPr marL="0" indent="0">
              <a:buNone/>
            </a:pPr>
            <a:r>
              <a:rPr lang="en-US" sz="2800" dirty="0" smtClean="0"/>
              <a:t>Satellites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Services: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Consulting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Production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A7A6-595F-FE47-AE10-398FE3A6E33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7" name="Picture 6" descr="Screen shot 2011-10-20 at 7.41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904" y="1517650"/>
            <a:ext cx="5401096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9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OSG-XSEDE Interface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ABFA35-D396-42EC-8DDC-A9E5E78AC533}" type="slidenum">
              <a:rPr lang="en-US" smtClean="0">
                <a:cs typeface="ＭＳ Ｐゴシック"/>
              </a:rPr>
              <a:pPr>
                <a:defRPr/>
              </a:pPr>
              <a:t>5</a:t>
            </a:fld>
            <a:endParaRPr lang="en-US" dirty="0" smtClean="0">
              <a:cs typeface="ＭＳ Ｐゴシック"/>
            </a:endParaRPr>
          </a:p>
        </p:txBody>
      </p:sp>
      <p:sp>
        <p:nvSpPr>
          <p:cNvPr id="2" name="Cloud 1"/>
          <p:cNvSpPr/>
          <p:nvPr/>
        </p:nvSpPr>
        <p:spPr bwMode="auto">
          <a:xfrm>
            <a:off x="5248275" y="1456412"/>
            <a:ext cx="3162300" cy="3286125"/>
          </a:xfrm>
          <a:prstGeom prst="cloud">
            <a:avLst/>
          </a:prstGeom>
          <a:solidFill>
            <a:srgbClr val="00B0F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660066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19800" y="2627903"/>
            <a:ext cx="1790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OSG DHTC Fabric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57534" y="2579548"/>
            <a:ext cx="1147765" cy="1015663"/>
          </a:xfrm>
          <a:prstGeom prst="rect">
            <a:avLst/>
          </a:prstGeom>
          <a:solidFill>
            <a:srgbClr val="CCFF99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OSG Virtual Cluster</a:t>
            </a:r>
          </a:p>
        </p:txBody>
      </p:sp>
      <p:pic>
        <p:nvPicPr>
          <p:cNvPr id="1026" name="Picture 2" descr="C:\Users\cssehgal\AppData\Local\Microsoft\Windows\Temporary Internet Files\Content.IE5\DKI408OT\MC90009019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72" y="2587318"/>
            <a:ext cx="1358453" cy="102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eft-Right Arrow 4"/>
          <p:cNvSpPr/>
          <p:nvPr/>
        </p:nvSpPr>
        <p:spPr bwMode="auto">
          <a:xfrm>
            <a:off x="2183824" y="2891477"/>
            <a:ext cx="973709" cy="391804"/>
          </a:xfrm>
          <a:prstGeom prst="leftRightArrow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660066"/>
              </a:solidFill>
              <a:effectLst/>
              <a:latin typeface="Arial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4305299" y="2330885"/>
            <a:ext cx="1123951" cy="488515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4305299" y="3087379"/>
            <a:ext cx="876301" cy="48356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4305300" y="3390900"/>
            <a:ext cx="942975" cy="499814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825372" y="4961612"/>
            <a:ext cx="749947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XSEDE </a:t>
            </a:r>
            <a:r>
              <a:rPr lang="en-US" sz="1800" dirty="0"/>
              <a:t>users </a:t>
            </a:r>
            <a:r>
              <a:rPr lang="en-US" sz="1800" dirty="0" smtClean="0"/>
              <a:t>“login” to the “OSG Virtual </a:t>
            </a:r>
            <a:r>
              <a:rPr lang="en-US" sz="1800" dirty="0"/>
              <a:t>Cluster”  that provides an abstraction layer to access the distributed OSG fabric. This interface allows XSEDE users to view the OSG as </a:t>
            </a:r>
            <a:r>
              <a:rPr lang="en-US" sz="1800" dirty="0" smtClean="0"/>
              <a:t>one resource where </a:t>
            </a:r>
            <a:r>
              <a:rPr lang="en-US" sz="1800" dirty="0"/>
              <a:t>they submit their jobs, provide the inputs and retrieve the outputs</a:t>
            </a:r>
            <a:r>
              <a:rPr lang="en-US" sz="1800" dirty="0" smtClean="0"/>
              <a:t>. 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0863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POPS &amp; Allocations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528638" y="1333500"/>
            <a:ext cx="8143875" cy="51816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dirty="0" smtClean="0"/>
              <a:t>For the quarter starting April 1, 2012, OSG will provide an “initial” allocation</a:t>
            </a:r>
          </a:p>
          <a:p>
            <a:pPr marL="0" indent="0" eaLnBrk="1" hangingPunct="1">
              <a:buNone/>
            </a:pPr>
            <a:endParaRPr lang="en-US" sz="2000" dirty="0" smtClean="0"/>
          </a:p>
          <a:p>
            <a:r>
              <a:rPr lang="en-US" sz="2000" dirty="0"/>
              <a:t>Name = Open Science Grid</a:t>
            </a:r>
          </a:p>
          <a:p>
            <a:r>
              <a:rPr lang="en-US" sz="2000" dirty="0"/>
              <a:t>Nickname = OSG</a:t>
            </a:r>
          </a:p>
          <a:p>
            <a:r>
              <a:rPr lang="en-US" sz="2000" dirty="0"/>
              <a:t>Quarterly Allocation = 2,000,000 SUs (1 SU = 1 core hour) </a:t>
            </a:r>
            <a:endParaRPr lang="en-US" sz="2000" dirty="0" smtClean="0"/>
          </a:p>
          <a:p>
            <a:r>
              <a:rPr lang="en-US" sz="2000" dirty="0" smtClean="0"/>
              <a:t>Startup </a:t>
            </a:r>
            <a:r>
              <a:rPr lang="en-US" sz="2000" dirty="0"/>
              <a:t>Allocation Limit = 100,000 SUs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User </a:t>
            </a:r>
            <a:r>
              <a:rPr lang="en-US" sz="2000" dirty="0"/>
              <a:t>guide </a:t>
            </a:r>
            <a:r>
              <a:rPr lang="en-US" sz="2000" dirty="0" smtClean="0"/>
              <a:t>= In-progress; available Dec 15, </a:t>
            </a:r>
            <a:r>
              <a:rPr lang="en-US" sz="2000" dirty="0" smtClean="0"/>
              <a:t>2011 (establishing connections to XSEDE documentation contacts)</a:t>
            </a:r>
            <a:endParaRPr lang="en-US" sz="2000" dirty="0" smtClean="0"/>
          </a:p>
          <a:p>
            <a:r>
              <a:rPr lang="en-US" sz="2000" dirty="0" smtClean="0"/>
              <a:t>Support contact = </a:t>
            </a:r>
            <a:r>
              <a:rPr lang="en-US" sz="2000" dirty="0" smtClean="0">
                <a:hlinkClick r:id="rId2"/>
              </a:rPr>
              <a:t>osg-xsede-support@opensciencegrid.org</a:t>
            </a:r>
            <a:endParaRPr lang="en-US" sz="2000" dirty="0"/>
          </a:p>
          <a:p>
            <a:endParaRPr lang="en-US" sz="2000" dirty="0"/>
          </a:p>
          <a:p>
            <a:pPr marL="0" indent="0" eaLnBrk="1" hangingPunct="1">
              <a:buNone/>
            </a:pPr>
            <a:r>
              <a:rPr lang="en-US" sz="2000" dirty="0" smtClean="0"/>
              <a:t>We plan to be adapt and evolve this offering as we gain experience with this user community and the types of applications 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ABFA35-D396-42EC-8DDC-A9E5E78AC533}" type="slidenum">
              <a:rPr lang="en-US" smtClean="0">
                <a:cs typeface="ＭＳ Ｐゴシック"/>
              </a:rPr>
              <a:pPr>
                <a:defRPr/>
              </a:pPr>
              <a:t>6</a:t>
            </a:fld>
            <a:endParaRPr lang="en-US" dirty="0" smtClean="0"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70863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Some Contacts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7361639"/>
              </p:ext>
            </p:extLst>
          </p:nvPr>
        </p:nvGraphicFramePr>
        <p:xfrm>
          <a:off x="828675" y="1257300"/>
          <a:ext cx="7639050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550"/>
                <a:gridCol w="5143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OSG Staff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Responsibility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Miron Livny (Wisconsin)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OSG Technical </a:t>
                      </a:r>
                      <a:r>
                        <a:rPr lang="en-US" sz="1400" baseline="0" dirty="0" smtClean="0"/>
                        <a:t>Director and representative at </a:t>
                      </a:r>
                      <a:r>
                        <a:rPr lang="en-US" sz="1400" dirty="0" smtClean="0"/>
                        <a:t>XSEDE SP Forum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Dan Fraser</a:t>
                      </a:r>
                      <a:r>
                        <a:rPr lang="en-US" sz="1400" baseline="0" dirty="0" smtClean="0"/>
                        <a:t> (ANL)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OSG Production and Campus Grids lead;  Alternate on XSEDE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 Forum; Campus Champions liaison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Ruth Pordes (Fermilab)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OSG Executive </a:t>
                      </a:r>
                      <a:r>
                        <a:rPr lang="en-US" sz="1400" dirty="0" smtClean="0"/>
                        <a:t>Director 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Rob Quick (Indiana)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OSG Operations </a:t>
                      </a:r>
                      <a:r>
                        <a:rPr lang="en-US" sz="1400" dirty="0" smtClean="0"/>
                        <a:t>Lead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Chander Sehgal (Fermilab)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OSG User </a:t>
                      </a:r>
                      <a:r>
                        <a:rPr lang="en-US" sz="1400" dirty="0" smtClean="0"/>
                        <a:t>Support </a:t>
                      </a:r>
                      <a:r>
                        <a:rPr lang="en-US" sz="1400" dirty="0" smtClean="0"/>
                        <a:t>Lead and Project Manager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/>
                        <a:t>Mats Rynge (USC-ISI)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OSG</a:t>
                      </a:r>
                      <a:r>
                        <a:rPr lang="en-US" sz="1400" baseline="0" dirty="0" smtClean="0"/>
                        <a:t> User Support for </a:t>
                      </a:r>
                      <a:r>
                        <a:rPr lang="en-US" sz="1400" dirty="0" smtClean="0"/>
                        <a:t>XSEDE ;</a:t>
                      </a:r>
                      <a:r>
                        <a:rPr lang="en-US" sz="1400" baseline="0" dirty="0" smtClean="0"/>
                        <a:t> links to other technical support within OSG;  </a:t>
                      </a:r>
                      <a:r>
                        <a:rPr lang="en-US" sz="1400" dirty="0" smtClean="0"/>
                        <a:t>helps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smtClean="0"/>
                        <a:t>adapt applications to run on </a:t>
                      </a:r>
                      <a:r>
                        <a:rPr lang="en-US" sz="1400" baseline="0" dirty="0" smtClean="0"/>
                        <a:t>OSG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48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ABFA35-D396-42EC-8DDC-A9E5E78AC533}" type="slidenum">
              <a:rPr lang="en-US" smtClean="0">
                <a:cs typeface="ＭＳ Ｐゴシック"/>
              </a:rPr>
              <a:pPr>
                <a:defRPr/>
              </a:pPr>
              <a:t>7</a:t>
            </a:fld>
            <a:endParaRPr lang="en-US" dirty="0" smtClean="0">
              <a:cs typeface="ＭＳ Ｐゴシック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4381500"/>
            <a:ext cx="73628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OSG Home Page:  </a:t>
            </a:r>
          </a:p>
          <a:p>
            <a:r>
              <a:rPr lang="en-US" sz="1400" dirty="0">
                <a:hlinkClick r:id="rId2"/>
              </a:rPr>
              <a:t>http://www.opensciencegrid.org</a:t>
            </a:r>
            <a:r>
              <a:rPr lang="en-US" sz="1400" dirty="0" smtClean="0">
                <a:hlinkClick r:id="rId2"/>
              </a:rPr>
              <a:t>/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800" dirty="0" smtClean="0"/>
              <a:t>Introduction </a:t>
            </a:r>
            <a:r>
              <a:rPr lang="en-US" sz="1800" dirty="0"/>
              <a:t>to OSG: </a:t>
            </a:r>
            <a:endParaRPr lang="en-US" sz="1800" dirty="0" smtClean="0"/>
          </a:p>
          <a:p>
            <a:r>
              <a:rPr lang="en-US" sz="1400" dirty="0" smtClean="0">
                <a:hlinkClick r:id="rId3"/>
              </a:rPr>
              <a:t>http</a:t>
            </a:r>
            <a:r>
              <a:rPr lang="en-US" sz="1400" dirty="0">
                <a:hlinkClick r:id="rId3"/>
              </a:rPr>
              <a:t>://</a:t>
            </a:r>
            <a:r>
              <a:rPr lang="en-US" sz="1400" dirty="0" smtClean="0">
                <a:hlinkClick r:id="rId3"/>
              </a:rPr>
              <a:t>osg-docdb.opensciencegrid.org/0008/000839/004/OSG%20Intro%20v23.pdf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800" dirty="0" smtClean="0"/>
              <a:t>General </a:t>
            </a:r>
            <a:r>
              <a:rPr lang="en-US" sz="1800" dirty="0" smtClean="0"/>
              <a:t>OSG User Documentation:</a:t>
            </a:r>
          </a:p>
          <a:p>
            <a:r>
              <a:rPr lang="en-US" sz="1400" dirty="0">
                <a:hlinkClick r:id="rId4"/>
              </a:rPr>
              <a:t>https://</a:t>
            </a:r>
            <a:r>
              <a:rPr lang="en-US" sz="1400" dirty="0" smtClean="0">
                <a:hlinkClick r:id="rId4"/>
              </a:rPr>
              <a:t>twiki.grid.iu.edu/bin/view/Documentation/WebHome</a:t>
            </a:r>
            <a:endParaRPr lang="en-US" sz="1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63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575" y="0"/>
            <a:ext cx="6946900" cy="1143000"/>
          </a:xfrm>
        </p:spPr>
        <p:txBody>
          <a:bodyPr/>
          <a:lstStyle/>
          <a:p>
            <a:r>
              <a:rPr lang="en-US" dirty="0" smtClean="0"/>
              <a:t>Wrap-up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OSG offers a rich </a:t>
            </a:r>
            <a:r>
              <a:rPr lang="en-US" sz="2400" dirty="0" smtClean="0"/>
              <a:t>Distributed High Throughput Computing (DHTC) </a:t>
            </a:r>
            <a:r>
              <a:rPr lang="en-US" sz="2400" dirty="0" smtClean="0"/>
              <a:t>environment which supports science computation at broad scales in the compute and data dimensions </a:t>
            </a:r>
          </a:p>
          <a:p>
            <a:r>
              <a:rPr lang="en-US" sz="2400" dirty="0" smtClean="0"/>
              <a:t>The “initial” OSG offering to XSEDE is optimized for ease-of-use (and </a:t>
            </a:r>
            <a:r>
              <a:rPr lang="en-US" sz="2400" dirty="0" smtClean="0"/>
              <a:t>brings some limits in </a:t>
            </a:r>
            <a:r>
              <a:rPr lang="en-US" sz="2400" dirty="0" smtClean="0"/>
              <a:t>data </a:t>
            </a:r>
            <a:r>
              <a:rPr lang="en-US" sz="2400" dirty="0" smtClean="0"/>
              <a:t>and storage)</a:t>
            </a:r>
            <a:endParaRPr lang="en-US" sz="2400" dirty="0" smtClean="0"/>
          </a:p>
          <a:p>
            <a:r>
              <a:rPr lang="en-US" sz="2400" dirty="0" smtClean="0"/>
              <a:t>As we learn more about how XSEDE users want to use OSG, we can leverage other OSG methods</a:t>
            </a:r>
          </a:p>
          <a:p>
            <a:r>
              <a:rPr lang="en-US" sz="2400" dirty="0" smtClean="0"/>
              <a:t>As we identify other use cases, we want to work with that science community to enable their computation on OSG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589844"/>
      </p:ext>
    </p:extLst>
  </p:cSld>
  <p:clrMapOvr>
    <a:masterClrMapping/>
  </p:clrMapOvr>
</p:sld>
</file>

<file path=ppt/theme/theme1.xml><?xml version="1.0" encoding="utf-8"?>
<a:theme xmlns:a="http://schemas.openxmlformats.org/drawingml/2006/main" name="Japanese Art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Japanese Art">
      <a:majorFont>
        <a:latin typeface="Futura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660066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660066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panese Art 1">
        <a:dk1>
          <a:srgbClr val="000000"/>
        </a:dk1>
        <a:lt1>
          <a:srgbClr val="D9C641"/>
        </a:lt1>
        <a:dk2>
          <a:srgbClr val="23005F"/>
        </a:dk2>
        <a:lt2>
          <a:srgbClr val="808080"/>
        </a:lt2>
        <a:accent1>
          <a:srgbClr val="C70000"/>
        </a:accent1>
        <a:accent2>
          <a:srgbClr val="5554FF"/>
        </a:accent2>
        <a:accent3>
          <a:srgbClr val="E9DFB0"/>
        </a:accent3>
        <a:accent4>
          <a:srgbClr val="000000"/>
        </a:accent4>
        <a:accent5>
          <a:srgbClr val="E0AAAA"/>
        </a:accent5>
        <a:accent6>
          <a:srgbClr val="4C4BE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9468</TotalTime>
  <Words>532</Words>
  <Application>Microsoft Office PowerPoint</Application>
  <PresentationFormat>On-screen Show (4:3)</PresentationFormat>
  <Paragraphs>83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Japanese Art</vt:lpstr>
      <vt:lpstr> Open Science Grid as XSEDE Service Provider  December 4, 2011  Chander Sehgal OSG User Support </vt:lpstr>
      <vt:lpstr>Overview</vt:lpstr>
      <vt:lpstr>Introduction to OSG</vt:lpstr>
      <vt:lpstr>OSG Ecosystem</vt:lpstr>
      <vt:lpstr>OSG-XSEDE Interface</vt:lpstr>
      <vt:lpstr>POPS &amp; Allocations</vt:lpstr>
      <vt:lpstr>Some Contacts</vt:lpstr>
      <vt:lpstr>Wrap-up</vt:lpstr>
    </vt:vector>
  </TitlesOfParts>
  <Company>Fermilab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PjM Report for OSG Review Jan-2009</dc:title>
  <dc:creator>Chander Sehgal</dc:creator>
  <cp:lastModifiedBy>Chander Sehgal</cp:lastModifiedBy>
  <cp:revision>726</cp:revision>
  <cp:lastPrinted>2007-02-13T22:42:37Z</cp:lastPrinted>
  <dcterms:created xsi:type="dcterms:W3CDTF">2006-09-16T17:30:18Z</dcterms:created>
  <dcterms:modified xsi:type="dcterms:W3CDTF">2011-12-02T16:28:15Z</dcterms:modified>
</cp:coreProperties>
</file>