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90" r:id="rId4"/>
    <p:sldId id="291" r:id="rId5"/>
    <p:sldId id="278" r:id="rId6"/>
    <p:sldId id="281" r:id="rId7"/>
    <p:sldId id="292" r:id="rId8"/>
    <p:sldId id="283" r:id="rId9"/>
    <p:sldId id="284" r:id="rId10"/>
    <p:sldId id="285" r:id="rId11"/>
    <p:sldId id="286" r:id="rId12"/>
    <p:sldId id="288" r:id="rId13"/>
    <p:sldId id="287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04/02/2014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74638"/>
          <a:ext cx="7533612" cy="632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700"/>
                <a:gridCol w="2892379"/>
                <a:gridCol w="2744533"/>
              </a:tblGrid>
              <a:tr h="500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CILogon</a:t>
                      </a:r>
                      <a:r>
                        <a:rPr lang="en-US" sz="1600" dirty="0" smtClean="0"/>
                        <a:t> Net HSM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functionality</a:t>
                      </a:r>
                      <a:r>
                        <a:rPr lang="en-US" sz="1600" baseline="0" dirty="0" smtClean="0"/>
                        <a:t> as </a:t>
                      </a:r>
                      <a:r>
                        <a:rPr lang="en-US" sz="1600" baseline="0" dirty="0" err="1" smtClean="0"/>
                        <a:t>DigiCert</a:t>
                      </a:r>
                      <a:r>
                        <a:rPr lang="en-US" sz="1600" baseline="0" dirty="0" smtClean="0"/>
                        <a:t>. No changes to OIM. </a:t>
                      </a:r>
                      <a:r>
                        <a:rPr lang="en-US" sz="1600" b="1" baseline="0" dirty="0" smtClean="0"/>
                        <a:t>Free (for 1.5 years at least</a:t>
                      </a:r>
                      <a:r>
                        <a:rPr lang="en-US" sz="1600" baseline="0" dirty="0" smtClean="0"/>
                        <a:t>). Can start using in 2 months. No changes to OIM or command line clients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Uncertain future</a:t>
                      </a:r>
                      <a:r>
                        <a:rPr lang="en-US" sz="1600" baseline="0" dirty="0" smtClean="0"/>
                        <a:t> funding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Commercial Retail </a:t>
                      </a:r>
                      <a:r>
                        <a:rPr lang="en-US" sz="1600" dirty="0" err="1" smtClean="0"/>
                        <a:t>CAs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 cert cost $10.00. automated process, issues </a:t>
                      </a:r>
                      <a:r>
                        <a:rPr lang="en-US" sz="1600" dirty="0" err="1" smtClean="0"/>
                        <a:t>certs</a:t>
                      </a:r>
                      <a:r>
                        <a:rPr lang="en-US" sz="1600" dirty="0" smtClean="0"/>
                        <a:t> in minutes.</a:t>
                      </a:r>
                      <a:r>
                        <a:rPr lang="en-US" sz="1600" baseline="0" dirty="0" smtClean="0"/>
                        <a:t> World-wide trusted </a:t>
                      </a:r>
                      <a:r>
                        <a:rPr lang="en-US" sz="1600" baseline="0" dirty="0" err="1" smtClean="0"/>
                        <a:t>CAs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DNS domain ownership. Hard to prove for our site </a:t>
                      </a:r>
                      <a:r>
                        <a:rPr lang="en-US" sz="1600" dirty="0" err="1" smtClean="0"/>
                        <a:t>admins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Sites has to write new tools to manage hundreds of host </a:t>
                      </a:r>
                      <a:r>
                        <a:rPr lang="en-US" sz="1600" baseline="0" dirty="0" err="1" smtClean="0"/>
                        <a:t>certs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InCommon</a:t>
                      </a:r>
                      <a:r>
                        <a:rPr lang="en-US" sz="1600" dirty="0" smtClean="0"/>
                        <a:t> Cert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Unlimited </a:t>
                      </a:r>
                      <a:r>
                        <a:rPr lang="en-US" sz="1600" dirty="0" err="1" smtClean="0"/>
                        <a:t>certs</a:t>
                      </a:r>
                      <a:r>
                        <a:rPr lang="en-US" sz="1600" dirty="0" smtClean="0"/>
                        <a:t> for </a:t>
                      </a:r>
                      <a:r>
                        <a:rPr lang="en-US" sz="1600" dirty="0" err="1" smtClean="0"/>
                        <a:t>InCommon</a:t>
                      </a:r>
                      <a:r>
                        <a:rPr lang="en-US" sz="1600" dirty="0" smtClean="0"/>
                        <a:t> members. Getting</a:t>
                      </a:r>
                      <a:r>
                        <a:rPr lang="en-US" sz="1600" baseline="0" dirty="0" smtClean="0"/>
                        <a:t> IGTF accreditation.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all OSG</a:t>
                      </a:r>
                      <a:r>
                        <a:rPr lang="en-US" sz="1600" dirty="0" smtClean="0"/>
                        <a:t> sites are members. </a:t>
                      </a:r>
                      <a:r>
                        <a:rPr lang="en-US" sz="1600" dirty="0" smtClean="0"/>
                        <a:t>For FNAL and BNL the membership fee would be 50K/year for 3 year subscription. Changes to command line tools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Our Own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BackEnd</a:t>
                      </a:r>
                      <a:r>
                        <a:rPr lang="en-US" sz="1600" baseline="0" dirty="0" smtClean="0"/>
                        <a:t> 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</a:t>
                      </a:r>
                      <a:r>
                        <a:rPr lang="en-US" sz="1600" baseline="0" dirty="0" smtClean="0"/>
                        <a:t> work as </a:t>
                      </a:r>
                      <a:r>
                        <a:rPr lang="en-US" sz="1600" baseline="0" dirty="0" err="1" smtClean="0"/>
                        <a:t>Digicert</a:t>
                      </a:r>
                      <a:r>
                        <a:rPr lang="en-US" sz="1600" baseline="0" dirty="0" smtClean="0"/>
                        <a:t> or </a:t>
                      </a:r>
                      <a:r>
                        <a:rPr lang="en-US" sz="1600" baseline="0" dirty="0" err="1" smtClean="0"/>
                        <a:t>CILogon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NetHSM</a:t>
                      </a:r>
                      <a:r>
                        <a:rPr lang="en-US" sz="1600" baseline="0" dirty="0" smtClean="0"/>
                        <a:t>. No changes to OIM or command line clients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Implementation</a:t>
                      </a:r>
                      <a:r>
                        <a:rPr lang="en-US" sz="1600" baseline="0" dirty="0" smtClean="0"/>
                        <a:t> and Maintenance costs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Our Intermediate 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Similar to </a:t>
                      </a:r>
                      <a:r>
                        <a:rPr lang="en-US" sz="1600" dirty="0" err="1" smtClean="0"/>
                        <a:t>BackEnd</a:t>
                      </a:r>
                      <a:r>
                        <a:rPr lang="en-US" sz="1600" dirty="0" smtClean="0"/>
                        <a:t> CA. </a:t>
                      </a:r>
                      <a:r>
                        <a:rPr lang="en-US" sz="1600" baseline="0" dirty="0" smtClean="0"/>
                        <a:t>No changes to OIM or command line clients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Implementation</a:t>
                      </a:r>
                      <a:r>
                        <a:rPr lang="en-US" sz="1600" baseline="0" dirty="0" smtClean="0"/>
                        <a:t> and Maintenance costs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CILogon</a:t>
            </a:r>
            <a:r>
              <a:rPr lang="en-US" dirty="0" smtClean="0"/>
              <a:t> Net </a:t>
            </a:r>
            <a:r>
              <a:rPr lang="en-US" dirty="0" smtClean="0"/>
              <a:t>HSM is </a:t>
            </a:r>
            <a:r>
              <a:rPr lang="en-US" dirty="0" smtClean="0"/>
              <a:t>the best</a:t>
            </a:r>
            <a:r>
              <a:rPr lang="en-US" dirty="0" smtClean="0"/>
              <a:t> </a:t>
            </a:r>
            <a:r>
              <a:rPr lang="en-US" dirty="0" smtClean="0"/>
              <a:t>option</a:t>
            </a:r>
            <a:r>
              <a:rPr lang="en-US" dirty="0" smtClean="0"/>
              <a:t>. We note the concern about future funding </a:t>
            </a:r>
            <a:r>
              <a:rPr lang="en-US" dirty="0" smtClean="0"/>
              <a:t>commitments.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Same set of services we get from </a:t>
            </a:r>
            <a:r>
              <a:rPr lang="en-US" dirty="0" err="1" smtClean="0"/>
              <a:t>DigiCert</a:t>
            </a:r>
            <a:r>
              <a:rPr lang="en-US" dirty="0" smtClean="0"/>
              <a:t> with minimal changes to Frontend  </a:t>
            </a:r>
          </a:p>
          <a:p>
            <a:pPr lvl="1"/>
            <a:r>
              <a:rPr lang="en-US" dirty="0" smtClean="0"/>
              <a:t>Started a prototype. Instantiating a new HSM service instance for OSG. Will use the same OIM invocation methods. No changes to the command line clients.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CILogon</a:t>
            </a:r>
            <a:r>
              <a:rPr lang="en-US" dirty="0" smtClean="0"/>
              <a:t> NET HSM option does not work, then we want to try to set up our own HSM service. </a:t>
            </a:r>
          </a:p>
          <a:p>
            <a:r>
              <a:rPr lang="en-US" dirty="0" smtClean="0"/>
              <a:t>If our own HSM does not work out, we should continue with </a:t>
            </a:r>
            <a:r>
              <a:rPr lang="en-US" dirty="0" err="1" smtClean="0"/>
              <a:t>DigiCert</a:t>
            </a:r>
            <a:r>
              <a:rPr lang="en-US" dirty="0" smtClean="0"/>
              <a:t> </a:t>
            </a:r>
            <a:r>
              <a:rPr lang="en-US" dirty="0" smtClean="0"/>
              <a:t>CA.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While completing the Net HSM experiment, our goal is still to eliminate user </a:t>
            </a:r>
            <a:r>
              <a:rPr lang="en-US" dirty="0" err="1" smtClean="0"/>
              <a:t>certs</a:t>
            </a:r>
            <a:r>
              <a:rPr lang="en-US" dirty="0" smtClean="0"/>
              <a:t> or make them completely hidden from users</a:t>
            </a:r>
          </a:p>
          <a:p>
            <a:r>
              <a:rPr lang="en-US" dirty="0" smtClean="0"/>
              <a:t>1st step is to add an OSG Identity Provider hooked into the OIM. </a:t>
            </a:r>
          </a:p>
          <a:p>
            <a:r>
              <a:rPr lang="en-US" dirty="0" err="1" smtClean="0"/>
              <a:t>Soichi</a:t>
            </a:r>
            <a:r>
              <a:rPr lang="en-US" dirty="0" smtClean="0"/>
              <a:t> already had a prototype </a:t>
            </a:r>
            <a:r>
              <a:rPr lang="en-US" dirty="0" err="1" smtClean="0"/>
              <a:t>IdP</a:t>
            </a:r>
            <a:r>
              <a:rPr lang="en-US" dirty="0" smtClean="0"/>
              <a:t> working. This will be used for </a:t>
            </a:r>
            <a:r>
              <a:rPr lang="en-US" dirty="0" err="1" smtClean="0"/>
              <a:t>onboarding</a:t>
            </a:r>
            <a:r>
              <a:rPr lang="en-US" dirty="0" smtClean="0"/>
              <a:t> OSG users into </a:t>
            </a:r>
            <a:r>
              <a:rPr lang="en-US" dirty="0" err="1" smtClean="0"/>
              <a:t>OSGConnect</a:t>
            </a:r>
            <a:r>
              <a:rPr lang="en-US" dirty="0" smtClean="0"/>
              <a:t>. It will also be used for obtaining </a:t>
            </a:r>
            <a:r>
              <a:rPr lang="en-US" dirty="0" err="1" smtClean="0"/>
              <a:t>CILogon</a:t>
            </a:r>
            <a:r>
              <a:rPr lang="en-US" dirty="0" smtClean="0"/>
              <a:t> Basic </a:t>
            </a:r>
            <a:r>
              <a:rPr lang="en-US" dirty="0" err="1" smtClean="0"/>
              <a:t>certs</a:t>
            </a:r>
            <a:r>
              <a:rPr lang="en-US" dirty="0" smtClean="0"/>
              <a:t> when needed. 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step is to add a username/</a:t>
            </a:r>
            <a:r>
              <a:rPr lang="en-US" dirty="0" err="1" smtClean="0"/>
              <a:t>passwd</a:t>
            </a:r>
            <a:r>
              <a:rPr lang="en-US" dirty="0" smtClean="0"/>
              <a:t> access to OIM. So anyone who just needs access to </a:t>
            </a:r>
            <a:r>
              <a:rPr lang="en-US" dirty="0" err="1" smtClean="0"/>
              <a:t>twiki</a:t>
            </a:r>
            <a:r>
              <a:rPr lang="en-US" dirty="0" smtClean="0"/>
              <a:t>, </a:t>
            </a:r>
            <a:r>
              <a:rPr lang="en-US" dirty="0" err="1" smtClean="0"/>
              <a:t>docdb</a:t>
            </a:r>
            <a:r>
              <a:rPr lang="en-US" dirty="0" smtClean="0"/>
              <a:t>, OIM, can do so without </a:t>
            </a:r>
            <a:r>
              <a:rPr lang="en-US" dirty="0" err="1" smtClean="0"/>
              <a:t>certs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is to access storage elements without user certificates.</a:t>
            </a:r>
          </a:p>
          <a:p>
            <a:pPr lvl="1"/>
            <a:r>
              <a:rPr lang="en-US" dirty="0" smtClean="0"/>
              <a:t>Similar to Traceability project, but only for storage elements </a:t>
            </a:r>
          </a:p>
          <a:p>
            <a:r>
              <a:rPr lang="en-US" dirty="0" smtClean="0"/>
              <a:t>We will continue to move </a:t>
            </a:r>
            <a:r>
              <a:rPr lang="en-US" dirty="0" err="1" smtClean="0"/>
              <a:t>VOs</a:t>
            </a:r>
            <a:r>
              <a:rPr lang="en-US" dirty="0" smtClean="0"/>
              <a:t> to certificate-free submission mode.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IGTF release has lots of new things</a:t>
            </a:r>
          </a:p>
          <a:p>
            <a:pPr lvl="1"/>
            <a:r>
              <a:rPr lang="en-US" dirty="0" err="1" smtClean="0"/>
              <a:t>DOEGrids</a:t>
            </a:r>
            <a:r>
              <a:rPr lang="en-US" dirty="0" smtClean="0"/>
              <a:t> CA is removed. 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DigiCert</a:t>
            </a:r>
            <a:r>
              <a:rPr lang="en-US" dirty="0" smtClean="0"/>
              <a:t> trust rots with SHA-2 </a:t>
            </a:r>
            <a:r>
              <a:rPr lang="en-US" dirty="0" err="1" smtClean="0"/>
              <a:t>certs</a:t>
            </a:r>
            <a:r>
              <a:rPr lang="en-US" dirty="0" smtClean="0"/>
              <a:t> are added</a:t>
            </a:r>
          </a:p>
          <a:p>
            <a:pPr lvl="1"/>
            <a:r>
              <a:rPr lang="en-US" dirty="0" smtClean="0"/>
              <a:t>Dropping the old layout– incompatible with </a:t>
            </a:r>
            <a:r>
              <a:rPr lang="en-US" err="1" smtClean="0"/>
              <a:t>sha</a:t>
            </a:r>
            <a:r>
              <a:rPr lang="en-US" smtClean="0"/>
              <a:t>-2.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Glow VO submitting certificate-free jobs</a:t>
            </a:r>
          </a:p>
          <a:p>
            <a:pPr lvl="1"/>
            <a:r>
              <a:rPr lang="en-US" dirty="0" smtClean="0"/>
              <a:t>Completed the review of Glow VO</a:t>
            </a:r>
          </a:p>
          <a:p>
            <a:pPr lvl="1"/>
            <a:r>
              <a:rPr lang="en-US" dirty="0" smtClean="0"/>
              <a:t>Found some issues</a:t>
            </a:r>
          </a:p>
          <a:p>
            <a:pPr lvl="2"/>
            <a:r>
              <a:rPr lang="en-US" dirty="0" smtClean="0"/>
              <a:t>Two kinds of submit node: PI-Managed and CHTC-managed</a:t>
            </a:r>
          </a:p>
          <a:p>
            <a:pPr lvl="2"/>
            <a:r>
              <a:rPr lang="en-US" dirty="0" smtClean="0"/>
              <a:t>CHTC-managed nodes were straightforward. Single policy and user management process. PI-managed nodes are diverse, dependent on </a:t>
            </a:r>
            <a:r>
              <a:rPr lang="en-US" dirty="0" err="1" smtClean="0"/>
              <a:t>PI’s</a:t>
            </a:r>
            <a:r>
              <a:rPr lang="en-US" dirty="0" smtClean="0"/>
              <a:t> practices</a:t>
            </a:r>
          </a:p>
          <a:p>
            <a:pPr lvl="1"/>
            <a:r>
              <a:rPr lang="en-US" dirty="0" smtClean="0"/>
              <a:t>Made some changes to GLOW submission mechanism. Created two separate job queues. Only </a:t>
            </a:r>
            <a:r>
              <a:rPr lang="en-US" dirty="0" err="1" smtClean="0"/>
              <a:t>CHTC_managed</a:t>
            </a:r>
            <a:r>
              <a:rPr lang="en-US" dirty="0" smtClean="0"/>
              <a:t> nodes can submit jobs to </a:t>
            </a:r>
            <a:r>
              <a:rPr lang="en-US" dirty="0" err="1" smtClean="0"/>
              <a:t>Fermilab</a:t>
            </a:r>
            <a:r>
              <a:rPr lang="en-US" dirty="0" smtClean="0"/>
              <a:t> without certificates.</a:t>
            </a:r>
          </a:p>
          <a:p>
            <a:pPr lvl="1"/>
            <a:r>
              <a:rPr lang="en-US" dirty="0" smtClean="0"/>
              <a:t>Most users and PIs prefer to use CHTC-managed nodes, so this is not a huge drawback</a:t>
            </a:r>
          </a:p>
          <a:p>
            <a:pPr lvl="1"/>
            <a:r>
              <a:rPr lang="en-US" dirty="0" smtClean="0"/>
              <a:t>Moved into production. </a:t>
            </a:r>
          </a:p>
          <a:p>
            <a:pPr lvl="1"/>
            <a:r>
              <a:rPr lang="en-US" dirty="0" smtClean="0"/>
              <a:t>Expected to benefit 607 users in Glow. </a:t>
            </a:r>
          </a:p>
          <a:p>
            <a:pPr lvl="1"/>
            <a:r>
              <a:rPr lang="en-US" dirty="0" smtClean="0"/>
              <a:t>Very positive feedback from GLOW </a:t>
            </a:r>
            <a:r>
              <a:rPr lang="en-US" dirty="0" err="1" smtClean="0"/>
              <a:t>admins</a:t>
            </a:r>
            <a:r>
              <a:rPr lang="en-US" dirty="0" smtClean="0"/>
              <a:t> so far.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Glow VO Job Stats</a:t>
            </a:r>
            <a:endParaRPr lang="en-US" dirty="0"/>
          </a:p>
        </p:txBody>
      </p:sp>
      <p:pic>
        <p:nvPicPr>
          <p:cNvPr id="4" name="Picture 3" descr="Glow_Total_7d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053" y="5715000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Number of </a:t>
            </a:r>
            <a:r>
              <a:rPr lang="en-US" dirty="0" err="1" smtClean="0"/>
              <a:t>Glideins</a:t>
            </a:r>
            <a:r>
              <a:rPr lang="en-US" dirty="0" smtClean="0"/>
              <a:t> from Glow running on all OSG sites.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dark salmon color is FNAL, not SWT2. </a:t>
            </a:r>
          </a:p>
          <a:p>
            <a:pPr>
              <a:buFont typeface="Arial"/>
              <a:buChar char="•"/>
            </a:pPr>
            <a:r>
              <a:rPr lang="en-US" dirty="0" smtClean="0"/>
              <a:t>T</a:t>
            </a:r>
            <a:r>
              <a:rPr lang="en-US" dirty="0" smtClean="0"/>
              <a:t>he number of jobs running on FNAL increasing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ow_Total_1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3263" cy="3797300"/>
          </a:xfrm>
          <a:prstGeom prst="rect">
            <a:avLst/>
          </a:prstGeom>
        </p:spPr>
      </p:pic>
      <p:pic>
        <p:nvPicPr>
          <p:cNvPr id="6" name="Picture 5" descr="Glow_Fnal_1mon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56000"/>
            <a:ext cx="6149474" cy="3502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9475" y="3881826"/>
            <a:ext cx="299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Glow </a:t>
            </a:r>
            <a:r>
              <a:rPr lang="en-US" sz="1400" b="1" dirty="0" err="1" smtClean="0"/>
              <a:t>Glideins</a:t>
            </a:r>
            <a:r>
              <a:rPr lang="en-US" sz="1400" b="1" dirty="0" smtClean="0"/>
              <a:t> at FNAL during </a:t>
            </a:r>
          </a:p>
          <a:p>
            <a:r>
              <a:rPr lang="en-US" sz="1400" b="1" dirty="0" smtClean="0"/>
              <a:t>the last month</a:t>
            </a:r>
          </a:p>
          <a:p>
            <a:r>
              <a:rPr lang="en-US" sz="1400" dirty="0" smtClean="0"/>
              <a:t>Disregard data before week11. </a:t>
            </a:r>
          </a:p>
          <a:p>
            <a:r>
              <a:rPr lang="en-US" sz="1400" dirty="0" smtClean="0"/>
              <a:t>We started on FNAL at week 11</a:t>
            </a:r>
          </a:p>
          <a:p>
            <a:r>
              <a:rPr lang="en-US" sz="1400" dirty="0" smtClean="0"/>
              <a:t>FNAL providing a significant amount of </a:t>
            </a:r>
          </a:p>
          <a:p>
            <a:r>
              <a:rPr lang="en-US" sz="1400" dirty="0" err="1" smtClean="0"/>
              <a:t>Glideins</a:t>
            </a:r>
            <a:r>
              <a:rPr lang="en-US" sz="1400" dirty="0" smtClean="0"/>
              <a:t> for Glow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49475" y="1510632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</a:t>
            </a:r>
            <a:r>
              <a:rPr lang="en-US" sz="1400" b="1" dirty="0" smtClean="0"/>
              <a:t>low </a:t>
            </a:r>
            <a:r>
              <a:rPr lang="en-US" sz="1400" b="1" dirty="0" err="1" smtClean="0"/>
              <a:t>Glideins</a:t>
            </a:r>
            <a:r>
              <a:rPr lang="en-US" sz="1400" b="1" dirty="0" smtClean="0"/>
              <a:t> at all OSG sites </a:t>
            </a:r>
          </a:p>
          <a:p>
            <a:r>
              <a:rPr lang="en-US" sz="1400" b="1" dirty="0" smtClean="0"/>
              <a:t>during the last month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News from </a:t>
            </a:r>
            <a:r>
              <a:rPr lang="en-US" dirty="0" err="1" smtClean="0"/>
              <a:t>CILogon</a:t>
            </a:r>
            <a:r>
              <a:rPr lang="en-US" dirty="0" smtClean="0"/>
              <a:t> Basic CA</a:t>
            </a:r>
          </a:p>
          <a:p>
            <a:pPr lvl="1"/>
            <a:r>
              <a:rPr lang="en-US" dirty="0" smtClean="0"/>
              <a:t>The new IGTF profile IOTA had been approved and included in the new IGTF release. </a:t>
            </a:r>
          </a:p>
          <a:p>
            <a:pPr lvl="1"/>
            <a:r>
              <a:rPr lang="en-US" dirty="0" err="1" smtClean="0"/>
              <a:t>CILogon</a:t>
            </a:r>
            <a:r>
              <a:rPr lang="en-US" dirty="0" smtClean="0"/>
              <a:t> Basic CA will complete its accreditation under this profile soon. </a:t>
            </a:r>
          </a:p>
          <a:p>
            <a:pPr lvl="1"/>
            <a:r>
              <a:rPr lang="en-US" dirty="0" smtClean="0"/>
              <a:t>What this means is we will soon have </a:t>
            </a:r>
            <a:r>
              <a:rPr lang="en-US" dirty="0" err="1" smtClean="0"/>
              <a:t>CILogon</a:t>
            </a:r>
            <a:r>
              <a:rPr lang="en-US" dirty="0" smtClean="0"/>
              <a:t> Basic CA as part of our standard IGTF distribution as an accredited CA. </a:t>
            </a:r>
          </a:p>
          <a:p>
            <a:pPr lvl="1"/>
            <a:r>
              <a:rPr lang="en-US" dirty="0" smtClean="0"/>
              <a:t>Once the accreditation is complete, we want to push even more users to utilize this CA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OSG IDM Roadmap revisited before </a:t>
            </a:r>
            <a:r>
              <a:rPr lang="en-US" dirty="0" err="1" smtClean="0"/>
              <a:t>DigiCert</a:t>
            </a:r>
            <a:r>
              <a:rPr lang="en-US" dirty="0" smtClean="0"/>
              <a:t> current contract expiry</a:t>
            </a:r>
          </a:p>
          <a:p>
            <a:pPr lvl="1"/>
            <a:r>
              <a:rPr lang="en-US" dirty="0" smtClean="0"/>
              <a:t>First, we will renew our contract with </a:t>
            </a:r>
            <a:r>
              <a:rPr lang="en-US" dirty="0" err="1" smtClean="0"/>
              <a:t>DigiCert</a:t>
            </a:r>
            <a:r>
              <a:rPr lang="en-US" dirty="0" smtClean="0"/>
              <a:t> for a year or two. So, no worries about sudden changes</a:t>
            </a:r>
          </a:p>
          <a:p>
            <a:pPr lvl="1"/>
            <a:r>
              <a:rPr lang="en-US" dirty="0" smtClean="0"/>
              <a:t>Two questions from </a:t>
            </a:r>
            <a:r>
              <a:rPr lang="en-US" dirty="0" err="1" smtClean="0"/>
              <a:t>Lothar</a:t>
            </a:r>
            <a:r>
              <a:rPr lang="en-US" dirty="0" smtClean="0"/>
              <a:t> triggered our work: </a:t>
            </a:r>
          </a:p>
          <a:p>
            <a:pPr lvl="2"/>
            <a:r>
              <a:rPr lang="en-US" dirty="0" smtClean="0"/>
              <a:t> What would happen to OSG stakeholders if we stop to provide certificates?</a:t>
            </a:r>
          </a:p>
          <a:p>
            <a:pPr lvl="2"/>
            <a:r>
              <a:rPr lang="en-US" dirty="0" smtClean="0"/>
              <a:t>Can we get certificates somewhere other than </a:t>
            </a:r>
            <a:r>
              <a:rPr lang="en-US" dirty="0" err="1" smtClean="0"/>
              <a:t>DigiCert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We created a short-term roadmap, </a:t>
            </a:r>
            <a:r>
              <a:rPr lang="en-US" b="1" dirty="0" smtClean="0"/>
              <a:t>OSG-doc-1185, </a:t>
            </a:r>
            <a:r>
              <a:rPr lang="en-US" dirty="0" smtClean="0"/>
              <a:t>answering these questions in detail.</a:t>
            </a:r>
            <a:r>
              <a:rPr lang="en-US" dirty="0" smtClean="0"/>
              <a:t> Please read the document </a:t>
            </a:r>
            <a:r>
              <a:rPr lang="en-US" dirty="0" smtClean="0"/>
              <a:t>for details.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would happen to OSG Stakeholders if OSG stops to provide certificates?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3652" y="2767620"/>
          <a:ext cx="7788918" cy="391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306"/>
                <a:gridCol w="2596306"/>
                <a:gridCol w="2596306"/>
              </a:tblGrid>
              <a:tr h="574993">
                <a:tc>
                  <a:txBody>
                    <a:bodyPr/>
                    <a:lstStyle/>
                    <a:p>
                      <a:r>
                        <a:rPr lang="en-US" dirty="0" smtClean="0"/>
                        <a:t>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r>
                        <a:rPr lang="en-US" baseline="0" dirty="0" smtClean="0"/>
                        <a:t> on User </a:t>
                      </a:r>
                      <a:r>
                        <a:rPr lang="en-US" baseline="0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 on Host </a:t>
                      </a:r>
                      <a:r>
                        <a:rPr lang="en-US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</a:tr>
              <a:tr h="574993">
                <a:tc>
                  <a:txBody>
                    <a:bodyPr/>
                    <a:lstStyle/>
                    <a:p>
                      <a:r>
                        <a:rPr lang="en-US" dirty="0" smtClean="0"/>
                        <a:t>LHC</a:t>
                      </a:r>
                      <a:r>
                        <a:rPr lang="en-US" baseline="0" dirty="0" smtClean="0"/>
                        <a:t> (Atlas, CMS, Alice)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need 3500 </a:t>
                      </a:r>
                      <a:r>
                        <a:rPr lang="en-US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</a:tr>
              <a:tr h="5749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Fermilab</a:t>
                      </a:r>
                      <a:r>
                        <a:rPr lang="en-US" dirty="0" smtClean="0"/>
                        <a:t> 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</a:t>
                      </a:r>
                      <a:r>
                        <a:rPr lang="en-US" baseline="0" dirty="0" smtClean="0"/>
                        <a:t> need host </a:t>
                      </a:r>
                      <a:r>
                        <a:rPr lang="en-US" baseline="0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</a:tr>
              <a:tr h="574993">
                <a:tc>
                  <a:txBody>
                    <a:bodyPr/>
                    <a:lstStyle/>
                    <a:p>
                      <a:r>
                        <a:rPr lang="en-US" dirty="0" smtClean="0"/>
                        <a:t>OSG 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–10, 15% of users will need </a:t>
                      </a:r>
                      <a:r>
                        <a:rPr lang="en-US" baseline="0" dirty="0" err="1" smtClean="0"/>
                        <a:t>certs</a:t>
                      </a:r>
                      <a:r>
                        <a:rPr lang="en-US" baseline="0" dirty="0" smtClean="0"/>
                        <a:t>, but can switch to </a:t>
                      </a:r>
                      <a:r>
                        <a:rPr lang="en-US" baseline="0" dirty="0" err="1" smtClean="0"/>
                        <a:t>CILogon</a:t>
                      </a:r>
                      <a:r>
                        <a:rPr lang="en-US" baseline="0" dirty="0" smtClean="0"/>
                        <a:t>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needs 100 </a:t>
                      </a:r>
                      <a:r>
                        <a:rPr lang="en-US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</a:tr>
              <a:tr h="574993">
                <a:tc>
                  <a:txBody>
                    <a:bodyPr/>
                    <a:lstStyle/>
                    <a:p>
                      <a:r>
                        <a:rPr lang="en-US" dirty="0" smtClean="0"/>
                        <a:t>DOSAR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</a:t>
                      </a:r>
                      <a:r>
                        <a:rPr lang="en-US" baseline="0" dirty="0" smtClean="0"/>
                        <a:t> – only 20 users. Can switch to </a:t>
                      </a:r>
                      <a:r>
                        <a:rPr lang="en-US" baseline="0" dirty="0" err="1" smtClean="0"/>
                        <a:t>CILogon</a:t>
                      </a:r>
                      <a:r>
                        <a:rPr lang="en-US" baseline="0" dirty="0" smtClean="0"/>
                        <a:t> CA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Needs a small amount</a:t>
                      </a:r>
                      <a:endParaRPr lang="en-US" dirty="0"/>
                    </a:p>
                  </a:txBody>
                  <a:tcPr/>
                </a:tc>
              </a:tr>
              <a:tr h="574993">
                <a:tc>
                  <a:txBody>
                    <a:bodyPr/>
                    <a:lstStyle/>
                    <a:p>
                      <a:r>
                        <a:rPr lang="en-US" dirty="0" smtClean="0"/>
                        <a:t>GLOW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Some, but can switch to </a:t>
                      </a:r>
                      <a:r>
                        <a:rPr lang="en-US" dirty="0" err="1" smtClean="0"/>
                        <a:t>CILogon</a:t>
                      </a:r>
                      <a:r>
                        <a:rPr lang="en-US" baseline="0" dirty="0" smtClean="0"/>
                        <a:t>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needs 100 </a:t>
                      </a:r>
                      <a:r>
                        <a:rPr lang="en-US" dirty="0" err="1" smtClean="0"/>
                        <a:t>certs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would happen to OSG Stakeholders if OSG stops to provide certificates?</a:t>
            </a:r>
          </a:p>
          <a:p>
            <a:pPr lvl="1"/>
            <a:r>
              <a:rPr lang="en-US" b="1" dirty="0" smtClean="0"/>
              <a:t>User </a:t>
            </a:r>
            <a:r>
              <a:rPr lang="en-US" b="1" dirty="0" err="1" smtClean="0"/>
              <a:t>certs</a:t>
            </a:r>
            <a:r>
              <a:rPr lang="en-US" b="1" dirty="0" smtClean="0"/>
              <a:t> has no impact</a:t>
            </a:r>
            <a:r>
              <a:rPr lang="en-US" dirty="0" smtClean="0"/>
              <a:t>. Few </a:t>
            </a:r>
            <a:r>
              <a:rPr lang="en-US" dirty="0" err="1" smtClean="0"/>
              <a:t>VOs</a:t>
            </a:r>
            <a:r>
              <a:rPr lang="en-US" dirty="0" smtClean="0"/>
              <a:t> dependent on OSG CA and they do not have any accreditation requirements. So, they can switch to </a:t>
            </a:r>
            <a:r>
              <a:rPr lang="en-US" dirty="0" err="1" smtClean="0"/>
              <a:t>CILogon</a:t>
            </a:r>
            <a:r>
              <a:rPr lang="en-US" dirty="0" smtClean="0"/>
              <a:t> Basic </a:t>
            </a:r>
            <a:r>
              <a:rPr lang="en-US" dirty="0" smtClean="0"/>
              <a:t>CA if needed. All other </a:t>
            </a:r>
            <a:r>
              <a:rPr lang="en-US" dirty="0" err="1" smtClean="0"/>
              <a:t>VOs</a:t>
            </a:r>
            <a:r>
              <a:rPr lang="en-US" dirty="0" smtClean="0"/>
              <a:t> can already get </a:t>
            </a:r>
            <a:r>
              <a:rPr lang="en-US" dirty="0" err="1" smtClean="0"/>
              <a:t>certs</a:t>
            </a:r>
            <a:r>
              <a:rPr lang="en-US" dirty="0" smtClean="0"/>
              <a:t> form alternative resources, Fermi KCA, CERN CA, etc.  </a:t>
            </a:r>
            <a:endParaRPr lang="en-US" dirty="0" smtClean="0"/>
          </a:p>
          <a:p>
            <a:pPr lvl="1"/>
            <a:r>
              <a:rPr lang="en-US" b="1" dirty="0" smtClean="0"/>
              <a:t>The real issue is the host </a:t>
            </a:r>
            <a:r>
              <a:rPr lang="en-US" b="1" dirty="0" err="1" smtClean="0"/>
              <a:t>certs</a:t>
            </a:r>
            <a:r>
              <a:rPr lang="en-US" dirty="0" smtClean="0"/>
              <a:t>. Everyone is dependent on OSG CA and no VO has an alternative to get </a:t>
            </a:r>
            <a:r>
              <a:rPr lang="en-US" dirty="0" err="1" smtClean="0"/>
              <a:t>certs</a:t>
            </a:r>
            <a:r>
              <a:rPr lang="en-US" dirty="0" smtClean="0"/>
              <a:t> from.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get certificates somewhere else? Yes:</a:t>
            </a:r>
          </a:p>
          <a:p>
            <a:pPr lvl="1"/>
            <a:r>
              <a:rPr lang="en-US" dirty="0" err="1" smtClean="0"/>
              <a:t>CILogon</a:t>
            </a:r>
            <a:r>
              <a:rPr lang="en-US" dirty="0" smtClean="0"/>
              <a:t> Net HSM service</a:t>
            </a:r>
          </a:p>
          <a:p>
            <a:pPr lvl="1"/>
            <a:r>
              <a:rPr lang="en-US" dirty="0" smtClean="0"/>
              <a:t>Commercial Retail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err="1" smtClean="0"/>
              <a:t>InCommon</a:t>
            </a:r>
            <a:r>
              <a:rPr lang="en-US" dirty="0" smtClean="0"/>
              <a:t> Certificate Service</a:t>
            </a:r>
          </a:p>
          <a:p>
            <a:pPr lvl="1"/>
            <a:r>
              <a:rPr lang="en-US" dirty="0" smtClean="0"/>
              <a:t>Operating our own Backend CA</a:t>
            </a:r>
          </a:p>
          <a:p>
            <a:pPr lvl="1"/>
            <a:r>
              <a:rPr lang="en-US" dirty="0" smtClean="0"/>
              <a:t>Operating our intermediate CA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13130</TotalTime>
  <Words>1052</Words>
  <Application>Microsoft Macintosh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OSG Area Coordinators Meeting Security Team  Report</vt:lpstr>
      <vt:lpstr>Key Initiatives</vt:lpstr>
      <vt:lpstr>Glow VO Job Stats</vt:lpstr>
      <vt:lpstr>Slide 4</vt:lpstr>
      <vt:lpstr>Key Initiatives</vt:lpstr>
      <vt:lpstr>IDM Roadmap</vt:lpstr>
      <vt:lpstr>IDM Roadmap</vt:lpstr>
      <vt:lpstr>IDM Roadmap</vt:lpstr>
      <vt:lpstr>IDM Roadmap</vt:lpstr>
      <vt:lpstr>Slide 10</vt:lpstr>
      <vt:lpstr>IDM Roadmap</vt:lpstr>
      <vt:lpstr>IDM Roadmap</vt:lpstr>
      <vt:lpstr>IDM Roadmap</vt:lpstr>
      <vt:lpstr>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126</cp:revision>
  <dcterms:created xsi:type="dcterms:W3CDTF">2014-04-01T22:40:56Z</dcterms:created>
  <dcterms:modified xsi:type="dcterms:W3CDTF">2014-04-02T18:51:14Z</dcterms:modified>
</cp:coreProperties>
</file>