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7" r:id="rId9"/>
    <p:sldId id="262" r:id="rId10"/>
    <p:sldId id="265" r:id="rId11"/>
    <p:sldId id="269" r:id="rId12"/>
    <p:sldId id="263" r:id="rId13"/>
    <p:sldId id="270" r:id="rId14"/>
    <p:sldId id="26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4B56-0E76-D24C-AECF-0D2414C14CAF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4280-7200-9248-B7AF-76F77D866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cern.ch/twiki/bin/view/Main/ROO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Xrootd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Derek </a:t>
            </a:r>
            <a:r>
              <a:rPr lang="en-US" dirty="0" err="1" smtClean="0"/>
              <a:t>Weitzel</a:t>
            </a:r>
            <a:r>
              <a:rPr lang="en-US" dirty="0" smtClean="0"/>
              <a:t> &amp; Brian </a:t>
            </a:r>
            <a:r>
              <a:rPr lang="en-US" dirty="0" err="1" smtClean="0"/>
              <a:t>Bockelman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T3 </a:t>
            </a:r>
            <a:r>
              <a:rPr lang="en-US" dirty="0" err="1" smtClean="0"/>
              <a:t>Configs</a:t>
            </a:r>
            <a:r>
              <a:rPr lang="en-US" dirty="0" smtClean="0"/>
              <a:t> - Diskless</a:t>
            </a:r>
            <a:endParaRPr lang="en-US" dirty="0"/>
          </a:p>
        </p:txBody>
      </p:sp>
      <p:pic>
        <p:nvPicPr>
          <p:cNvPr id="10" name="Content Placeholder 9" descr="Tier3Diskles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5102" r="-15102"/>
              <a:stretch>
                <a:fillRect/>
              </a:stretch>
            </p:blipFill>
          </mc:Choice>
          <mc:Fallback>
            <p:blipFill>
              <a:blip r:embed="rId3"/>
              <a:srcRect l="-15102" r="-15102"/>
              <a:stretch>
                <a:fillRect/>
              </a:stretch>
            </p:blipFill>
          </mc:Fallback>
        </mc:AlternateContent>
        <p:spPr/>
      </p:pic>
      <p:sp>
        <p:nvSpPr>
          <p:cNvPr id="4" name="TextBox 3"/>
          <p:cNvSpPr txBox="1"/>
          <p:nvPr/>
        </p:nvSpPr>
        <p:spPr>
          <a:xfrm>
            <a:off x="1755648" y="5941497"/>
            <a:ext cx="548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Deployed at T3_US_Omaha!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T3 </a:t>
            </a:r>
            <a:r>
              <a:rPr lang="en-US" dirty="0" err="1" smtClean="0"/>
              <a:t>Config</a:t>
            </a:r>
            <a:r>
              <a:rPr lang="en-US" dirty="0" smtClean="0"/>
              <a:t> – Remote Fallback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265256"/>
            <a:ext cx="6070600" cy="513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94149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Requires capabilities coming in CMSSW_3_9_0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T3 </a:t>
            </a:r>
            <a:r>
              <a:rPr lang="en-US" dirty="0" err="1" smtClean="0"/>
              <a:t>Configs</a:t>
            </a:r>
            <a:r>
              <a:rPr lang="en-US" dirty="0" smtClean="0"/>
              <a:t> –Full </a:t>
            </a:r>
            <a:r>
              <a:rPr lang="en-US" dirty="0" err="1" smtClean="0"/>
              <a:t>Xrootd</a:t>
            </a:r>
            <a:r>
              <a:rPr lang="en-US" dirty="0" smtClean="0"/>
              <a:t> Deploy</a:t>
            </a:r>
            <a:endParaRPr lang="en-US" dirty="0"/>
          </a:p>
        </p:txBody>
      </p:sp>
      <p:pic>
        <p:nvPicPr>
          <p:cNvPr id="5" name="Picture 4" descr="Tier3WithHardwa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39800" y="1609183"/>
            <a:ext cx="7264400" cy="4356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5648" y="5941497"/>
            <a:ext cx="5013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Deploying at T3_US_UCR!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T3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i="1" dirty="0" smtClean="0"/>
              <a:t>you don’t need to switch your site to </a:t>
            </a:r>
            <a:r>
              <a:rPr lang="en-US" i="1" dirty="0" err="1" smtClean="0"/>
              <a:t>xrootd</a:t>
            </a:r>
            <a:r>
              <a:rPr lang="en-US" i="1" dirty="0" smtClean="0"/>
              <a:t> </a:t>
            </a:r>
            <a:r>
              <a:rPr lang="en-US" dirty="0" smtClean="0"/>
              <a:t>except in the last picture.</a:t>
            </a:r>
          </a:p>
          <a:p>
            <a:pPr lvl="1"/>
            <a:r>
              <a:rPr lang="en-US" dirty="0" smtClean="0"/>
              <a:t>However, the last case is the most tightly integrated </a:t>
            </a:r>
            <a:r>
              <a:rPr lang="en-US" i="1" dirty="0" smtClean="0"/>
              <a:t>and</a:t>
            </a:r>
            <a:r>
              <a:rPr lang="en-US" dirty="0" smtClean="0"/>
              <a:t> has the best caching.</a:t>
            </a:r>
          </a:p>
          <a:p>
            <a:pPr lvl="1"/>
            <a:r>
              <a:rPr lang="en-US" dirty="0" smtClean="0"/>
              <a:t>So, you can benefit and participate with hardly any work on your side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Interacting with Users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CMSSW user tool already works with this.</a:t>
            </a:r>
          </a:p>
          <a:p>
            <a:r>
              <a:rPr lang="en-US" dirty="0" smtClean="0"/>
              <a:t>Doesn’t require grid software (Mac friendly!)</a:t>
            </a:r>
          </a:p>
          <a:p>
            <a:pPr lvl="1"/>
            <a:r>
              <a:rPr lang="en-US" dirty="0" smtClean="0"/>
              <a:t>But does require grid certificate!</a:t>
            </a:r>
          </a:p>
          <a:p>
            <a:r>
              <a:rPr lang="en-US" dirty="0" smtClean="0"/>
              <a:t>(Demo with Fireworks, network permitting)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twiki.cern.ch/twiki/bin/view/Main/CmsXrootdArchitecture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Data Access and </a:t>
            </a:r>
            <a:r>
              <a:rPr lang="en-US" dirty="0" err="1" smtClean="0"/>
              <a:t>Xrootd</a:t>
            </a:r>
            <a:r>
              <a:rPr lang="en-US" dirty="0" smtClean="0"/>
              <a:t> Concepts</a:t>
            </a:r>
          </a:p>
          <a:p>
            <a:r>
              <a:rPr lang="en-US" dirty="0" smtClean="0"/>
              <a:t>WLCG Demonstrator Project</a:t>
            </a:r>
          </a:p>
          <a:p>
            <a:r>
              <a:rPr lang="en-US" dirty="0" smtClean="0"/>
              <a:t>Sample T3 sites</a:t>
            </a:r>
          </a:p>
          <a:p>
            <a:r>
              <a:rPr lang="en-US" dirty="0" smtClean="0"/>
              <a:t>Interacting with Users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scalability for the next LHC run in 2013</a:t>
            </a:r>
          </a:p>
          <a:p>
            <a:r>
              <a:rPr lang="en-US" dirty="0" smtClean="0"/>
              <a:t>Tiered architecture = many copies</a:t>
            </a:r>
          </a:p>
          <a:p>
            <a:r>
              <a:rPr lang="en-US" dirty="0" smtClean="0"/>
              <a:t>Explicit data placement implies we must be smarter than our users and know future usage patterns</a:t>
            </a:r>
          </a:p>
          <a:p>
            <a:r>
              <a:rPr lang="en-US" dirty="0" smtClean="0"/>
              <a:t>This is a common problem, internet companies have found solutions a decade ago.</a:t>
            </a:r>
          </a:p>
          <a:p>
            <a:r>
              <a:rPr lang="en-US" dirty="0" smtClean="0"/>
              <a:t>Common solution = Caching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want to work on improving </a:t>
            </a:r>
            <a:r>
              <a:rPr lang="en-US" b="1" dirty="0" smtClean="0"/>
              <a:t>end-user data access</a:t>
            </a:r>
            <a:r>
              <a:rPr lang="en-US" dirty="0" smtClean="0"/>
              <a:t>.  Goals:</a:t>
            </a:r>
          </a:p>
          <a:p>
            <a:r>
              <a:rPr lang="en-US" b="1" dirty="0" smtClean="0"/>
              <a:t>Reliability</a:t>
            </a:r>
            <a:r>
              <a:rPr lang="en-US" dirty="0" smtClean="0"/>
              <a:t>: The end-user should never see an I/O error or failure propagated up to their application unless no USCMS site can serve the file. Failures should be caught as early as possible and I/O retried or rerouted to a different site (possibly degrading the service slightly). </a:t>
            </a:r>
          </a:p>
          <a:p>
            <a:r>
              <a:rPr lang="en-US" b="1" dirty="0" smtClean="0"/>
              <a:t>Transparency</a:t>
            </a:r>
            <a:r>
              <a:rPr lang="en-US" dirty="0" smtClean="0"/>
              <a:t>: All actions of the underlying system should be automatic for the user – catalog lookups, redirections, reconnections. There should not be a different workflow for accessing the data ``close by" versus halfway around the world. This implies the system serves user requests almost instantly; opening files should be a ``lightweight" operation. </a:t>
            </a:r>
          </a:p>
          <a:p>
            <a:r>
              <a:rPr lang="en-US" b="1" dirty="0" smtClean="0"/>
              <a:t>Usability</a:t>
            </a:r>
            <a:r>
              <a:rPr lang="en-US" dirty="0" smtClean="0"/>
              <a:t>: All CMS application frameworks (CMSSW, </a:t>
            </a:r>
            <a:r>
              <a:rPr lang="en-US" dirty="0" err="1" smtClean="0"/>
              <a:t>FWLite</a:t>
            </a:r>
            <a:r>
              <a:rPr lang="en-US" dirty="0" smtClean="0"/>
              <a:t>, bare </a:t>
            </a:r>
            <a:r>
              <a:rPr lang="en-US" dirty="0" smtClean="0">
                <a:hlinkClick r:id="rId2"/>
              </a:rPr>
              <a:t>ROOT</a:t>
            </a:r>
            <a:r>
              <a:rPr lang="en-US" dirty="0" smtClean="0"/>
              <a:t>) must natively integrate with any proposed solution. The proposed solution must not degrade the event processing rate significantly. </a:t>
            </a:r>
          </a:p>
          <a:p>
            <a:r>
              <a:rPr lang="en-US" b="1" dirty="0" smtClean="0"/>
              <a:t>Global</a:t>
            </a:r>
            <a:r>
              <a:rPr lang="en-US" dirty="0" smtClean="0"/>
              <a:t>: A CMS user should be able to get at any CMS file through the </a:t>
            </a:r>
            <a:r>
              <a:rPr lang="en-US" dirty="0" err="1" smtClean="0"/>
              <a:t>Xrootd</a:t>
            </a:r>
            <a:r>
              <a:rPr lang="en-US" dirty="0" smtClean="0"/>
              <a:t> service. </a:t>
            </a:r>
          </a:p>
          <a:p>
            <a:r>
              <a:rPr lang="en-US" i="1" dirty="0" smtClean="0"/>
              <a:t>To achieve these goals, we are investigating </a:t>
            </a:r>
            <a:r>
              <a:rPr lang="en-US" i="1" dirty="0" err="1" smtClean="0"/>
              <a:t>xrootd</a:t>
            </a:r>
            <a:r>
              <a:rPr lang="en-US" i="1" dirty="0" smtClean="0"/>
              <a:t>-based technology.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Xrootd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Getting access to data:</a:t>
            </a:r>
          </a:p>
          <a:p>
            <a:pPr lvl="1"/>
            <a:r>
              <a:rPr lang="en-US" dirty="0" smtClean="0"/>
              <a:t>User contacts a redirector.</a:t>
            </a:r>
          </a:p>
          <a:p>
            <a:pPr lvl="1"/>
            <a:r>
              <a:rPr lang="en-US" dirty="0" smtClean="0"/>
              <a:t>Redirector searches through all the nodes which subscribe to it to see who has the data.</a:t>
            </a:r>
          </a:p>
          <a:p>
            <a:pPr lvl="1"/>
            <a:r>
              <a:rPr lang="en-US" dirty="0" smtClean="0"/>
              <a:t>Selects the “Best Node” to serve the file.</a:t>
            </a:r>
          </a:p>
          <a:p>
            <a:pPr lvl="1"/>
            <a:r>
              <a:rPr lang="en-US" dirty="0" smtClean="0"/>
              <a:t>Client is redirected to the correct data node.</a:t>
            </a:r>
          </a:p>
          <a:p>
            <a:r>
              <a:rPr lang="en-US" dirty="0" smtClean="0"/>
              <a:t>Originally, this was done within a site – the “redirector” was the </a:t>
            </a:r>
            <a:r>
              <a:rPr lang="en-US" dirty="0" err="1" smtClean="0"/>
              <a:t>headnode</a:t>
            </a:r>
            <a:r>
              <a:rPr lang="en-US" dirty="0" smtClean="0"/>
              <a:t> and the “data server” was a big disk server.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Xrootd</a:t>
            </a:r>
            <a:r>
              <a:rPr lang="en-US" dirty="0" smtClean="0"/>
              <a:t> Concepts</a:t>
            </a:r>
            <a:endParaRPr lang="en-US" dirty="0"/>
          </a:p>
        </p:txBody>
      </p:sp>
      <p:pic>
        <p:nvPicPr>
          <p:cNvPr id="5" name="Content Placeholder 4" descr="GlobalAccess.png"/>
          <p:cNvPicPr>
            <a:picLocks noGrp="1" noChangeAspect="1"/>
          </p:cNvPicPr>
          <p:nvPr>
            <p:ph idx="1"/>
          </p:nvPr>
        </p:nvPicPr>
        <p:blipFill>
          <a:blip r:embed="rId2"/>
          <a:srcRect t="-9665" b="-9665"/>
          <a:stretch>
            <a:fillRect/>
          </a:stretch>
        </p:blipFill>
        <p:spPr>
          <a:xfrm>
            <a:off x="457200" y="1417638"/>
            <a:ext cx="8229600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Xrootd</a:t>
            </a:r>
            <a:r>
              <a:rPr lang="en-US" dirty="0" smtClean="0"/>
              <a:t>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fact, we can make the redirector a global node and the “data server” an entire site, as demonstrated in the previous slide.</a:t>
            </a:r>
          </a:p>
          <a:p>
            <a:r>
              <a:rPr lang="en-US" dirty="0" smtClean="0"/>
              <a:t>This is a one-layer tree: you can actually have an arbitrary number of layers.</a:t>
            </a:r>
          </a:p>
          <a:p>
            <a:pPr lvl="1"/>
            <a:r>
              <a:rPr lang="en-US" dirty="0" err="1" smtClean="0"/>
              <a:t>Xrootd</a:t>
            </a:r>
            <a:r>
              <a:rPr lang="en-US" dirty="0" smtClean="0"/>
              <a:t> will first query “down the tree” to look for close-by replicas; if none are found, it goes “up the tree” to find others in the cluster.</a:t>
            </a:r>
          </a:p>
          <a:p>
            <a:r>
              <a:rPr lang="en-US" dirty="0" smtClean="0"/>
              <a:t>In order to provide high reliability, the concepts of multiple parent nodes was added – meaning </a:t>
            </a:r>
            <a:r>
              <a:rPr lang="en-US" dirty="0" err="1" smtClean="0"/>
              <a:t>Xrootd</a:t>
            </a:r>
            <a:r>
              <a:rPr lang="en-US" dirty="0" smtClean="0"/>
              <a:t> is really providing a resilient network to find data.  Can be an arbitrary graph, not necessarily a tree.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WLCG Demonstrator 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a global-scale data access architecture architecture targeted for user analysis jobs.</a:t>
            </a:r>
          </a:p>
          <a:p>
            <a:pPr lvl="1"/>
            <a:r>
              <a:rPr lang="en-US" dirty="0" smtClean="0"/>
              <a:t>Based upon </a:t>
            </a:r>
            <a:r>
              <a:rPr lang="en-US" dirty="0" err="1" smtClean="0"/>
              <a:t>xrootd</a:t>
            </a:r>
            <a:r>
              <a:rPr lang="en-US" dirty="0" smtClean="0"/>
              <a:t>, using both remote streaming and local caches.</a:t>
            </a:r>
          </a:p>
          <a:p>
            <a:pPr lvl="1"/>
            <a:r>
              <a:rPr lang="en-US" dirty="0" smtClean="0"/>
              <a:t>Discover and understand the weak points of the </a:t>
            </a:r>
            <a:r>
              <a:rPr lang="en-US" dirty="0" err="1" smtClean="0"/>
              <a:t>xrootd</a:t>
            </a:r>
            <a:r>
              <a:rPr lang="en-US" dirty="0" smtClean="0"/>
              <a:t> software which would prevent the system from moving into production for CMS.</a:t>
            </a:r>
          </a:p>
          <a:p>
            <a:r>
              <a:rPr lang="en-US" dirty="0" smtClean="0"/>
              <a:t>Improve CMSSW I/O to decrease sensitivity to latency (reduce # of reads by a factor of 10).</a:t>
            </a:r>
          </a:p>
          <a:p>
            <a:r>
              <a:rPr lang="en-US" dirty="0" smtClean="0"/>
              <a:t>Target T3s and physicist workstations as initial consumers of this architecture.</a:t>
            </a:r>
          </a:p>
          <a:p>
            <a:r>
              <a:rPr lang="en-US" dirty="0" smtClean="0"/>
              <a:t>Understand effects of the new architecture on the network and storage system.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CMSSW Deliverables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Fault tolerant file opens</a:t>
            </a:r>
          </a:p>
          <a:p>
            <a:pPr lvl="1"/>
            <a:r>
              <a:rPr lang="en-US" dirty="0" smtClean="0"/>
              <a:t>If a file is not found locally, try another method (such as reading from global </a:t>
            </a:r>
            <a:r>
              <a:rPr lang="en-US" dirty="0" err="1" smtClean="0"/>
              <a:t>xrootd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Resistant to latency</a:t>
            </a:r>
          </a:p>
          <a:p>
            <a:pPr lvl="1"/>
            <a:r>
              <a:rPr lang="en-US" dirty="0" smtClean="0"/>
              <a:t>Reduce number of reads (good for the soul)</a:t>
            </a:r>
          </a:p>
          <a:p>
            <a:pPr lvl="1"/>
            <a:r>
              <a:rPr lang="en-US" dirty="0" smtClean="0"/>
              <a:t>Grouping reads into 1 transaction with storage (“vector reads”)</a:t>
            </a:r>
          </a:p>
          <a:p>
            <a:pPr lvl="1"/>
            <a:r>
              <a:rPr lang="en-US" dirty="0" smtClean="0"/>
              <a:t>Issuing reads before needing data (</a:t>
            </a:r>
            <a:r>
              <a:rPr lang="en-US" dirty="0" err="1" smtClean="0"/>
              <a:t>prefetching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771</Words>
  <Application>Microsoft Macintosh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Distributed Xrootd</vt:lpstr>
      <vt:lpstr>Outline</vt:lpstr>
      <vt:lpstr>Motivation</vt:lpstr>
      <vt:lpstr>Data Access</vt:lpstr>
      <vt:lpstr>Xrootd Concepts</vt:lpstr>
      <vt:lpstr>Xrootd Concepts</vt:lpstr>
      <vt:lpstr>Xrootd Concepts</vt:lpstr>
      <vt:lpstr>WLCG Demonstrator Project Deliverables</vt:lpstr>
      <vt:lpstr>CMSSW Deliverables</vt:lpstr>
      <vt:lpstr>Sample T3 Configs - Diskless</vt:lpstr>
      <vt:lpstr>Sample T3 Config – Remote Fallback</vt:lpstr>
      <vt:lpstr>Sample T3 Configs –Full Xrootd Deploy</vt:lpstr>
      <vt:lpstr>Sample T3 Configs</vt:lpstr>
      <vt:lpstr>Interacting with Users</vt:lpstr>
      <vt:lpstr>Documentation</vt:lpstr>
    </vt:vector>
  </TitlesOfParts>
  <Company>UNL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Xrootd</dc:title>
  <dc:creator>Brian Bockelman</dc:creator>
  <cp:lastModifiedBy>Derek Weitzel</cp:lastModifiedBy>
  <cp:revision>9</cp:revision>
  <dcterms:created xsi:type="dcterms:W3CDTF">2010-08-04T15:36:10Z</dcterms:created>
  <dcterms:modified xsi:type="dcterms:W3CDTF">2010-08-04T15:36:33Z</dcterms:modified>
</cp:coreProperties>
</file>