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0" r:id="rId4"/>
    <p:sldId id="269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Operations/GratiaUpgradeRC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grid.iu.edu/bin/view/Operations/OpenScienceGridWeb" TargetMode="External"/><Relationship Id="rId4" Type="http://schemas.openxmlformats.org/officeDocument/2006/relationships/hyperlink" Target="https://twiki-itb.grid.iu.edu/bin/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ciencegrid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Quick</a:t>
            </a:r>
          </a:p>
          <a:p>
            <a:r>
              <a:rPr lang="en-US" dirty="0" smtClean="0"/>
              <a:t>2/22/2012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433950"/>
              </p:ext>
            </p:extLst>
          </p:nvPr>
        </p:nvGraphicFramePr>
        <p:xfrm>
          <a:off x="272109" y="703236"/>
          <a:ext cx="8589739" cy="456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60"/>
                <a:gridCol w="3744255"/>
                <a:gridCol w="4467124"/>
              </a:tblGrid>
              <a:tr h="376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 LHC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95% Attendance at WLCG Daily Operations Meetings, 2 Face-to-Face meetings with WLCG Operations 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Staff.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Routine Operational Process Execution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services availability as defined in the SLA for each service. Push all ticket to resolution. </a:t>
                      </a:r>
                    </a:p>
                  </a:txBody>
                  <a:tcPr marL="12700" marR="12700" marT="12700" marB="0" anchor="b"/>
                </a:tc>
              </a:tr>
              <a:tr h="879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Improving Operational Processes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Two GOC Operations Face-to-Face meetings to brainstorm procedural efficiency, these items will considered by Operations and OSG management based on effort. 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Help Regional Grids with Operational Infrastructure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Help </a:t>
                      </a:r>
                      <a:r>
                        <a:rPr lang="en-US" sz="1400" b="0" i="0" u="none" strike="noStrike" dirty="0" err="1" smtClean="0">
                          <a:effectLst/>
                          <a:latin typeface="Arial"/>
                        </a:rPr>
                        <a:t>GridUNESP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 set up operational infrastructure. Other campus and regional grids will be considered as they are identified. 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Interaction 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with External Partners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Conduct wellness visits to major stakeholders, attend the traditional OSG meetings and workshops to get customer feedback on Operational services.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Support Desk Staff Training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Plan 10-12 Sessions (approximately monthly) that include the Operations Staff and various technology experts.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Monitor and Report Effort for Additional Operational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Submit monthly effort concerns in writing to OSG ET.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Items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Support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LHC – First Quarter Attendance 95%+, Face to Face occur in Spring (EGI Community Forum and CHEP) and Fall (EGI Technical Forum)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Routine Operational Process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Execution – Meeting all SLA Availability and Reliability Stats and tickets are being handled efficiently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Improving Operational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Processes – Last meeting in October, targeting April or May for the next.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Help Regional Grids with Operational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Infrastructure – UNESP is awaiting a funding proposal. </a:t>
            </a:r>
          </a:p>
          <a:p>
            <a:r>
              <a:rPr lang="en-US" dirty="0">
                <a:latin typeface="Arial"/>
              </a:rPr>
              <a:t>Interaction with External </a:t>
            </a:r>
            <a:r>
              <a:rPr lang="en-US" dirty="0" smtClean="0">
                <a:latin typeface="Arial"/>
              </a:rPr>
              <a:t>Partners – Visited FNAL in December and Visited UCSD in January for Glide-In Factory workshop. </a:t>
            </a:r>
          </a:p>
          <a:p>
            <a:r>
              <a:rPr lang="en-US" dirty="0">
                <a:latin typeface="Arial"/>
              </a:rPr>
              <a:t>Support Desk Staff </a:t>
            </a:r>
            <a:r>
              <a:rPr lang="en-US" dirty="0" smtClean="0">
                <a:latin typeface="Arial"/>
              </a:rPr>
              <a:t>Training – Have had conversations with VDT but no formal proposal to this point. This is behind! May use Condor Week as a second training exercise for 1 or 2 staff. </a:t>
            </a:r>
          </a:p>
          <a:p>
            <a:r>
              <a:rPr lang="en-US" dirty="0">
                <a:latin typeface="Arial"/>
              </a:rPr>
              <a:t>Monitor and Report Effort for Additional Operational </a:t>
            </a:r>
            <a:r>
              <a:rPr lang="en-US" dirty="0" smtClean="0">
                <a:latin typeface="Arial"/>
              </a:rPr>
              <a:t>Services – Gratia effort during upgrade was high, RCA is posted on Operational </a:t>
            </a:r>
            <a:r>
              <a:rPr lang="en-US" dirty="0" err="1" smtClean="0">
                <a:latin typeface="Arial"/>
              </a:rPr>
              <a:t>Twiki</a:t>
            </a:r>
            <a:r>
              <a:rPr lang="en-US" dirty="0" smtClean="0">
                <a:latin typeface="Arial"/>
              </a:rPr>
              <a:t> </a:t>
            </a:r>
            <a:r>
              <a:rPr lang="en-US" dirty="0">
                <a:latin typeface="Arial"/>
              </a:rPr>
              <a:t>Web. </a:t>
            </a:r>
            <a:r>
              <a:rPr lang="en-US" dirty="0">
                <a:latin typeface="Arial"/>
                <a:hlinkClick r:id="rId2"/>
              </a:rPr>
              <a:t>https://twiki.grid.iu.edu/bin/view/Operations/</a:t>
            </a:r>
            <a:r>
              <a:rPr lang="en-US" dirty="0" smtClean="0">
                <a:latin typeface="Arial"/>
                <a:hlinkClick r:id="rId2"/>
              </a:rPr>
              <a:t>GratiaUpgradeRCA</a:t>
            </a:r>
            <a:endParaRPr lang="en-US" dirty="0">
              <a:latin typeface="Arial"/>
            </a:endParaRPr>
          </a:p>
          <a:p>
            <a:pPr marL="0" indent="0">
              <a:buNone/>
            </a:pPr>
            <a:endParaRPr lang="en-US" dirty="0"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05122"/>
              </p:ext>
            </p:extLst>
          </p:nvPr>
        </p:nvGraphicFramePr>
        <p:xfrm>
          <a:off x="41299" y="251958"/>
          <a:ext cx="9102700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68"/>
                <a:gridCol w="4078245"/>
                <a:gridCol w="1922367"/>
                <a:gridCol w="1217331"/>
                <a:gridCol w="1151689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WBS Item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New Service Implementation and Upgrades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Plan and Deploy Top Level BDII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1/15/12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Plan and Deploy CERN Based WMS Glide-In Factory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2/15/12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Improving Operational Processes and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Evolve HA Technologies to LVS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4/30/12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Consolidate Public Documentation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8/31/12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68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Items –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Arial"/>
              </a:rPr>
              <a:t>Plan and Deploy Top Level </a:t>
            </a:r>
            <a:r>
              <a:rPr lang="en-US" dirty="0" smtClean="0">
                <a:latin typeface="Arial"/>
              </a:rPr>
              <a:t>BDII – Sidelined for now, Brian and </a:t>
            </a:r>
            <a:r>
              <a:rPr lang="en-US" dirty="0" err="1" smtClean="0">
                <a:latin typeface="Arial"/>
              </a:rPr>
              <a:t>Soichi</a:t>
            </a:r>
            <a:r>
              <a:rPr lang="en-US" dirty="0" smtClean="0">
                <a:latin typeface="Arial"/>
              </a:rPr>
              <a:t> are researching other options for Information Systems as part of the Technology Area and will have a report available next week.</a:t>
            </a:r>
          </a:p>
          <a:p>
            <a:r>
              <a:rPr lang="en-US" dirty="0">
                <a:latin typeface="Arial"/>
              </a:rPr>
              <a:t>Plan and Deploy CERN Based WMS Glide-In </a:t>
            </a:r>
            <a:r>
              <a:rPr lang="en-US" dirty="0" smtClean="0">
                <a:latin typeface="Arial"/>
              </a:rPr>
              <a:t>Factory – Done</a:t>
            </a:r>
          </a:p>
          <a:p>
            <a:r>
              <a:rPr lang="en-US" dirty="0" smtClean="0">
                <a:latin typeface="Arial"/>
              </a:rPr>
              <a:t>Evolve </a:t>
            </a:r>
            <a:r>
              <a:rPr lang="en-US" dirty="0">
                <a:latin typeface="Arial"/>
              </a:rPr>
              <a:t>HA Technologies to </a:t>
            </a:r>
            <a:r>
              <a:rPr lang="en-US" dirty="0" smtClean="0">
                <a:latin typeface="Arial"/>
              </a:rPr>
              <a:t>LVS –Production on the RPM Repository, </a:t>
            </a:r>
            <a:r>
              <a:rPr lang="en-US" dirty="0" err="1" smtClean="0">
                <a:latin typeface="Arial"/>
              </a:rPr>
              <a:t>Pacman</a:t>
            </a:r>
            <a:r>
              <a:rPr lang="en-US" dirty="0" smtClean="0">
                <a:latin typeface="Arial"/>
              </a:rPr>
              <a:t> Repository is schedule for next maintenance window.</a:t>
            </a:r>
            <a:endParaRPr lang="en-US" dirty="0">
              <a:latin typeface="Arial"/>
            </a:endParaRPr>
          </a:p>
          <a:p>
            <a:r>
              <a:rPr lang="en-US" dirty="0" smtClean="0">
                <a:latin typeface="Arial"/>
              </a:rPr>
              <a:t>Consolidate </a:t>
            </a:r>
            <a:r>
              <a:rPr lang="en-US" dirty="0">
                <a:latin typeface="Arial"/>
              </a:rPr>
              <a:t>Public Documentation </a:t>
            </a:r>
            <a:r>
              <a:rPr lang="en-US" dirty="0" smtClean="0">
                <a:latin typeface="Arial"/>
              </a:rPr>
              <a:t>Services – Plans to move the current </a:t>
            </a:r>
            <a:r>
              <a:rPr lang="en-US" dirty="0" smtClean="0">
                <a:latin typeface="Arial"/>
                <a:hlinkClick r:id="rId2"/>
              </a:rPr>
              <a:t>www.opensciencegrid.org</a:t>
            </a:r>
            <a:r>
              <a:rPr lang="en-US" dirty="0" smtClean="0">
                <a:latin typeface="Arial"/>
              </a:rPr>
              <a:t> material to </a:t>
            </a:r>
            <a:r>
              <a:rPr lang="en-US" dirty="0" err="1" smtClean="0">
                <a:latin typeface="Arial"/>
              </a:rPr>
              <a:t>twiki.opensciencegrid.org</a:t>
            </a:r>
            <a:r>
              <a:rPr lang="en-US" dirty="0" smtClean="0">
                <a:latin typeface="Arial"/>
              </a:rPr>
              <a:t> on Feb 28th.</a:t>
            </a:r>
          </a:p>
          <a:p>
            <a:pPr lvl="1"/>
            <a:r>
              <a:rPr lang="en-US" dirty="0">
                <a:latin typeface="Arial"/>
              </a:rPr>
              <a:t>Planning document at </a:t>
            </a:r>
            <a:r>
              <a:rPr lang="en-US" dirty="0">
                <a:latin typeface="Arial"/>
                <a:hlinkClick r:id="rId3"/>
              </a:rPr>
              <a:t>https://twiki.grid.iu.edu/bin/view/Operations/</a:t>
            </a:r>
            <a:r>
              <a:rPr lang="en-US" dirty="0" smtClean="0">
                <a:latin typeface="Arial"/>
                <a:hlinkClick r:id="rId3"/>
              </a:rPr>
              <a:t>OpenScienceGridWeb</a:t>
            </a:r>
            <a:endParaRPr lang="en-US" dirty="0" smtClean="0">
              <a:latin typeface="Arial"/>
            </a:endParaRPr>
          </a:p>
          <a:p>
            <a:pPr lvl="1"/>
            <a:r>
              <a:rPr lang="en-US" dirty="0">
                <a:latin typeface="Arial"/>
              </a:rPr>
              <a:t>ITB Mock Up at </a:t>
            </a:r>
            <a:r>
              <a:rPr lang="en-US" dirty="0">
                <a:latin typeface="Arial"/>
                <a:hlinkClick r:id="rId4"/>
              </a:rPr>
              <a:t>https://twiki-itb.grid.iu.edu/bin/</a:t>
            </a:r>
            <a:r>
              <a:rPr lang="en-US" dirty="0" smtClean="0">
                <a:latin typeface="Arial"/>
                <a:hlinkClick r:id="rId4"/>
              </a:rPr>
              <a:t>view</a:t>
            </a:r>
            <a:endParaRPr lang="en-US" dirty="0" smtClean="0">
              <a:latin typeface="Arial"/>
            </a:endParaRPr>
          </a:p>
          <a:p>
            <a:r>
              <a:rPr lang="en-US" dirty="0" smtClean="0">
                <a:latin typeface="Arial"/>
              </a:rPr>
              <a:t>OSG-XSEDE Front end – Hardware Installation Done. </a:t>
            </a:r>
          </a:p>
          <a:p>
            <a:r>
              <a:rPr lang="en-US" dirty="0" smtClean="0">
                <a:latin typeface="Arial"/>
              </a:rPr>
              <a:t>APEL/Gratia Interface – Added to EGI requirements document. </a:t>
            </a:r>
          </a:p>
          <a:p>
            <a:r>
              <a:rPr lang="en-US" dirty="0" smtClean="0">
                <a:latin typeface="Arial"/>
              </a:rPr>
              <a:t>Network Monitoring in </a:t>
            </a:r>
            <a:r>
              <a:rPr lang="en-US" dirty="0" err="1" smtClean="0">
                <a:latin typeface="Arial"/>
              </a:rPr>
              <a:t>MyOSG</a:t>
            </a:r>
            <a:r>
              <a:rPr lang="en-US" dirty="0" smtClean="0">
                <a:latin typeface="Arial"/>
              </a:rPr>
              <a:t> – Added as an evaluation item. </a:t>
            </a:r>
          </a:p>
          <a:p>
            <a:r>
              <a:rPr lang="en-US" dirty="0" err="1" smtClean="0">
                <a:latin typeface="Arial"/>
              </a:rPr>
              <a:t>DigiCert</a:t>
            </a:r>
            <a:r>
              <a:rPr lang="en-US" dirty="0" smtClean="0">
                <a:latin typeface="Arial"/>
              </a:rPr>
              <a:t> Transition and Front End – Needs to be added. </a:t>
            </a:r>
            <a:endParaRPr lang="en-US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Staff training courses are behind. </a:t>
            </a:r>
          </a:p>
          <a:p>
            <a:r>
              <a:rPr lang="en-US" dirty="0" smtClean="0"/>
              <a:t>Prioritization of the Content Management project. </a:t>
            </a:r>
          </a:p>
          <a:p>
            <a:r>
              <a:rPr lang="en-US" dirty="0" smtClean="0"/>
              <a:t>Continued growth in number of JIRA requests.</a:t>
            </a:r>
          </a:p>
          <a:p>
            <a:r>
              <a:rPr lang="en-US" dirty="0" err="1" smtClean="0"/>
              <a:t>DigiCert</a:t>
            </a:r>
            <a:r>
              <a:rPr lang="en-US" dirty="0" smtClean="0"/>
              <a:t> transition.</a:t>
            </a:r>
          </a:p>
        </p:txBody>
      </p:sp>
    </p:spTree>
    <p:extLst>
      <p:ext uri="{BB962C8B-B14F-4D97-AF65-F5344CB8AC3E}">
        <p14:creationId xmlns:p14="http://schemas.microsoft.com/office/powerpoint/2010/main" val="108838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of Operational Services</a:t>
            </a:r>
            <a:br>
              <a:rPr lang="en-US" dirty="0" smtClean="0"/>
            </a:br>
            <a:r>
              <a:rPr lang="en-US" dirty="0" smtClean="0"/>
              <a:t>(Spring 2009 – Present)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880898"/>
              </p:ext>
            </p:extLst>
          </p:nvPr>
        </p:nvGraphicFramePr>
        <p:xfrm>
          <a:off x="457200" y="1566101"/>
          <a:ext cx="82296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788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Deprecated</a:t>
                      </a:r>
                      <a:r>
                        <a:rPr lang="en-US" sz="1400" baseline="0" dirty="0" smtClean="0"/>
                        <a:t>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Added Services</a:t>
                      </a:r>
                      <a:endParaRPr lang="en-US" sz="1400" dirty="0"/>
                    </a:p>
                  </a:txBody>
                  <a:tcPr/>
                </a:tc>
              </a:tr>
              <a:tr h="2941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VORS – Summer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MyOSG</a:t>
                      </a:r>
                      <a:r>
                        <a:rPr lang="en-US" sz="1400" baseline="0" dirty="0" smtClean="0"/>
                        <a:t> – Spring 2009</a:t>
                      </a:r>
                      <a:endParaRPr lang="en-US" sz="1400" dirty="0"/>
                    </a:p>
                  </a:txBody>
                  <a:tcPr/>
                </a:tc>
              </a:tr>
              <a:tr h="2783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OIMv2</a:t>
                      </a:r>
                    </a:p>
                  </a:txBody>
                  <a:tcPr/>
                </a:tc>
              </a:tr>
              <a:tr h="27299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Ticket Web UI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2779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Ticket Email Exchange Scripts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GOC Ticket Synchronizer</a:t>
                      </a:r>
                      <a:endParaRPr lang="en-US" sz="1400" dirty="0"/>
                    </a:p>
                  </a:txBody>
                  <a:tcPr/>
                </a:tc>
              </a:tr>
              <a:tr h="29318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RSV – SAM</a:t>
                      </a:r>
                      <a:r>
                        <a:rPr lang="en-US" sz="1400" baseline="0" dirty="0" smtClean="0"/>
                        <a:t> Messaging and Reports </a:t>
                      </a:r>
                      <a:endParaRPr lang="en-US" sz="1400" dirty="0" smtClean="0"/>
                    </a:p>
                  </a:txBody>
                  <a:tcPr/>
                </a:tc>
              </a:tr>
              <a:tr h="2671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Display </a:t>
                      </a:r>
                      <a:endParaRPr lang="en-US" sz="1400" dirty="0"/>
                    </a:p>
                  </a:txBody>
                  <a:tcPr/>
                </a:tc>
              </a:tr>
              <a:tr h="26175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Glide-In Factory (3 Locations)</a:t>
                      </a:r>
                      <a:endParaRPr lang="en-US" sz="1400" dirty="0"/>
                    </a:p>
                  </a:txBody>
                  <a:tcPr/>
                </a:tc>
              </a:tr>
              <a:tr h="22538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RPM Repo</a:t>
                      </a:r>
                      <a:endParaRPr lang="en-US" sz="1400" dirty="0"/>
                    </a:p>
                  </a:txBody>
                  <a:tcPr/>
                </a:tc>
              </a:tr>
              <a:tr h="26129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JIRA</a:t>
                      </a:r>
                    </a:p>
                  </a:txBody>
                  <a:tcPr/>
                </a:tc>
              </a:tr>
              <a:tr h="27655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Gratia</a:t>
                      </a:r>
                      <a:r>
                        <a:rPr lang="en-US" sz="1400" baseline="0" dirty="0" smtClean="0"/>
                        <a:t> Web</a:t>
                      </a:r>
                    </a:p>
                  </a:txBody>
                  <a:tcPr/>
                </a:tc>
              </a:tr>
              <a:tr h="2195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Blog Consolidator</a:t>
                      </a:r>
                    </a:p>
                  </a:txBody>
                  <a:tcPr/>
                </a:tc>
              </a:tr>
              <a:tr h="2967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XSEDE Front End (New)</a:t>
                      </a:r>
                    </a:p>
                  </a:txBody>
                  <a:tcPr/>
                </a:tc>
              </a:tr>
              <a:tr h="2707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DigiCert</a:t>
                      </a:r>
                      <a:r>
                        <a:rPr lang="en-US" sz="1400" dirty="0" smtClean="0"/>
                        <a:t> Front</a:t>
                      </a:r>
                      <a:r>
                        <a:rPr lang="en-US" sz="1400" baseline="0" dirty="0" smtClean="0"/>
                        <a:t> End (New)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02946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Does not include internal service such as LVS, </a:t>
            </a:r>
            <a:r>
              <a:rPr lang="en-US" dirty="0" err="1" smtClean="0"/>
              <a:t>Munin</a:t>
            </a:r>
            <a:r>
              <a:rPr lang="en-US" dirty="0" smtClean="0"/>
              <a:t>, Data repo and report tools, GOC Monitoring and Alerting, Ops Blog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737</Words>
  <Application>Microsoft Macintosh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OSG Area Coordinators Meeting Operations</vt:lpstr>
      <vt:lpstr>PowerPoint Presentation</vt:lpstr>
      <vt:lpstr>Ongoing Items Notes</vt:lpstr>
      <vt:lpstr>PowerPoint Presentation</vt:lpstr>
      <vt:lpstr>WBS Items – Notes</vt:lpstr>
      <vt:lpstr>Concerns</vt:lpstr>
      <vt:lpstr>Growth of Operational Services (Spring 2009 – Present)</vt:lpstr>
    </vt:vector>
  </TitlesOfParts>
  <Company>Fermi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Rob Quick</cp:lastModifiedBy>
  <cp:revision>38</cp:revision>
  <dcterms:created xsi:type="dcterms:W3CDTF">2011-12-21T16:10:53Z</dcterms:created>
  <dcterms:modified xsi:type="dcterms:W3CDTF">2012-02-22T17:10:04Z</dcterms:modified>
</cp:coreProperties>
</file>