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14"/>
  </p:notesMasterIdLst>
  <p:handoutMasterIdLst>
    <p:handoutMasterId r:id="rId15"/>
  </p:handoutMasterIdLst>
  <p:sldIdLst>
    <p:sldId id="261" r:id="rId2"/>
    <p:sldId id="266" r:id="rId3"/>
    <p:sldId id="268" r:id="rId4"/>
    <p:sldId id="269" r:id="rId5"/>
    <p:sldId id="270" r:id="rId6"/>
    <p:sldId id="271" r:id="rId7"/>
    <p:sldId id="273" r:id="rId8"/>
    <p:sldId id="272" r:id="rId9"/>
    <p:sldId id="274" r:id="rId10"/>
    <p:sldId id="275" r:id="rId11"/>
    <p:sldId id="263" r:id="rId12"/>
    <p:sldId id="25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7" d="100"/>
          <a:sy n="117" d="100"/>
        </p:scale>
        <p:origin x="-64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E5E911-0D5D-BC4B-89AB-E8125B560C9E}" type="datetimeFigureOut">
              <a:rPr lang="en-US" smtClean="0"/>
              <a:pPr/>
              <a:t>1/9/12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C12738-D15A-7A49-A26A-F5C9B8B9D25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48464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BA6269-C33F-EE4D-9C34-52B95F911DC5}" type="datetimeFigureOut">
              <a:rPr lang="en-US" smtClean="0"/>
              <a:pPr/>
              <a:t>1/9/12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A154F1-585F-CE4B-82B6-19CFAB14B844}"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744979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1/10/12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CC90-9946-C84C-B9D3-90403ED2907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4064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CC90-9946-C84C-B9D3-90403ED2907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17409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CC90-9946-C84C-B9D3-90403ED2907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1967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CC90-9946-C84C-B9D3-90403ED2907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5170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1/10/12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CCC90-9946-C84C-B9D3-90403ED2907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3282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1/10/12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CCC90-9946-C84C-B9D3-90403ED2907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6517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1/10/12</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DCCC90-9946-C84C-B9D3-90403ED2907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1280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1/10/12</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DCCC90-9946-C84C-B9D3-90403ED2907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9013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1/10/12</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DCCC90-9946-C84C-B9D3-90403ED2907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953308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1/10/12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CCC90-9946-C84C-B9D3-90403ED2907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74892677"/>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1/10/12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CCC90-9946-C84C-B9D3-90403ED2907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0261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1/10/12</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CCC90-9946-C84C-B9D3-90403ED2907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59631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hyperlink" Target="http://www.uj.ac.za/" TargetMode="External"/><Relationship Id="rId20" Type="http://schemas.openxmlformats.org/officeDocument/2006/relationships/hyperlink" Target="http://www.susqu.edu/" TargetMode="External"/><Relationship Id="rId21" Type="http://schemas.openxmlformats.org/officeDocument/2006/relationships/hyperlink" Target="http://www-hep.uta.edu/" TargetMode="External"/><Relationship Id="rId10" Type="http://schemas.openxmlformats.org/officeDocument/2006/relationships/hyperlink" Target="http://physics.lunet.edu/hep/lu-iac.html" TargetMode="External"/><Relationship Id="rId11" Type="http://schemas.openxmlformats.org/officeDocument/2006/relationships/hyperlink" Target="http://www.lsu.edu/" TargetMode="External"/><Relationship Id="rId12" Type="http://schemas.openxmlformats.org/officeDocument/2006/relationships/hyperlink" Target="http://www.cct.lsu.edu/" TargetMode="External"/><Relationship Id="rId13" Type="http://schemas.openxmlformats.org/officeDocument/2006/relationships/hyperlink" Target="http://www.phys.latech.edu/" TargetMode="External"/><Relationship Id="rId14" Type="http://schemas.openxmlformats.org/officeDocument/2006/relationships/hyperlink" Target="http://grid.phy.olemiss.edu/" TargetMode="External"/><Relationship Id="rId15" Type="http://schemas.openxmlformats.org/officeDocument/2006/relationships/hyperlink" Target="http://www-hep.nhn.ou.edu/d0/grid/" TargetMode="External"/><Relationship Id="rId16" Type="http://schemas.openxmlformats.org/officeDocument/2006/relationships/hyperlink" Target="http://www.unesp.br/" TargetMode="External"/><Relationship Id="rId17" Type="http://schemas.openxmlformats.org/officeDocument/2006/relationships/hyperlink" Target="http://www.sprace.org.br/" TargetMode="External"/><Relationship Id="rId18" Type="http://schemas.openxmlformats.org/officeDocument/2006/relationships/hyperlink" Target="http://www.unesp.br/gridunesp/" TargetMode="External"/><Relationship Id="rId19" Type="http://schemas.openxmlformats.org/officeDocument/2006/relationships/hyperlink" Target="http://www.southalabama.edu/" TargetMode="External"/><Relationship Id="rId1" Type="http://schemas.openxmlformats.org/officeDocument/2006/relationships/slideLayout" Target="../slideLayouts/slideLayout2.xml"/><Relationship Id="rId2" Type="http://schemas.openxmlformats.org/officeDocument/2006/relationships/hyperlink" Target="http://atlas.ch/" TargetMode="External"/><Relationship Id="rId3" Type="http://schemas.openxmlformats.org/officeDocument/2006/relationships/hyperlink" Target="http://www.usatlas.bnl.gov/" TargetMode="External"/><Relationship Id="rId4" Type="http://schemas.openxmlformats.org/officeDocument/2006/relationships/hyperlink" Target="http://cms.cern.ch/" TargetMode="External"/><Relationship Id="rId5" Type="http://schemas.openxmlformats.org/officeDocument/2006/relationships/hyperlink" Target="http://www-d0.fnal.gov/" TargetMode="External"/><Relationship Id="rId6" Type="http://schemas.openxmlformats.org/officeDocument/2006/relationships/hyperlink" Target="http://www.oscer.ou.edu/CondorInstall/condor_colinux_howto.php" TargetMode="External"/><Relationship Id="rId7" Type="http://schemas.openxmlformats.org/officeDocument/2006/relationships/hyperlink" Target="http://www.bellarmine.edu/faculty/amahmood/tier3/" TargetMode="External"/><Relationship Id="rId8" Type="http://schemas.openxmlformats.org/officeDocument/2006/relationships/hyperlink" Target="http://rodin.hep.iastate.edu/he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hyperlink" Target="http://africanschoolofphysics.web.cern.ch/AfricanSchoolofPhysics/asp201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940985"/>
            <a:ext cx="7772400" cy="1470025"/>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4000" dirty="0" smtClean="0"/>
              <a:t>OSG Grid Workshop</a:t>
            </a:r>
            <a:br>
              <a:rPr lang="en-US" sz="4000" dirty="0" smtClean="0"/>
            </a:br>
            <a:r>
              <a:rPr lang="en-US" sz="4000" dirty="0" smtClean="0"/>
              <a:t>in KNUST</a:t>
            </a:r>
            <a:r>
              <a:rPr lang="en-US" sz="4000" dirty="0"/>
              <a:t>, Kumasi, Ghana</a:t>
            </a:r>
            <a:br>
              <a:rPr lang="en-US" sz="4000" dirty="0"/>
            </a:br>
            <a:r>
              <a:rPr lang="en-US" sz="4000" dirty="0"/>
              <a:t>August 6-8, </a:t>
            </a:r>
            <a:r>
              <a:rPr lang="en-US" sz="4000" dirty="0" smtClean="0"/>
              <a:t>2012</a:t>
            </a:r>
            <a:br>
              <a:rPr lang="en-US" sz="4000" dirty="0" smtClean="0"/>
            </a:br>
            <a:r>
              <a:rPr lang="en-US" sz="4000" dirty="0" smtClean="0"/>
              <a:t/>
            </a:r>
            <a:br>
              <a:rPr lang="en-US" sz="4000" dirty="0" smtClean="0"/>
            </a:br>
            <a:r>
              <a:rPr lang="en-US" sz="4000" dirty="0" smtClean="0"/>
              <a:t>following the</a:t>
            </a:r>
            <a:br>
              <a:rPr lang="en-US" sz="4000" dirty="0" smtClean="0"/>
            </a:br>
            <a:r>
              <a:rPr lang="en-US" sz="4000" dirty="0" smtClean="0"/>
              <a:t/>
            </a:r>
            <a:br>
              <a:rPr lang="en-US" sz="4000" dirty="0" smtClean="0"/>
            </a:br>
            <a:r>
              <a:rPr lang="en-US" sz="4000" dirty="0" smtClean="0"/>
              <a:t>AFRICAN </a:t>
            </a:r>
            <a:r>
              <a:rPr lang="en-US" sz="4000" dirty="0"/>
              <a:t>SCHOOL OF FUNDAMENTAL</a:t>
            </a:r>
            <a:br>
              <a:rPr lang="en-US" sz="4000" dirty="0"/>
            </a:br>
            <a:r>
              <a:rPr lang="en-US" sz="4000" dirty="0"/>
              <a:t>PHYSICS AND ITS APPLICATIONS</a:t>
            </a:r>
            <a:br>
              <a:rPr lang="en-US" sz="4000" dirty="0"/>
            </a:br>
            <a:r>
              <a:rPr lang="cs-CZ" sz="4000" dirty="0"/>
              <a:t>July 15-Aug 04, 2012</a:t>
            </a:r>
            <a:r>
              <a:rPr lang="en-US" sz="4000" dirty="0" smtClean="0"/>
              <a:t> </a:t>
            </a:r>
            <a:br>
              <a:rPr lang="en-US" sz="4000" dirty="0" smtClean="0"/>
            </a:br>
            <a:r>
              <a:rPr lang="en-US" sz="4000" dirty="0" smtClean="0"/>
              <a:t/>
            </a:r>
            <a:br>
              <a:rPr lang="en-US" sz="4000" dirty="0" smtClean="0"/>
            </a:br>
            <a:endParaRPr lang="en-US" sz="4000" dirty="0"/>
          </a:p>
        </p:txBody>
      </p:sp>
      <p:pic>
        <p:nvPicPr>
          <p:cNvPr id="4" name="Picture 3"/>
          <p:cNvPicPr>
            <a:picLocks noChangeAspect="1"/>
          </p:cNvPicPr>
          <p:nvPr/>
        </p:nvPicPr>
        <p:blipFill>
          <a:blip r:embed="rId2"/>
          <a:stretch>
            <a:fillRect/>
          </a:stretch>
        </p:blipFill>
        <p:spPr>
          <a:xfrm>
            <a:off x="880533" y="503767"/>
            <a:ext cx="1447800" cy="342900"/>
          </a:xfrm>
          <a:prstGeom prst="rect">
            <a:avLst/>
          </a:prstGeom>
        </p:spPr>
      </p:pic>
      <p:sp>
        <p:nvSpPr>
          <p:cNvPr id="7" name="Slide Number Placeholder 6"/>
          <p:cNvSpPr>
            <a:spLocks noGrp="1"/>
          </p:cNvSpPr>
          <p:nvPr>
            <p:ph type="sldNum" sz="quarter" idx="12"/>
          </p:nvPr>
        </p:nvSpPr>
        <p:spPr/>
        <p:txBody>
          <a:bodyPr/>
          <a:lstStyle/>
          <a:p>
            <a:fld id="{F0DCCC90-9946-C84C-B9D3-90403ED2907C}" type="slidenum">
              <a:rPr lang="en-US" smtClean="0"/>
              <a:pPr/>
              <a:t>1</a:t>
            </a:fld>
            <a:endParaRPr lang="en-US"/>
          </a:p>
        </p:txBody>
      </p:sp>
      <p:sp>
        <p:nvSpPr>
          <p:cNvPr id="8" name="Date Placeholder 7"/>
          <p:cNvSpPr>
            <a:spLocks noGrp="1"/>
          </p:cNvSpPr>
          <p:nvPr>
            <p:ph type="dt" sz="half" idx="10"/>
          </p:nvPr>
        </p:nvSpPr>
        <p:spPr/>
        <p:txBody>
          <a:bodyPr/>
          <a:lstStyle/>
          <a:p>
            <a:r>
              <a:rPr lang="en-US" smtClean="0"/>
              <a:t>1/10/12</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40245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endParaRPr lang="en-US" sz="4000" dirty="0"/>
          </a:p>
        </p:txBody>
      </p:sp>
      <p:sp>
        <p:nvSpPr>
          <p:cNvPr id="3" name="Content Placeholder 2"/>
          <p:cNvSpPr>
            <a:spLocks noGrp="1"/>
          </p:cNvSpPr>
          <p:nvPr>
            <p:ph idx="1"/>
          </p:nvPr>
        </p:nvSpPr>
        <p:spPr/>
        <p:txBody>
          <a:bodyPr>
            <a:normAutofit fontScale="62500" lnSpcReduction="20000"/>
          </a:bodyPr>
          <a:lstStyle/>
          <a:p>
            <a:r>
              <a:rPr lang="en-US" dirty="0"/>
              <a:t> </a:t>
            </a:r>
            <a:r>
              <a:rPr lang="en-US" dirty="0" err="1"/>
              <a:t>FastLane</a:t>
            </a:r>
            <a:r>
              <a:rPr lang="en-US" dirty="0"/>
              <a:t> Proposal 1219715 </a:t>
            </a:r>
            <a:r>
              <a:rPr lang="en-US" dirty="0" smtClean="0"/>
              <a:t>submitted last week to NSF for travel support</a:t>
            </a:r>
          </a:p>
          <a:p>
            <a:pPr marL="0" indent="0">
              <a:buNone/>
            </a:pPr>
            <a:endParaRPr lang="en-US" dirty="0" smtClean="0"/>
          </a:p>
          <a:p>
            <a:r>
              <a:rPr lang="en-US" dirty="0"/>
              <a:t>The proposed list of U.S. personnel to be supported by this proposal is:</a:t>
            </a:r>
          </a:p>
          <a:p>
            <a:pPr lvl="1"/>
            <a:r>
              <a:rPr lang="en-US" dirty="0"/>
              <a:t>Horst </a:t>
            </a:r>
            <a:r>
              <a:rPr lang="en-US" dirty="0" err="1"/>
              <a:t>Severini</a:t>
            </a:r>
            <a:r>
              <a:rPr lang="en-US" dirty="0"/>
              <a:t>, University of Oklahoma (expert in ATLAS grid computing and OSG International Outreach Co-</a:t>
            </a:r>
            <a:r>
              <a:rPr lang="en-US" dirty="0" err="1"/>
              <a:t>coordintor</a:t>
            </a:r>
            <a:r>
              <a:rPr lang="en-US" dirty="0"/>
              <a:t>)</a:t>
            </a:r>
          </a:p>
          <a:p>
            <a:pPr lvl="1"/>
            <a:r>
              <a:rPr lang="en-US" dirty="0"/>
              <a:t>Joel Snow, Langston University (expert in </a:t>
            </a:r>
            <a:r>
              <a:rPr lang="en-US" dirty="0" err="1"/>
              <a:t>Dzero</a:t>
            </a:r>
            <a:r>
              <a:rPr lang="en-US" dirty="0"/>
              <a:t> grid computing)</a:t>
            </a:r>
          </a:p>
          <a:p>
            <a:pPr lvl="1"/>
            <a:r>
              <a:rPr lang="en-US" dirty="0"/>
              <a:t>Jose Caballero, Brookhaven National Laboratory (OSG International Outreach Coordinator)</a:t>
            </a:r>
          </a:p>
          <a:p>
            <a:pPr lvl="1"/>
            <a:r>
              <a:rPr lang="en-US" dirty="0"/>
              <a:t>Tanya </a:t>
            </a:r>
            <a:r>
              <a:rPr lang="en-US" dirty="0" err="1"/>
              <a:t>Levshina</a:t>
            </a:r>
            <a:r>
              <a:rPr lang="en-US" dirty="0"/>
              <a:t>, Fermi National Accelerator Laboratory </a:t>
            </a:r>
            <a:r>
              <a:rPr lang="en-US" dirty="0" smtClean="0"/>
              <a:t>( </a:t>
            </a:r>
            <a:r>
              <a:rPr lang="en-US" dirty="0"/>
              <a:t>OSG Storage services)</a:t>
            </a:r>
          </a:p>
          <a:p>
            <a:pPr lvl="1"/>
            <a:r>
              <a:rPr lang="en-US" dirty="0"/>
              <a:t>Robert Quick, Indiana University - Purdue University Indianapolis (Grid Operations services)</a:t>
            </a:r>
          </a:p>
          <a:p>
            <a:pPr lvl="1"/>
            <a:r>
              <a:rPr lang="en-US" dirty="0"/>
              <a:t>Alain Roy, Univ. of Wisconsin, Madison (OSG Software)</a:t>
            </a:r>
          </a:p>
          <a:p>
            <a:pPr lvl="1"/>
            <a:r>
              <a:rPr lang="en-US" dirty="0"/>
              <a:t>Julia Gray, Stony Brook University </a:t>
            </a:r>
            <a:r>
              <a:rPr lang="en-US" dirty="0" smtClean="0"/>
              <a:t>( </a:t>
            </a:r>
            <a:r>
              <a:rPr lang="en-US" dirty="0"/>
              <a:t>Overall Organization)</a:t>
            </a:r>
          </a:p>
          <a:p>
            <a:pPr lvl="1"/>
            <a:r>
              <a:rPr lang="en-US" dirty="0"/>
              <a:t>Zeno Dixon Greenwood, Louisiana Tech University (Organizer)</a:t>
            </a:r>
          </a:p>
          <a:p>
            <a:pPr lvl="1"/>
            <a:r>
              <a:rPr lang="en-US" dirty="0"/>
              <a:t>Patrick </a:t>
            </a:r>
            <a:r>
              <a:rPr lang="en-US" dirty="0" err="1"/>
              <a:t>Skubic</a:t>
            </a:r>
            <a:r>
              <a:rPr lang="en-US" dirty="0"/>
              <a:t>, University of Oklahoma (Lecturer in use of grid in D0)</a:t>
            </a:r>
          </a:p>
          <a:p>
            <a:pPr lvl="1"/>
            <a:r>
              <a:rPr lang="en-US" dirty="0"/>
              <a:t>Jae Yu, University of Texas at Arlington (Lecturer in use of grid in ATLAS)</a:t>
            </a:r>
          </a:p>
          <a:p>
            <a:endParaRPr lang="en-US" dirty="0"/>
          </a:p>
        </p:txBody>
      </p:sp>
      <p:pic>
        <p:nvPicPr>
          <p:cNvPr id="4" name="Picture 3"/>
          <p:cNvPicPr>
            <a:picLocks noChangeAspect="1"/>
          </p:cNvPicPr>
          <p:nvPr/>
        </p:nvPicPr>
        <p:blipFill>
          <a:blip r:embed="rId2"/>
          <a:stretch>
            <a:fillRect/>
          </a:stretch>
        </p:blipFill>
        <p:spPr>
          <a:xfrm>
            <a:off x="880533" y="503767"/>
            <a:ext cx="1447800" cy="342900"/>
          </a:xfrm>
          <a:prstGeom prst="rect">
            <a:avLst/>
          </a:prstGeom>
        </p:spPr>
      </p:pic>
      <p:sp>
        <p:nvSpPr>
          <p:cNvPr id="5" name="Slide Number Placeholder 4"/>
          <p:cNvSpPr>
            <a:spLocks noGrp="1"/>
          </p:cNvSpPr>
          <p:nvPr>
            <p:ph type="sldNum" sz="quarter" idx="12"/>
          </p:nvPr>
        </p:nvSpPr>
        <p:spPr/>
        <p:txBody>
          <a:bodyPr/>
          <a:lstStyle/>
          <a:p>
            <a:fld id="{F0DCCC90-9946-C84C-B9D3-90403ED2907C}" type="slidenum">
              <a:rPr lang="en-US" smtClean="0"/>
              <a:pPr/>
              <a:t>10</a:t>
            </a:fld>
            <a:endParaRPr lang="en-US"/>
          </a:p>
        </p:txBody>
      </p:sp>
      <p:sp>
        <p:nvSpPr>
          <p:cNvPr id="6" name="Date Placeholder 5"/>
          <p:cNvSpPr>
            <a:spLocks noGrp="1"/>
          </p:cNvSpPr>
          <p:nvPr>
            <p:ph type="dt" sz="half" idx="10"/>
          </p:nvPr>
        </p:nvSpPr>
        <p:spPr/>
        <p:txBody>
          <a:bodyPr/>
          <a:lstStyle/>
          <a:p>
            <a:r>
              <a:rPr lang="en-US" smtClean="0"/>
              <a:t>1/10/12</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13238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296920"/>
            <a:ext cx="8416707" cy="5829244"/>
          </a:xfrm>
        </p:spPr>
        <p:txBody>
          <a:bodyPr>
            <a:normAutofit fontScale="25000" lnSpcReduction="20000"/>
          </a:bodyPr>
          <a:lstStyle/>
          <a:p>
            <a:endParaRPr lang="en-US" dirty="0" smtClean="0"/>
          </a:p>
          <a:p>
            <a:r>
              <a:rPr lang="en-US" sz="6400" b="1" dirty="0" smtClean="0"/>
              <a:t>About </a:t>
            </a:r>
            <a:r>
              <a:rPr lang="en-US" sz="6400" b="1" dirty="0"/>
              <a:t>DOSAR http://</a:t>
            </a:r>
            <a:r>
              <a:rPr lang="en-US" sz="6400" b="1" dirty="0" err="1"/>
              <a:t>www.dosar.org</a:t>
            </a:r>
            <a:r>
              <a:rPr lang="en-US" sz="6400" b="1" dirty="0"/>
              <a:t>/</a:t>
            </a:r>
            <a:endParaRPr lang="en-US" sz="6400" b="1" dirty="0" smtClean="0"/>
          </a:p>
          <a:p>
            <a:r>
              <a:rPr lang="en-US" sz="6400" dirty="0" smtClean="0"/>
              <a:t>The </a:t>
            </a:r>
            <a:r>
              <a:rPr lang="en-US" sz="6400" b="1" dirty="0" smtClean="0"/>
              <a:t>D</a:t>
            </a:r>
            <a:r>
              <a:rPr lang="en-US" sz="6400" dirty="0" smtClean="0"/>
              <a:t>istributed </a:t>
            </a:r>
            <a:r>
              <a:rPr lang="en-US" sz="6400" b="1" dirty="0" smtClean="0"/>
              <a:t>O</a:t>
            </a:r>
            <a:r>
              <a:rPr lang="en-US" sz="6400" dirty="0" smtClean="0"/>
              <a:t>rganization for </a:t>
            </a:r>
            <a:r>
              <a:rPr lang="en-US" sz="6400" b="1" dirty="0" smtClean="0"/>
              <a:t>S</a:t>
            </a:r>
            <a:r>
              <a:rPr lang="en-US" sz="6400" dirty="0" smtClean="0"/>
              <a:t>cientific and </a:t>
            </a:r>
            <a:r>
              <a:rPr lang="en-US" sz="6400" b="1" dirty="0" smtClean="0"/>
              <a:t>A</a:t>
            </a:r>
            <a:r>
              <a:rPr lang="en-US" sz="6400" dirty="0" smtClean="0"/>
              <a:t>cademic </a:t>
            </a:r>
            <a:r>
              <a:rPr lang="en-US" sz="6400" b="1" dirty="0" smtClean="0"/>
              <a:t>R</a:t>
            </a:r>
            <a:r>
              <a:rPr lang="en-US" sz="6400" dirty="0" smtClean="0"/>
              <a:t>esearch (DOSAR) is a 'grass-roots' grid organization that focuses on community and campus based grids and promotes a wide range of interdisciplinary and educational activities within the organization and its member institutions.</a:t>
            </a:r>
          </a:p>
          <a:p>
            <a:r>
              <a:rPr lang="en-US" sz="6400" b="1" dirty="0" smtClean="0"/>
              <a:t>Research</a:t>
            </a:r>
          </a:p>
          <a:p>
            <a:r>
              <a:rPr lang="en-US" sz="6400" dirty="0" smtClean="0">
                <a:hlinkClick r:id="rId2" tooltip="The ATLAS Experiment"/>
              </a:rPr>
              <a:t>ATLAS</a:t>
            </a:r>
            <a:r>
              <a:rPr lang="en-US" sz="6400" dirty="0" smtClean="0"/>
              <a:t> and </a:t>
            </a:r>
            <a:r>
              <a:rPr lang="en-US" sz="6400" dirty="0" smtClean="0">
                <a:hlinkClick r:id="rId3" tooltip="The U.S. ATLAS Experiment"/>
              </a:rPr>
              <a:t>U.S. ATLAS</a:t>
            </a:r>
            <a:endParaRPr lang="en-US" sz="6400" dirty="0" smtClean="0"/>
          </a:p>
          <a:p>
            <a:r>
              <a:rPr lang="en-US" sz="6400" dirty="0" smtClean="0">
                <a:hlinkClick r:id="rId4" tooltip="The Compact Muon Solenoid (CMS) Experiment"/>
              </a:rPr>
              <a:t>CMS</a:t>
            </a:r>
            <a:endParaRPr lang="en-US" sz="6400" dirty="0" smtClean="0"/>
          </a:p>
          <a:p>
            <a:r>
              <a:rPr lang="en-US" sz="6400" dirty="0" smtClean="0">
                <a:hlinkClick r:id="rId5" tooltip="The D∅ Experiment"/>
              </a:rPr>
              <a:t>D∅</a:t>
            </a:r>
            <a:endParaRPr lang="en-US" sz="6400" dirty="0" smtClean="0"/>
          </a:p>
          <a:p>
            <a:r>
              <a:rPr lang="en-US" sz="6400" b="1" dirty="0" smtClean="0"/>
              <a:t>Projects</a:t>
            </a:r>
          </a:p>
          <a:p>
            <a:r>
              <a:rPr lang="en-US" sz="6400" dirty="0" smtClean="0">
                <a:hlinkClick r:id="rId6"/>
              </a:rPr>
              <a:t>coLinux-based Condor Pool</a:t>
            </a:r>
            <a:r>
              <a:rPr lang="en-US" sz="6400" dirty="0" smtClean="0"/>
              <a:t>; Grid computing outreach</a:t>
            </a:r>
          </a:p>
          <a:p>
            <a:r>
              <a:rPr lang="en-US" sz="6400" b="1" dirty="0" smtClean="0"/>
              <a:t>DOSAR Members</a:t>
            </a:r>
          </a:p>
          <a:p>
            <a:r>
              <a:rPr lang="en-US" sz="6400" dirty="0" smtClean="0">
                <a:hlinkClick r:id="rId7"/>
              </a:rPr>
              <a:t>Bellarmine University</a:t>
            </a:r>
            <a:r>
              <a:rPr lang="en-US" sz="6400" dirty="0" smtClean="0"/>
              <a:t> </a:t>
            </a:r>
          </a:p>
          <a:p>
            <a:r>
              <a:rPr lang="en-US" sz="6400" dirty="0" smtClean="0">
                <a:hlinkClick r:id="rId8"/>
              </a:rPr>
              <a:t>Iowa State University</a:t>
            </a:r>
            <a:r>
              <a:rPr lang="en-US" sz="6400" dirty="0" smtClean="0"/>
              <a:t> </a:t>
            </a:r>
          </a:p>
          <a:p>
            <a:r>
              <a:rPr lang="en-US" sz="6400" dirty="0" smtClean="0">
                <a:hlinkClick r:id="rId9"/>
              </a:rPr>
              <a:t>University of Johannesburg</a:t>
            </a:r>
            <a:r>
              <a:rPr lang="en-US" sz="6400" dirty="0" smtClean="0"/>
              <a:t> </a:t>
            </a:r>
          </a:p>
          <a:p>
            <a:r>
              <a:rPr lang="en-US" sz="6400" dirty="0" smtClean="0">
                <a:hlinkClick r:id="rId10"/>
              </a:rPr>
              <a:t>Langston University</a:t>
            </a:r>
            <a:r>
              <a:rPr lang="en-US" sz="6400" dirty="0" smtClean="0"/>
              <a:t> </a:t>
            </a:r>
          </a:p>
          <a:p>
            <a:r>
              <a:rPr lang="en-US" sz="6400" dirty="0" smtClean="0">
                <a:hlinkClick r:id="rId11"/>
              </a:rPr>
              <a:t>Louisiana State University</a:t>
            </a:r>
            <a:r>
              <a:rPr lang="en-US" sz="6400" dirty="0" smtClean="0"/>
              <a:t> (</a:t>
            </a:r>
            <a:r>
              <a:rPr lang="en-US" sz="6400" dirty="0" smtClean="0">
                <a:hlinkClick r:id="rId12"/>
              </a:rPr>
              <a:t>CCT</a:t>
            </a:r>
            <a:r>
              <a:rPr lang="en-US" sz="6400" dirty="0" smtClean="0"/>
              <a:t>) </a:t>
            </a:r>
          </a:p>
          <a:p>
            <a:r>
              <a:rPr lang="en-US" sz="6400" dirty="0" smtClean="0">
                <a:hlinkClick r:id="rId13"/>
              </a:rPr>
              <a:t>Louisiana Tech University</a:t>
            </a:r>
            <a:r>
              <a:rPr lang="en-US" sz="6400" dirty="0" smtClean="0"/>
              <a:t> </a:t>
            </a:r>
          </a:p>
          <a:p>
            <a:r>
              <a:rPr lang="en-US" sz="6400" dirty="0" smtClean="0">
                <a:hlinkClick r:id="rId14"/>
              </a:rPr>
              <a:t>University of Mississippi</a:t>
            </a:r>
            <a:r>
              <a:rPr lang="en-US" sz="6400" dirty="0" smtClean="0"/>
              <a:t> </a:t>
            </a:r>
          </a:p>
          <a:p>
            <a:r>
              <a:rPr lang="en-US" sz="6400" dirty="0" smtClean="0">
                <a:hlinkClick r:id="rId15"/>
              </a:rPr>
              <a:t>University of Oklahoma</a:t>
            </a:r>
            <a:r>
              <a:rPr lang="en-US" sz="6400" dirty="0" smtClean="0"/>
              <a:t> </a:t>
            </a:r>
          </a:p>
          <a:p>
            <a:r>
              <a:rPr lang="en-US" sz="6400" dirty="0" smtClean="0">
                <a:hlinkClick r:id="rId16"/>
              </a:rPr>
              <a:t>Universidade Estadual Paulista (UNESP)</a:t>
            </a:r>
            <a:r>
              <a:rPr lang="en-US" sz="6400" dirty="0" smtClean="0"/>
              <a:t> (</a:t>
            </a:r>
            <a:r>
              <a:rPr lang="en-US" sz="6400" dirty="0" smtClean="0">
                <a:hlinkClick r:id="rId17"/>
              </a:rPr>
              <a:t>SPRACE</a:t>
            </a:r>
            <a:r>
              <a:rPr lang="en-US" sz="6400" dirty="0" smtClean="0"/>
              <a:t>, </a:t>
            </a:r>
            <a:r>
              <a:rPr lang="en-US" sz="6400" dirty="0" smtClean="0">
                <a:hlinkClick r:id="rId18"/>
              </a:rPr>
              <a:t>GridUNESP</a:t>
            </a:r>
            <a:r>
              <a:rPr lang="en-US" sz="6400" dirty="0" smtClean="0"/>
              <a:t>) </a:t>
            </a:r>
          </a:p>
          <a:p>
            <a:r>
              <a:rPr lang="en-US" sz="6400" dirty="0" smtClean="0">
                <a:hlinkClick r:id="rId19"/>
              </a:rPr>
              <a:t>University of South Alabama</a:t>
            </a:r>
            <a:r>
              <a:rPr lang="en-US" sz="6400" dirty="0" smtClean="0"/>
              <a:t> </a:t>
            </a:r>
          </a:p>
          <a:p>
            <a:r>
              <a:rPr lang="en-US" sz="6400" dirty="0" smtClean="0">
                <a:hlinkClick r:id="rId20"/>
              </a:rPr>
              <a:t>Susquehanna University</a:t>
            </a:r>
            <a:r>
              <a:rPr lang="en-US" sz="6400" dirty="0" smtClean="0"/>
              <a:t> </a:t>
            </a:r>
          </a:p>
          <a:p>
            <a:r>
              <a:rPr lang="en-US" sz="6400" dirty="0" smtClean="0">
                <a:hlinkClick r:id="rId21"/>
              </a:rPr>
              <a:t>University of Texas at Arlington</a:t>
            </a:r>
            <a:r>
              <a:rPr lang="en-US" sz="6400" dirty="0" smtClean="0"/>
              <a:t> </a:t>
            </a:r>
          </a:p>
        </p:txBody>
      </p:sp>
      <p:sp>
        <p:nvSpPr>
          <p:cNvPr id="2" name="Slide Number Placeholder 1"/>
          <p:cNvSpPr>
            <a:spLocks noGrp="1"/>
          </p:cNvSpPr>
          <p:nvPr>
            <p:ph type="sldNum" sz="quarter" idx="12"/>
          </p:nvPr>
        </p:nvSpPr>
        <p:spPr/>
        <p:txBody>
          <a:bodyPr/>
          <a:lstStyle/>
          <a:p>
            <a:fld id="{F0DCCC90-9946-C84C-B9D3-90403ED2907C}" type="slidenum">
              <a:rPr lang="en-US" smtClean="0"/>
              <a:pPr/>
              <a:t>11</a:t>
            </a:fld>
            <a:endParaRPr lang="en-US"/>
          </a:p>
        </p:txBody>
      </p:sp>
      <p:sp>
        <p:nvSpPr>
          <p:cNvPr id="4" name="Date Placeholder 3"/>
          <p:cNvSpPr>
            <a:spLocks noGrp="1"/>
          </p:cNvSpPr>
          <p:nvPr>
            <p:ph type="dt" sz="half" idx="10"/>
          </p:nvPr>
        </p:nvSpPr>
        <p:spPr/>
        <p:txBody>
          <a:bodyPr/>
          <a:lstStyle/>
          <a:p>
            <a:r>
              <a:rPr lang="en-US" smtClean="0"/>
              <a:t>1/10/12</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01647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Science that is being enabled</a:t>
            </a:r>
            <a:endParaRPr lang="en-US" dirty="0"/>
          </a:p>
        </p:txBody>
      </p:sp>
      <p:sp>
        <p:nvSpPr>
          <p:cNvPr id="6" name="Content Placeholder 5"/>
          <p:cNvSpPr>
            <a:spLocks noGrp="1"/>
          </p:cNvSpPr>
          <p:nvPr>
            <p:ph idx="1"/>
          </p:nvPr>
        </p:nvSpPr>
        <p:spPr/>
        <p:txBody>
          <a:bodyPr/>
          <a:lstStyle/>
          <a:p>
            <a:r>
              <a:rPr lang="en-US" dirty="0" smtClean="0"/>
              <a:t>HEP: D0, ATLAS, CMS</a:t>
            </a:r>
          </a:p>
          <a:p>
            <a:r>
              <a:rPr lang="en-US" dirty="0" smtClean="0"/>
              <a:t>Paleontology</a:t>
            </a:r>
          </a:p>
          <a:p>
            <a:r>
              <a:rPr lang="en-US" dirty="0" smtClean="0"/>
              <a:t>Cluster development</a:t>
            </a:r>
            <a:endParaRPr lang="en-US" dirty="0"/>
          </a:p>
        </p:txBody>
      </p:sp>
      <p:sp>
        <p:nvSpPr>
          <p:cNvPr id="2" name="Slide Number Placeholder 1"/>
          <p:cNvSpPr>
            <a:spLocks noGrp="1"/>
          </p:cNvSpPr>
          <p:nvPr>
            <p:ph type="sldNum" sz="quarter" idx="12"/>
          </p:nvPr>
        </p:nvSpPr>
        <p:spPr/>
        <p:txBody>
          <a:bodyPr/>
          <a:lstStyle/>
          <a:p>
            <a:fld id="{F0DCCC90-9946-C84C-B9D3-90403ED2907C}" type="slidenum">
              <a:rPr lang="en-US" smtClean="0"/>
              <a:pPr/>
              <a:t>12</a:t>
            </a:fld>
            <a:endParaRPr lang="en-US"/>
          </a:p>
        </p:txBody>
      </p:sp>
      <p:sp>
        <p:nvSpPr>
          <p:cNvPr id="3" name="Date Placeholder 2"/>
          <p:cNvSpPr>
            <a:spLocks noGrp="1"/>
          </p:cNvSpPr>
          <p:nvPr>
            <p:ph type="dt" sz="half" idx="10"/>
          </p:nvPr>
        </p:nvSpPr>
        <p:spPr/>
        <p:txBody>
          <a:bodyPr/>
          <a:lstStyle/>
          <a:p>
            <a:r>
              <a:rPr lang="en-US" smtClean="0"/>
              <a:t>1/10/12</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4725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en-US" dirty="0" smtClean="0"/>
              <a:t> </a:t>
            </a:r>
            <a:endParaRPr lang="en-US" dirty="0"/>
          </a:p>
        </p:txBody>
      </p:sp>
      <p:pic>
        <p:nvPicPr>
          <p:cNvPr id="4" name="Picture 3"/>
          <p:cNvPicPr>
            <a:picLocks noChangeAspect="1"/>
          </p:cNvPicPr>
          <p:nvPr/>
        </p:nvPicPr>
        <p:blipFill>
          <a:blip r:embed="rId2"/>
          <a:stretch>
            <a:fillRect/>
          </a:stretch>
        </p:blipFill>
        <p:spPr>
          <a:xfrm>
            <a:off x="647700" y="0"/>
            <a:ext cx="7839222" cy="6858000"/>
          </a:xfrm>
          <a:prstGeom prst="rect">
            <a:avLst/>
          </a:prstGeom>
        </p:spPr>
      </p:pic>
      <p:sp>
        <p:nvSpPr>
          <p:cNvPr id="5" name="TextBox 4"/>
          <p:cNvSpPr txBox="1"/>
          <p:nvPr/>
        </p:nvSpPr>
        <p:spPr>
          <a:xfrm>
            <a:off x="1320800" y="5977467"/>
            <a:ext cx="1337733" cy="646331"/>
          </a:xfrm>
          <a:prstGeom prst="rect">
            <a:avLst/>
          </a:prstGeom>
          <a:noFill/>
        </p:spPr>
        <p:txBody>
          <a:bodyPr wrap="square" rtlCol="0">
            <a:spAutoFit/>
          </a:bodyPr>
          <a:lstStyle/>
          <a:p>
            <a:r>
              <a:rPr lang="en-US" dirty="0" smtClean="0">
                <a:hlinkClick r:id="rId3"/>
              </a:rPr>
              <a:t>ASP2012 Webpage</a:t>
            </a:r>
            <a:endParaRPr lang="en-US" dirty="0"/>
          </a:p>
        </p:txBody>
      </p:sp>
      <p:sp>
        <p:nvSpPr>
          <p:cNvPr id="6" name="Slide Number Placeholder 5"/>
          <p:cNvSpPr>
            <a:spLocks noGrp="1"/>
          </p:cNvSpPr>
          <p:nvPr>
            <p:ph type="sldNum" sz="quarter" idx="12"/>
          </p:nvPr>
        </p:nvSpPr>
        <p:spPr/>
        <p:txBody>
          <a:bodyPr/>
          <a:lstStyle/>
          <a:p>
            <a:fld id="{F0DCCC90-9946-C84C-B9D3-90403ED2907C}" type="slidenum">
              <a:rPr lang="en-US" smtClean="0"/>
              <a:pPr/>
              <a:t>2</a:t>
            </a:fld>
            <a:endParaRPr lang="en-US"/>
          </a:p>
        </p:txBody>
      </p:sp>
      <p:sp>
        <p:nvSpPr>
          <p:cNvPr id="7" name="Date Placeholder 6"/>
          <p:cNvSpPr>
            <a:spLocks noGrp="1"/>
          </p:cNvSpPr>
          <p:nvPr>
            <p:ph type="dt" sz="half" idx="10"/>
          </p:nvPr>
        </p:nvSpPr>
        <p:spPr/>
        <p:txBody>
          <a:bodyPr/>
          <a:lstStyle/>
          <a:p>
            <a:r>
              <a:rPr lang="en-US" smtClean="0"/>
              <a:t>1/10/12</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47953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endParaRPr lang="en-US" sz="4000" dirty="0"/>
          </a:p>
        </p:txBody>
      </p:sp>
      <p:sp>
        <p:nvSpPr>
          <p:cNvPr id="3" name="Content Placeholder 2"/>
          <p:cNvSpPr>
            <a:spLocks noGrp="1"/>
          </p:cNvSpPr>
          <p:nvPr>
            <p:ph idx="1"/>
          </p:nvPr>
        </p:nvSpPr>
        <p:spPr/>
        <p:txBody>
          <a:bodyPr>
            <a:normAutofit fontScale="92500" lnSpcReduction="20000"/>
          </a:bodyPr>
          <a:lstStyle/>
          <a:p>
            <a:r>
              <a:rPr lang="en-US" dirty="0"/>
              <a:t>In conjunction with </a:t>
            </a:r>
            <a:r>
              <a:rPr lang="en-US" dirty="0" smtClean="0"/>
              <a:t>ASP2012</a:t>
            </a:r>
            <a:r>
              <a:rPr lang="en-US" dirty="0"/>
              <a:t>, the Distributed Organization of Scientific and Academic Research (DOSAR</a:t>
            </a:r>
            <a:r>
              <a:rPr lang="en-US" dirty="0" smtClean="0"/>
              <a:t>) </a:t>
            </a:r>
            <a:r>
              <a:rPr lang="en-US" dirty="0"/>
              <a:t>proposes to offer a three-day</a:t>
            </a:r>
            <a:r>
              <a:rPr lang="en-US" dirty="0" smtClean="0"/>
              <a:t> </a:t>
            </a:r>
            <a:r>
              <a:rPr lang="en-US" dirty="0" smtClean="0"/>
              <a:t>grid </a:t>
            </a:r>
            <a:r>
              <a:rPr lang="en-US" dirty="0" smtClean="0"/>
              <a:t>computing </a:t>
            </a:r>
            <a:r>
              <a:rPr lang="en-US" dirty="0"/>
              <a:t>school in Ghana on Aug. 6 – Aug. 8 at </a:t>
            </a:r>
            <a:r>
              <a:rPr lang="en-US" dirty="0" smtClean="0"/>
              <a:t>KNUST.</a:t>
            </a:r>
          </a:p>
          <a:p>
            <a:r>
              <a:rPr lang="en-US" dirty="0" smtClean="0"/>
              <a:t>DOSAR </a:t>
            </a:r>
            <a:r>
              <a:rPr lang="en-US" dirty="0"/>
              <a:t>has partnered successfully in the past with institutions in Brazil and South Africa to establish customized grid sites and conduct tutorials on grid applications and operation. </a:t>
            </a:r>
            <a:endParaRPr lang="en-US" dirty="0" smtClean="0"/>
          </a:p>
          <a:p>
            <a:r>
              <a:rPr lang="en-US" dirty="0" smtClean="0"/>
              <a:t>We </a:t>
            </a:r>
            <a:r>
              <a:rPr lang="en-US" dirty="0"/>
              <a:t>have used the OSG </a:t>
            </a:r>
            <a:r>
              <a:rPr lang="en-US" dirty="0" smtClean="0"/>
              <a:t>software </a:t>
            </a:r>
            <a:r>
              <a:rPr lang="en-US" dirty="0"/>
              <a:t>stack to establish these fully operational sites. </a:t>
            </a:r>
          </a:p>
        </p:txBody>
      </p:sp>
      <p:pic>
        <p:nvPicPr>
          <p:cNvPr id="4" name="Picture 3"/>
          <p:cNvPicPr>
            <a:picLocks noChangeAspect="1"/>
          </p:cNvPicPr>
          <p:nvPr/>
        </p:nvPicPr>
        <p:blipFill>
          <a:blip r:embed="rId2"/>
          <a:stretch>
            <a:fillRect/>
          </a:stretch>
        </p:blipFill>
        <p:spPr>
          <a:xfrm>
            <a:off x="880533" y="503767"/>
            <a:ext cx="1447800" cy="342900"/>
          </a:xfrm>
          <a:prstGeom prst="rect">
            <a:avLst/>
          </a:prstGeom>
        </p:spPr>
      </p:pic>
      <p:sp>
        <p:nvSpPr>
          <p:cNvPr id="5" name="Slide Number Placeholder 4"/>
          <p:cNvSpPr>
            <a:spLocks noGrp="1"/>
          </p:cNvSpPr>
          <p:nvPr>
            <p:ph type="sldNum" sz="quarter" idx="12"/>
          </p:nvPr>
        </p:nvSpPr>
        <p:spPr/>
        <p:txBody>
          <a:bodyPr/>
          <a:lstStyle/>
          <a:p>
            <a:fld id="{F0DCCC90-9946-C84C-B9D3-90403ED2907C}" type="slidenum">
              <a:rPr lang="en-US" smtClean="0"/>
              <a:pPr/>
              <a:t>3</a:t>
            </a:fld>
            <a:endParaRPr lang="en-US"/>
          </a:p>
        </p:txBody>
      </p:sp>
      <p:sp>
        <p:nvSpPr>
          <p:cNvPr id="6" name="Date Placeholder 5"/>
          <p:cNvSpPr>
            <a:spLocks noGrp="1"/>
          </p:cNvSpPr>
          <p:nvPr>
            <p:ph type="dt" sz="half" idx="10"/>
          </p:nvPr>
        </p:nvSpPr>
        <p:spPr/>
        <p:txBody>
          <a:bodyPr/>
          <a:lstStyle/>
          <a:p>
            <a:r>
              <a:rPr lang="en-US" smtClean="0"/>
              <a:t>1/10/12</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6746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endParaRPr lang="en-US" sz="4000" dirty="0"/>
          </a:p>
        </p:txBody>
      </p:sp>
      <p:sp>
        <p:nvSpPr>
          <p:cNvPr id="3" name="Content Placeholder 2"/>
          <p:cNvSpPr>
            <a:spLocks noGrp="1"/>
          </p:cNvSpPr>
          <p:nvPr>
            <p:ph idx="1"/>
          </p:nvPr>
        </p:nvSpPr>
        <p:spPr/>
        <p:txBody>
          <a:bodyPr>
            <a:normAutofit fontScale="77500" lnSpcReduction="20000"/>
          </a:bodyPr>
          <a:lstStyle/>
          <a:p>
            <a:r>
              <a:rPr lang="en-US" dirty="0"/>
              <a:t>Since the African School focuses on increasing proficiency in physics and related applications such as information technology, through our partnership, we would like to reach many students within Ghana and other African countries with emphasis on grid computing installation, maintenance, and applications. </a:t>
            </a:r>
          </a:p>
          <a:p>
            <a:r>
              <a:rPr lang="en-US" dirty="0"/>
              <a:t>DOSAR envisions a partnership that both includes and reaches beyond student education. </a:t>
            </a:r>
            <a:endParaRPr lang="en-US" dirty="0" smtClean="0"/>
          </a:p>
          <a:p>
            <a:r>
              <a:rPr lang="en-US" dirty="0" smtClean="0"/>
              <a:t>This </a:t>
            </a:r>
            <a:r>
              <a:rPr lang="en-US" dirty="0"/>
              <a:t>grid computing school would help build a scientific computing cloud within Ghana and will enhance the partnership by bringing in open source software to run grid applications for academic scientific research, including collaboration with LHC experiments and their high energy physics work. </a:t>
            </a:r>
          </a:p>
          <a:p>
            <a:endParaRPr lang="en-US" dirty="0"/>
          </a:p>
        </p:txBody>
      </p:sp>
      <p:pic>
        <p:nvPicPr>
          <p:cNvPr id="4" name="Picture 3"/>
          <p:cNvPicPr>
            <a:picLocks noChangeAspect="1"/>
          </p:cNvPicPr>
          <p:nvPr/>
        </p:nvPicPr>
        <p:blipFill>
          <a:blip r:embed="rId2"/>
          <a:stretch>
            <a:fillRect/>
          </a:stretch>
        </p:blipFill>
        <p:spPr>
          <a:xfrm>
            <a:off x="880533" y="503767"/>
            <a:ext cx="1447800" cy="342900"/>
          </a:xfrm>
          <a:prstGeom prst="rect">
            <a:avLst/>
          </a:prstGeom>
        </p:spPr>
      </p:pic>
      <p:sp>
        <p:nvSpPr>
          <p:cNvPr id="5" name="Slide Number Placeholder 4"/>
          <p:cNvSpPr>
            <a:spLocks noGrp="1"/>
          </p:cNvSpPr>
          <p:nvPr>
            <p:ph type="sldNum" sz="quarter" idx="12"/>
          </p:nvPr>
        </p:nvSpPr>
        <p:spPr/>
        <p:txBody>
          <a:bodyPr/>
          <a:lstStyle/>
          <a:p>
            <a:fld id="{F0DCCC90-9946-C84C-B9D3-90403ED2907C}" type="slidenum">
              <a:rPr lang="en-US" smtClean="0"/>
              <a:pPr/>
              <a:t>4</a:t>
            </a:fld>
            <a:endParaRPr lang="en-US"/>
          </a:p>
        </p:txBody>
      </p:sp>
      <p:sp>
        <p:nvSpPr>
          <p:cNvPr id="6" name="Date Placeholder 5"/>
          <p:cNvSpPr>
            <a:spLocks noGrp="1"/>
          </p:cNvSpPr>
          <p:nvPr>
            <p:ph type="dt" sz="half" idx="10"/>
          </p:nvPr>
        </p:nvSpPr>
        <p:spPr/>
        <p:txBody>
          <a:bodyPr/>
          <a:lstStyle/>
          <a:p>
            <a:r>
              <a:rPr lang="en-US" smtClean="0"/>
              <a:t>1/10/12</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21616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endParaRPr lang="en-US" sz="4000" dirty="0"/>
          </a:p>
        </p:txBody>
      </p:sp>
      <p:sp>
        <p:nvSpPr>
          <p:cNvPr id="3" name="Content Placeholder 2"/>
          <p:cNvSpPr>
            <a:spLocks noGrp="1"/>
          </p:cNvSpPr>
          <p:nvPr>
            <p:ph idx="1"/>
          </p:nvPr>
        </p:nvSpPr>
        <p:spPr/>
        <p:txBody>
          <a:bodyPr>
            <a:normAutofit fontScale="77500" lnSpcReduction="20000"/>
          </a:bodyPr>
          <a:lstStyle/>
          <a:p>
            <a:r>
              <a:rPr lang="en-US" dirty="0"/>
              <a:t>In order to maximize the effectiveness of the grid computing school, preceding the African School, we would assess the existing facilities and suggest any necessary additions. </a:t>
            </a:r>
            <a:endParaRPr lang="en-US" dirty="0" smtClean="0"/>
          </a:p>
          <a:p>
            <a:r>
              <a:rPr lang="en-US" dirty="0" smtClean="0"/>
              <a:t>We </a:t>
            </a:r>
            <a:r>
              <a:rPr lang="en-US" dirty="0"/>
              <a:t>would then aid in the installation of the software needed to run grid applications and the suggested hardware. </a:t>
            </a:r>
            <a:endParaRPr lang="en-US" dirty="0" smtClean="0"/>
          </a:p>
          <a:p>
            <a:r>
              <a:rPr lang="en-US" dirty="0" smtClean="0"/>
              <a:t>We </a:t>
            </a:r>
            <a:r>
              <a:rPr lang="en-US" dirty="0"/>
              <a:t>propose to host a workshop to build expertise in Ghana on expanding and maintaining the grid site a week adjacent to the African </a:t>
            </a:r>
            <a:r>
              <a:rPr lang="en-US" dirty="0" smtClean="0"/>
              <a:t>School of Physics. </a:t>
            </a:r>
            <a:endParaRPr lang="en-US" dirty="0" smtClean="0"/>
          </a:p>
          <a:p>
            <a:r>
              <a:rPr lang="en-US" dirty="0" smtClean="0"/>
              <a:t>Sessions </a:t>
            </a:r>
            <a:r>
              <a:rPr lang="en-US" dirty="0"/>
              <a:t>on these topics would also be presented at the African School, including presentations designed for students by DOSAR experts. </a:t>
            </a:r>
          </a:p>
          <a:p>
            <a:endParaRPr lang="en-US" dirty="0"/>
          </a:p>
        </p:txBody>
      </p:sp>
      <p:pic>
        <p:nvPicPr>
          <p:cNvPr id="4" name="Picture 3"/>
          <p:cNvPicPr>
            <a:picLocks noChangeAspect="1"/>
          </p:cNvPicPr>
          <p:nvPr/>
        </p:nvPicPr>
        <p:blipFill>
          <a:blip r:embed="rId2"/>
          <a:stretch>
            <a:fillRect/>
          </a:stretch>
        </p:blipFill>
        <p:spPr>
          <a:xfrm>
            <a:off x="880533" y="503767"/>
            <a:ext cx="1447800" cy="342900"/>
          </a:xfrm>
          <a:prstGeom prst="rect">
            <a:avLst/>
          </a:prstGeom>
        </p:spPr>
      </p:pic>
      <p:sp>
        <p:nvSpPr>
          <p:cNvPr id="5" name="Slide Number Placeholder 4"/>
          <p:cNvSpPr>
            <a:spLocks noGrp="1"/>
          </p:cNvSpPr>
          <p:nvPr>
            <p:ph type="sldNum" sz="quarter" idx="12"/>
          </p:nvPr>
        </p:nvSpPr>
        <p:spPr/>
        <p:txBody>
          <a:bodyPr/>
          <a:lstStyle/>
          <a:p>
            <a:fld id="{F0DCCC90-9946-C84C-B9D3-90403ED2907C}" type="slidenum">
              <a:rPr lang="en-US" smtClean="0"/>
              <a:pPr/>
              <a:t>5</a:t>
            </a:fld>
            <a:endParaRPr lang="en-US"/>
          </a:p>
        </p:txBody>
      </p:sp>
      <p:sp>
        <p:nvSpPr>
          <p:cNvPr id="6" name="Date Placeholder 5"/>
          <p:cNvSpPr>
            <a:spLocks noGrp="1"/>
          </p:cNvSpPr>
          <p:nvPr>
            <p:ph type="dt" sz="half" idx="10"/>
          </p:nvPr>
        </p:nvSpPr>
        <p:spPr/>
        <p:txBody>
          <a:bodyPr/>
          <a:lstStyle/>
          <a:p>
            <a:r>
              <a:rPr lang="en-US" smtClean="0"/>
              <a:t>1/10/12</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19287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endParaRPr lang="en-US" sz="4000" dirty="0"/>
          </a:p>
        </p:txBody>
      </p:sp>
      <p:sp>
        <p:nvSpPr>
          <p:cNvPr id="3" name="Content Placeholder 2"/>
          <p:cNvSpPr>
            <a:spLocks noGrp="1"/>
          </p:cNvSpPr>
          <p:nvPr>
            <p:ph idx="1"/>
          </p:nvPr>
        </p:nvSpPr>
        <p:spPr/>
        <p:txBody>
          <a:bodyPr>
            <a:normAutofit fontScale="70000" lnSpcReduction="20000"/>
          </a:bodyPr>
          <a:lstStyle/>
          <a:p>
            <a:r>
              <a:rPr lang="en-US" dirty="0"/>
              <a:t>The grid school curriculum will focus on the OSG approach to grid computing, in a good balance between lectures and hands-on practices.  </a:t>
            </a:r>
            <a:endParaRPr lang="en-US" dirty="0" smtClean="0"/>
          </a:p>
          <a:p>
            <a:r>
              <a:rPr lang="en-US" dirty="0" smtClean="0"/>
              <a:t>The </a:t>
            </a:r>
            <a:r>
              <a:rPr lang="en-US" dirty="0"/>
              <a:t>content of this school is very general and open to everyone involved in science and is willing to learn how to use grid computing to improve their research performance.  </a:t>
            </a:r>
            <a:endParaRPr lang="en-US" dirty="0" smtClean="0"/>
          </a:p>
          <a:p>
            <a:r>
              <a:rPr lang="en-US" dirty="0" smtClean="0"/>
              <a:t>The </a:t>
            </a:r>
            <a:r>
              <a:rPr lang="en-US" dirty="0"/>
              <a:t>school’s curriculum is </a:t>
            </a:r>
            <a:r>
              <a:rPr lang="en-US" dirty="0" smtClean="0"/>
              <a:t>designed </a:t>
            </a:r>
            <a:r>
              <a:rPr lang="en-US" dirty="0"/>
              <a:t>for PhD students, senior investigators, and scientific team leaders.  </a:t>
            </a:r>
            <a:endParaRPr lang="en-US" dirty="0" smtClean="0"/>
          </a:p>
          <a:p>
            <a:r>
              <a:rPr lang="en-US" dirty="0" smtClean="0"/>
              <a:t>In </a:t>
            </a:r>
            <a:r>
              <a:rPr lang="en-US" dirty="0"/>
              <a:t>order to ensure the effectiveness of the school, students will be required to have some basic knowledge of Linux commands. </a:t>
            </a:r>
            <a:endParaRPr lang="en-US" dirty="0" smtClean="0"/>
          </a:p>
          <a:p>
            <a:r>
              <a:rPr lang="en-US" dirty="0" smtClean="0"/>
              <a:t> </a:t>
            </a:r>
            <a:r>
              <a:rPr lang="en-US" dirty="0"/>
              <a:t>We are coordinating with the ASP organizers and KNUST collaborators to secure a room with a sufficient number of computers.</a:t>
            </a:r>
          </a:p>
          <a:p>
            <a:endParaRPr lang="en-US" dirty="0"/>
          </a:p>
        </p:txBody>
      </p:sp>
      <p:pic>
        <p:nvPicPr>
          <p:cNvPr id="4" name="Picture 3"/>
          <p:cNvPicPr>
            <a:picLocks noChangeAspect="1"/>
          </p:cNvPicPr>
          <p:nvPr/>
        </p:nvPicPr>
        <p:blipFill>
          <a:blip r:embed="rId2"/>
          <a:stretch>
            <a:fillRect/>
          </a:stretch>
        </p:blipFill>
        <p:spPr>
          <a:xfrm>
            <a:off x="880533" y="503767"/>
            <a:ext cx="1447800" cy="342900"/>
          </a:xfrm>
          <a:prstGeom prst="rect">
            <a:avLst/>
          </a:prstGeom>
        </p:spPr>
      </p:pic>
      <p:sp>
        <p:nvSpPr>
          <p:cNvPr id="5" name="Slide Number Placeholder 4"/>
          <p:cNvSpPr>
            <a:spLocks noGrp="1"/>
          </p:cNvSpPr>
          <p:nvPr>
            <p:ph type="sldNum" sz="quarter" idx="12"/>
          </p:nvPr>
        </p:nvSpPr>
        <p:spPr/>
        <p:txBody>
          <a:bodyPr/>
          <a:lstStyle/>
          <a:p>
            <a:fld id="{F0DCCC90-9946-C84C-B9D3-90403ED2907C}" type="slidenum">
              <a:rPr lang="en-US" smtClean="0"/>
              <a:pPr/>
              <a:t>6</a:t>
            </a:fld>
            <a:endParaRPr lang="en-US"/>
          </a:p>
        </p:txBody>
      </p:sp>
      <p:sp>
        <p:nvSpPr>
          <p:cNvPr id="6" name="Date Placeholder 5"/>
          <p:cNvSpPr>
            <a:spLocks noGrp="1"/>
          </p:cNvSpPr>
          <p:nvPr>
            <p:ph type="dt" sz="half" idx="10"/>
          </p:nvPr>
        </p:nvSpPr>
        <p:spPr/>
        <p:txBody>
          <a:bodyPr/>
          <a:lstStyle/>
          <a:p>
            <a:r>
              <a:rPr lang="en-US" smtClean="0"/>
              <a:t>1/10/12</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53516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endParaRPr lang="en-US" sz="4000" dirty="0"/>
          </a:p>
        </p:txBody>
      </p:sp>
      <p:sp>
        <p:nvSpPr>
          <p:cNvPr id="3" name="Content Placeholder 2"/>
          <p:cNvSpPr>
            <a:spLocks noGrp="1"/>
          </p:cNvSpPr>
          <p:nvPr>
            <p:ph idx="1"/>
          </p:nvPr>
        </p:nvSpPr>
        <p:spPr/>
        <p:txBody>
          <a:bodyPr>
            <a:normAutofit fontScale="62500" lnSpcReduction="20000"/>
          </a:bodyPr>
          <a:lstStyle/>
          <a:p>
            <a:pPr lvl="0"/>
            <a:r>
              <a:rPr lang="en-US" b="1" dirty="0"/>
              <a:t>DAY 1: The Basics </a:t>
            </a:r>
            <a:endParaRPr lang="en-US" sz="2800" dirty="0"/>
          </a:p>
          <a:p>
            <a:pPr lvl="1"/>
            <a:r>
              <a:rPr lang="en-US" dirty="0"/>
              <a:t>09:00 - 09:30 Welcome and Introduction</a:t>
            </a:r>
            <a:endParaRPr lang="en-US" sz="2400" dirty="0"/>
          </a:p>
          <a:p>
            <a:pPr lvl="1"/>
            <a:r>
              <a:rPr lang="en-US" dirty="0"/>
              <a:t>09:00 Introductions, Welcome &amp; Logistics</a:t>
            </a:r>
            <a:endParaRPr lang="en-US" sz="2400" dirty="0"/>
          </a:p>
          <a:p>
            <a:pPr lvl="1"/>
            <a:r>
              <a:rPr lang="en-US" dirty="0"/>
              <a:t>09:15 Overview of the workshop</a:t>
            </a:r>
            <a:endParaRPr lang="en-US" sz="2400" dirty="0"/>
          </a:p>
          <a:p>
            <a:pPr lvl="1"/>
            <a:r>
              <a:rPr lang="en-US" dirty="0"/>
              <a:t>09:30 – 10:00 Use of Computing Grid in </a:t>
            </a:r>
            <a:r>
              <a:rPr lang="en-US" dirty="0" err="1"/>
              <a:t>Tevatron</a:t>
            </a:r>
            <a:r>
              <a:rPr lang="en-US" dirty="0"/>
              <a:t> Experiments</a:t>
            </a:r>
            <a:endParaRPr lang="en-US" sz="2400" dirty="0"/>
          </a:p>
          <a:p>
            <a:pPr lvl="1"/>
            <a:r>
              <a:rPr lang="en-US" dirty="0"/>
              <a:t>10:00 – 10:30 Use of Computing Grid in LHC Experiments</a:t>
            </a:r>
            <a:endParaRPr lang="en-US" sz="2400" dirty="0"/>
          </a:p>
          <a:p>
            <a:pPr lvl="1"/>
            <a:r>
              <a:rPr lang="en-US" dirty="0"/>
              <a:t>10:30 - 10:45 Coffee break</a:t>
            </a:r>
            <a:endParaRPr lang="en-US" sz="2400" dirty="0"/>
          </a:p>
          <a:p>
            <a:pPr lvl="1"/>
            <a:r>
              <a:rPr lang="en-US" dirty="0"/>
              <a:t>10:45 - 11:45 Introduction to OSG Grid computing</a:t>
            </a:r>
            <a:endParaRPr lang="en-US" sz="2400" dirty="0"/>
          </a:p>
          <a:p>
            <a:pPr lvl="1"/>
            <a:r>
              <a:rPr lang="en-US" dirty="0"/>
              <a:t>11:45 - 13:00 Introduction to OSG Grid Computing (II)</a:t>
            </a:r>
            <a:endParaRPr lang="en-US" sz="2400" dirty="0"/>
          </a:p>
          <a:p>
            <a:pPr lvl="1"/>
            <a:r>
              <a:rPr lang="en-US" dirty="0"/>
              <a:t>13:00 - 14:30 Lunch</a:t>
            </a:r>
            <a:endParaRPr lang="en-US" sz="2400" dirty="0"/>
          </a:p>
          <a:p>
            <a:pPr lvl="1"/>
            <a:r>
              <a:rPr lang="en-US" dirty="0"/>
              <a:t>14:30 - 16:00 Getting ready – Part I</a:t>
            </a:r>
            <a:endParaRPr lang="en-US" sz="2400" dirty="0"/>
          </a:p>
          <a:p>
            <a:pPr lvl="2"/>
            <a:r>
              <a:rPr lang="en-US" dirty="0"/>
              <a:t>14:30 Installing the client</a:t>
            </a:r>
            <a:endParaRPr lang="en-US" sz="2000" dirty="0"/>
          </a:p>
          <a:p>
            <a:pPr lvl="2"/>
            <a:r>
              <a:rPr lang="en-US" dirty="0"/>
              <a:t>15:30 Getting a grid certificate from DOE</a:t>
            </a:r>
            <a:endParaRPr lang="en-US" sz="2000" dirty="0"/>
          </a:p>
          <a:p>
            <a:pPr lvl="1"/>
            <a:r>
              <a:rPr lang="en-US" dirty="0"/>
              <a:t>16:00 - 16:15 Coffee break</a:t>
            </a:r>
            <a:endParaRPr lang="en-US" sz="2400" dirty="0"/>
          </a:p>
          <a:p>
            <a:pPr lvl="1"/>
            <a:r>
              <a:rPr lang="en-US" dirty="0"/>
              <a:t>16:15 - 17:30 Getting ready – Part II: Joining a VO</a:t>
            </a:r>
            <a:endParaRPr lang="en-US" sz="2400" dirty="0"/>
          </a:p>
          <a:p>
            <a:pPr lvl="1"/>
            <a:r>
              <a:rPr lang="en-US" dirty="0"/>
              <a:t>17:30 - 18:00 Security on the Grid</a:t>
            </a:r>
            <a:endParaRPr lang="en-US" sz="2400" dirty="0"/>
          </a:p>
          <a:p>
            <a:endParaRPr lang="en-US" dirty="0"/>
          </a:p>
        </p:txBody>
      </p:sp>
      <p:pic>
        <p:nvPicPr>
          <p:cNvPr id="4" name="Picture 3"/>
          <p:cNvPicPr>
            <a:picLocks noChangeAspect="1"/>
          </p:cNvPicPr>
          <p:nvPr/>
        </p:nvPicPr>
        <p:blipFill>
          <a:blip r:embed="rId2"/>
          <a:stretch>
            <a:fillRect/>
          </a:stretch>
        </p:blipFill>
        <p:spPr>
          <a:xfrm>
            <a:off x="880533" y="503767"/>
            <a:ext cx="1447800" cy="342900"/>
          </a:xfrm>
          <a:prstGeom prst="rect">
            <a:avLst/>
          </a:prstGeom>
        </p:spPr>
      </p:pic>
      <p:sp>
        <p:nvSpPr>
          <p:cNvPr id="5" name="Slide Number Placeholder 4"/>
          <p:cNvSpPr>
            <a:spLocks noGrp="1"/>
          </p:cNvSpPr>
          <p:nvPr>
            <p:ph type="sldNum" sz="quarter" idx="12"/>
          </p:nvPr>
        </p:nvSpPr>
        <p:spPr/>
        <p:txBody>
          <a:bodyPr/>
          <a:lstStyle/>
          <a:p>
            <a:fld id="{F0DCCC90-9946-C84C-B9D3-90403ED2907C}" type="slidenum">
              <a:rPr lang="en-US" smtClean="0"/>
              <a:pPr/>
              <a:t>7</a:t>
            </a:fld>
            <a:endParaRPr lang="en-US"/>
          </a:p>
        </p:txBody>
      </p:sp>
      <p:sp>
        <p:nvSpPr>
          <p:cNvPr id="6" name="Date Placeholder 5"/>
          <p:cNvSpPr>
            <a:spLocks noGrp="1"/>
          </p:cNvSpPr>
          <p:nvPr>
            <p:ph type="dt" sz="half" idx="10"/>
          </p:nvPr>
        </p:nvSpPr>
        <p:spPr/>
        <p:txBody>
          <a:bodyPr/>
          <a:lstStyle/>
          <a:p>
            <a:r>
              <a:rPr lang="en-US" smtClean="0"/>
              <a:t>1/10/12</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05294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endParaRPr lang="en-US" sz="4000" dirty="0"/>
          </a:p>
        </p:txBody>
      </p:sp>
      <p:sp>
        <p:nvSpPr>
          <p:cNvPr id="3" name="Content Placeholder 2"/>
          <p:cNvSpPr>
            <a:spLocks noGrp="1"/>
          </p:cNvSpPr>
          <p:nvPr>
            <p:ph idx="1"/>
          </p:nvPr>
        </p:nvSpPr>
        <p:spPr/>
        <p:txBody>
          <a:bodyPr>
            <a:normAutofit fontScale="70000" lnSpcReduction="20000"/>
          </a:bodyPr>
          <a:lstStyle/>
          <a:p>
            <a:pPr lvl="0"/>
            <a:r>
              <a:rPr lang="en-US" b="1" dirty="0"/>
              <a:t>DAY 2: Job Management and the Use of Grid Computing</a:t>
            </a:r>
            <a:endParaRPr lang="en-US" sz="2800" dirty="0"/>
          </a:p>
          <a:p>
            <a:pPr lvl="1"/>
            <a:r>
              <a:rPr lang="en-US" dirty="0"/>
              <a:t>09:00 - 10:45 Introduction to Job Management</a:t>
            </a:r>
            <a:endParaRPr lang="en-US" sz="2400" dirty="0"/>
          </a:p>
          <a:p>
            <a:pPr lvl="1"/>
            <a:r>
              <a:rPr lang="en-US" dirty="0"/>
              <a:t>09:00 Discovery, Match Making and Brokerage</a:t>
            </a:r>
            <a:endParaRPr lang="en-US" sz="2400" dirty="0"/>
          </a:p>
          <a:p>
            <a:pPr lvl="1"/>
            <a:r>
              <a:rPr lang="en-US" dirty="0"/>
              <a:t>10:00 Introduction to Condor-G</a:t>
            </a:r>
            <a:endParaRPr lang="en-US" sz="2400" dirty="0"/>
          </a:p>
          <a:p>
            <a:pPr lvl="1"/>
            <a:r>
              <a:rPr lang="en-US" dirty="0"/>
              <a:t>10:30 - 10:45 Coffee break</a:t>
            </a:r>
            <a:endParaRPr lang="en-US" sz="2400" dirty="0"/>
          </a:p>
          <a:p>
            <a:pPr lvl="1"/>
            <a:r>
              <a:rPr lang="en-US" dirty="0"/>
              <a:t>10:45 - 12:30 Running jobs on the Grid: hands-on</a:t>
            </a:r>
            <a:endParaRPr lang="en-US" sz="2400" dirty="0"/>
          </a:p>
          <a:p>
            <a:pPr lvl="1"/>
            <a:r>
              <a:rPr lang="en-US" dirty="0"/>
              <a:t>12:30 - 14:00 Lunch</a:t>
            </a:r>
            <a:endParaRPr lang="en-US" sz="2400" dirty="0"/>
          </a:p>
          <a:p>
            <a:pPr lvl="1"/>
            <a:r>
              <a:rPr lang="en-US" dirty="0"/>
              <a:t>14:00 - 15:30 Combined Lecture: Turning science problems into High Throughput Computing (HTC) jobs + Decomposing and running large jobs</a:t>
            </a:r>
            <a:endParaRPr lang="en-US" sz="2400" dirty="0"/>
          </a:p>
          <a:p>
            <a:pPr lvl="1"/>
            <a:r>
              <a:rPr lang="en-US" dirty="0"/>
              <a:t>15:30 - 15:45 coffee break</a:t>
            </a:r>
            <a:endParaRPr lang="en-US" sz="2400" dirty="0"/>
          </a:p>
          <a:p>
            <a:pPr lvl="1"/>
            <a:r>
              <a:rPr lang="en-US" dirty="0"/>
              <a:t>15:45 - 17:30 Pilots-based frameworks</a:t>
            </a:r>
            <a:endParaRPr lang="en-US" sz="2400" dirty="0"/>
          </a:p>
          <a:p>
            <a:pPr lvl="1"/>
            <a:r>
              <a:rPr lang="en-US" dirty="0"/>
              <a:t>15:45 Introduction to pilots</a:t>
            </a:r>
            <a:endParaRPr lang="en-US" sz="2400" dirty="0"/>
          </a:p>
          <a:p>
            <a:pPr lvl="1"/>
            <a:r>
              <a:rPr lang="en-US" dirty="0"/>
              <a:t>16:00 </a:t>
            </a:r>
            <a:r>
              <a:rPr lang="en-US" dirty="0" err="1"/>
              <a:t>glideinWMS</a:t>
            </a:r>
            <a:endParaRPr lang="en-US" sz="2400" dirty="0"/>
          </a:p>
          <a:p>
            <a:pPr lvl="1"/>
            <a:r>
              <a:rPr lang="en-US" dirty="0"/>
              <a:t>16:30 </a:t>
            </a:r>
            <a:r>
              <a:rPr lang="en-US" dirty="0" err="1"/>
              <a:t>glideinWMS</a:t>
            </a:r>
            <a:r>
              <a:rPr lang="en-US" dirty="0"/>
              <a:t>: hands-on</a:t>
            </a:r>
            <a:endParaRPr lang="en-US" sz="2400" dirty="0"/>
          </a:p>
          <a:p>
            <a:endParaRPr lang="en-US" dirty="0"/>
          </a:p>
        </p:txBody>
      </p:sp>
      <p:pic>
        <p:nvPicPr>
          <p:cNvPr id="4" name="Picture 3"/>
          <p:cNvPicPr>
            <a:picLocks noChangeAspect="1"/>
          </p:cNvPicPr>
          <p:nvPr/>
        </p:nvPicPr>
        <p:blipFill>
          <a:blip r:embed="rId2"/>
          <a:stretch>
            <a:fillRect/>
          </a:stretch>
        </p:blipFill>
        <p:spPr>
          <a:xfrm>
            <a:off x="880533" y="503767"/>
            <a:ext cx="1447800" cy="342900"/>
          </a:xfrm>
          <a:prstGeom prst="rect">
            <a:avLst/>
          </a:prstGeom>
        </p:spPr>
      </p:pic>
      <p:sp>
        <p:nvSpPr>
          <p:cNvPr id="5" name="Slide Number Placeholder 4"/>
          <p:cNvSpPr>
            <a:spLocks noGrp="1"/>
          </p:cNvSpPr>
          <p:nvPr>
            <p:ph type="sldNum" sz="quarter" idx="12"/>
          </p:nvPr>
        </p:nvSpPr>
        <p:spPr/>
        <p:txBody>
          <a:bodyPr/>
          <a:lstStyle/>
          <a:p>
            <a:fld id="{F0DCCC90-9946-C84C-B9D3-90403ED2907C}" type="slidenum">
              <a:rPr lang="en-US" smtClean="0"/>
              <a:pPr/>
              <a:t>8</a:t>
            </a:fld>
            <a:endParaRPr lang="en-US"/>
          </a:p>
        </p:txBody>
      </p:sp>
      <p:sp>
        <p:nvSpPr>
          <p:cNvPr id="6" name="Date Placeholder 5"/>
          <p:cNvSpPr>
            <a:spLocks noGrp="1"/>
          </p:cNvSpPr>
          <p:nvPr>
            <p:ph type="dt" sz="half" idx="10"/>
          </p:nvPr>
        </p:nvSpPr>
        <p:spPr/>
        <p:txBody>
          <a:bodyPr/>
          <a:lstStyle/>
          <a:p>
            <a:r>
              <a:rPr lang="en-US" smtClean="0"/>
              <a:t>1/10/12</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43734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endParaRPr lang="en-US" sz="4000" dirty="0"/>
          </a:p>
        </p:txBody>
      </p:sp>
      <p:sp>
        <p:nvSpPr>
          <p:cNvPr id="3" name="Content Placeholder 2"/>
          <p:cNvSpPr>
            <a:spLocks noGrp="1"/>
          </p:cNvSpPr>
          <p:nvPr>
            <p:ph idx="1"/>
          </p:nvPr>
        </p:nvSpPr>
        <p:spPr/>
        <p:txBody>
          <a:bodyPr>
            <a:normAutofit fontScale="92500" lnSpcReduction="20000"/>
          </a:bodyPr>
          <a:lstStyle/>
          <a:p>
            <a:pPr lvl="0"/>
            <a:r>
              <a:rPr lang="en-US" sz="2600" b="1" dirty="0"/>
              <a:t>DAY 3: Data Manage</a:t>
            </a:r>
            <a:r>
              <a:rPr lang="en-US" sz="3000" b="1" dirty="0"/>
              <a:t>ment</a:t>
            </a:r>
            <a:endParaRPr lang="en-US" sz="2600" dirty="0"/>
          </a:p>
          <a:p>
            <a:pPr lvl="1"/>
            <a:r>
              <a:rPr lang="en-US" dirty="0"/>
              <a:t>09:00 - 10:30 Storage and Data Management</a:t>
            </a:r>
            <a:endParaRPr lang="en-US" sz="2400" dirty="0"/>
          </a:p>
          <a:p>
            <a:pPr lvl="1"/>
            <a:r>
              <a:rPr lang="en-US" dirty="0"/>
              <a:t>09:00 Storage, File Catalogs, and Data Transfer</a:t>
            </a:r>
            <a:endParaRPr lang="en-US" sz="2400" dirty="0"/>
          </a:p>
          <a:p>
            <a:pPr lvl="1"/>
            <a:r>
              <a:rPr lang="en-US" dirty="0"/>
              <a:t>10:30 - 10:45 Coffee break</a:t>
            </a:r>
            <a:endParaRPr lang="en-US" sz="2400" dirty="0"/>
          </a:p>
          <a:p>
            <a:pPr lvl="1"/>
            <a:r>
              <a:rPr lang="en-US" dirty="0"/>
              <a:t>10:45 - 12:30 Data Management: hands-on</a:t>
            </a:r>
            <a:endParaRPr lang="en-US" sz="2400" dirty="0"/>
          </a:p>
          <a:p>
            <a:pPr lvl="1"/>
            <a:r>
              <a:rPr lang="en-US" dirty="0"/>
              <a:t>12:30 - 14:00 Lunch</a:t>
            </a:r>
            <a:endParaRPr lang="en-US" sz="2400" dirty="0"/>
          </a:p>
          <a:p>
            <a:pPr lvl="1"/>
            <a:r>
              <a:rPr lang="en-US" dirty="0"/>
              <a:t>14:30 - 15:30 GOC services from the point of view of Users.</a:t>
            </a:r>
            <a:endParaRPr lang="en-US" sz="2400" dirty="0"/>
          </a:p>
          <a:p>
            <a:pPr lvl="1"/>
            <a:r>
              <a:rPr lang="en-US" dirty="0"/>
              <a:t>16:00 - 17:00 Lecture: Expanding the HTC horizon with High Throughput Parallel Computing</a:t>
            </a:r>
            <a:endParaRPr lang="en-US" sz="2400" dirty="0"/>
          </a:p>
          <a:p>
            <a:pPr lvl="1"/>
            <a:r>
              <a:rPr lang="en-US" dirty="0"/>
              <a:t>17:00 - 17:30 Survey and Discussions</a:t>
            </a:r>
            <a:endParaRPr lang="en-US" sz="2400" dirty="0"/>
          </a:p>
          <a:p>
            <a:endParaRPr lang="en-US" dirty="0"/>
          </a:p>
        </p:txBody>
      </p:sp>
      <p:pic>
        <p:nvPicPr>
          <p:cNvPr id="4" name="Picture 3"/>
          <p:cNvPicPr>
            <a:picLocks noChangeAspect="1"/>
          </p:cNvPicPr>
          <p:nvPr/>
        </p:nvPicPr>
        <p:blipFill>
          <a:blip r:embed="rId2"/>
          <a:stretch>
            <a:fillRect/>
          </a:stretch>
        </p:blipFill>
        <p:spPr>
          <a:xfrm>
            <a:off x="880533" y="503767"/>
            <a:ext cx="1447800" cy="342900"/>
          </a:xfrm>
          <a:prstGeom prst="rect">
            <a:avLst/>
          </a:prstGeom>
        </p:spPr>
      </p:pic>
      <p:sp>
        <p:nvSpPr>
          <p:cNvPr id="5" name="Slide Number Placeholder 4"/>
          <p:cNvSpPr>
            <a:spLocks noGrp="1"/>
          </p:cNvSpPr>
          <p:nvPr>
            <p:ph type="sldNum" sz="quarter" idx="12"/>
          </p:nvPr>
        </p:nvSpPr>
        <p:spPr/>
        <p:txBody>
          <a:bodyPr/>
          <a:lstStyle/>
          <a:p>
            <a:fld id="{F0DCCC90-9946-C84C-B9D3-90403ED2907C}" type="slidenum">
              <a:rPr lang="en-US" smtClean="0"/>
              <a:pPr/>
              <a:t>9</a:t>
            </a:fld>
            <a:endParaRPr lang="en-US"/>
          </a:p>
        </p:txBody>
      </p:sp>
      <p:sp>
        <p:nvSpPr>
          <p:cNvPr id="6" name="Date Placeholder 5"/>
          <p:cNvSpPr>
            <a:spLocks noGrp="1"/>
          </p:cNvSpPr>
          <p:nvPr>
            <p:ph type="dt" sz="half" idx="10"/>
          </p:nvPr>
        </p:nvSpPr>
        <p:spPr/>
        <p:txBody>
          <a:bodyPr/>
          <a:lstStyle/>
          <a:p>
            <a:r>
              <a:rPr lang="en-US" smtClean="0"/>
              <a:t>1/10/12</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98390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1890</TotalTime>
  <Words>1254</Words>
  <Application>Microsoft Macintosh PowerPoint</Application>
  <PresentationFormat>On-screen Show (4:3)</PresentationFormat>
  <Paragraphs>127</Paragraphs>
  <Slides>12</Slides>
  <Notes>0</Notes>
  <HiddenSlides>0</HiddenSlides>
  <MMClips>0</MMClips>
  <ScaleCrop>false</ScaleCrop>
  <HeadingPairs>
    <vt:vector size="4" baseType="variant">
      <vt:variant>
        <vt:lpstr>Design Template</vt:lpstr>
      </vt:variant>
      <vt:variant>
        <vt:i4>1</vt:i4>
      </vt:variant>
      <vt:variant>
        <vt:lpstr>Slide Titles</vt:lpstr>
      </vt:variant>
      <vt:variant>
        <vt:i4>12</vt:i4>
      </vt:variant>
    </vt:vector>
  </HeadingPairs>
  <TitlesOfParts>
    <vt:vector size="13" baseType="lpstr">
      <vt:lpstr>Office Theme</vt:lpstr>
      <vt:lpstr>      OSG Grid Workshop in KNUST, Kumasi, Ghana August 6-8, 2012  following the  AFRICAN SCHOOL OF FUNDAMENTAL PHYSICS AND ITS APPLICATIONS July 15-Aug 04, 2012   </vt:lpstr>
      <vt:lpstr> </vt:lpstr>
      <vt:lpstr>   </vt:lpstr>
      <vt:lpstr>   </vt:lpstr>
      <vt:lpstr>   </vt:lpstr>
      <vt:lpstr>   </vt:lpstr>
      <vt:lpstr>   </vt:lpstr>
      <vt:lpstr>   </vt:lpstr>
      <vt:lpstr>   </vt:lpstr>
      <vt:lpstr>   </vt:lpstr>
      <vt:lpstr>Slide 11</vt:lpstr>
      <vt:lpstr>Science that is being enabled</vt:lpstr>
    </vt:vector>
  </TitlesOfParts>
  <Company>Louisiana Tech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Zeno  Greenwood</dc:creator>
  <cp:lastModifiedBy>Horst Severini</cp:lastModifiedBy>
  <cp:revision>23</cp:revision>
  <dcterms:created xsi:type="dcterms:W3CDTF">2012-01-10T02:00:40Z</dcterms:created>
  <dcterms:modified xsi:type="dcterms:W3CDTF">2012-01-10T02:20:25Z</dcterms:modified>
</cp:coreProperties>
</file>