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33" r:id="rId2"/>
    <p:sldId id="681" r:id="rId3"/>
    <p:sldId id="679" r:id="rId4"/>
    <p:sldId id="636" r:id="rId5"/>
    <p:sldId id="549" r:id="rId6"/>
    <p:sldId id="637" r:id="rId7"/>
    <p:sldId id="663" r:id="rId8"/>
    <p:sldId id="664" r:id="rId9"/>
    <p:sldId id="665" r:id="rId10"/>
    <p:sldId id="519" r:id="rId11"/>
    <p:sldId id="650" r:id="rId12"/>
    <p:sldId id="546" r:id="rId13"/>
    <p:sldId id="638" r:id="rId14"/>
    <p:sldId id="639" r:id="rId15"/>
    <p:sldId id="656" r:id="rId16"/>
    <p:sldId id="657" r:id="rId17"/>
    <p:sldId id="658" r:id="rId18"/>
    <p:sldId id="640" r:id="rId19"/>
    <p:sldId id="641" r:id="rId20"/>
    <p:sldId id="547" r:id="rId21"/>
    <p:sldId id="651" r:id="rId22"/>
    <p:sldId id="652" r:id="rId23"/>
    <p:sldId id="653" r:id="rId24"/>
    <p:sldId id="654" r:id="rId25"/>
    <p:sldId id="655" r:id="rId26"/>
    <p:sldId id="666" r:id="rId27"/>
    <p:sldId id="667" r:id="rId28"/>
    <p:sldId id="548" r:id="rId29"/>
    <p:sldId id="680" r:id="rId30"/>
    <p:sldId id="659" r:id="rId31"/>
    <p:sldId id="660" r:id="rId32"/>
    <p:sldId id="661" r:id="rId33"/>
    <p:sldId id="662" r:id="rId34"/>
    <p:sldId id="669" r:id="rId35"/>
    <p:sldId id="670" r:id="rId36"/>
    <p:sldId id="671" r:id="rId37"/>
    <p:sldId id="672" r:id="rId38"/>
    <p:sldId id="673" r:id="rId39"/>
    <p:sldId id="674" r:id="rId40"/>
    <p:sldId id="675" r:id="rId41"/>
    <p:sldId id="676" r:id="rId42"/>
    <p:sldId id="678" r:id="rId43"/>
    <p:sldId id="677" r:id="rId44"/>
    <p:sldId id="564" r:id="rId45"/>
    <p:sldId id="635" r:id="rId46"/>
  </p:sldIdLst>
  <p:sldSz cx="9144000" cy="6858000" type="screen4x3"/>
  <p:notesSz cx="7099300" cy="10234613"/>
  <p:defaultTextStyle>
    <a:defPPr>
      <a:defRPr lang="es-ES_tradnl"/>
    </a:defPPr>
    <a:lvl1pPr algn="l" rtl="0" eaLnBrk="0" fontAlgn="base" hangingPunct="0">
      <a:spcBef>
        <a:spcPct val="20000"/>
      </a:spcBef>
      <a:spcAft>
        <a:spcPct val="0"/>
      </a:spcAft>
      <a:buClr>
        <a:srgbClr val="3333CC"/>
      </a:buClr>
      <a:defRPr sz="2000" b="1" kern="1200">
        <a:solidFill>
          <a:schemeClr val="tx1"/>
        </a:solidFill>
        <a:latin typeface="Comic Sans MS" pitchFamily="66" charset="0"/>
        <a:ea typeface="+mn-ea"/>
        <a:cs typeface="Times New Roman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3333CC"/>
      </a:buClr>
      <a:defRPr sz="2000" b="1" kern="1200">
        <a:solidFill>
          <a:schemeClr val="tx1"/>
        </a:solidFill>
        <a:latin typeface="Comic Sans MS" pitchFamily="66" charset="0"/>
        <a:ea typeface="+mn-ea"/>
        <a:cs typeface="Times New Roman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3333CC"/>
      </a:buClr>
      <a:defRPr sz="2000" b="1" kern="1200">
        <a:solidFill>
          <a:schemeClr val="tx1"/>
        </a:solidFill>
        <a:latin typeface="Comic Sans MS" pitchFamily="66" charset="0"/>
        <a:ea typeface="+mn-ea"/>
        <a:cs typeface="Times New Roman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3333CC"/>
      </a:buClr>
      <a:defRPr sz="2000" b="1" kern="1200">
        <a:solidFill>
          <a:schemeClr val="tx1"/>
        </a:solidFill>
        <a:latin typeface="Comic Sans MS" pitchFamily="66" charset="0"/>
        <a:ea typeface="+mn-ea"/>
        <a:cs typeface="Times New Roman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3333CC"/>
      </a:buClr>
      <a:defRPr sz="2000" b="1" kern="1200">
        <a:solidFill>
          <a:schemeClr val="tx1"/>
        </a:solidFill>
        <a:latin typeface="Comic Sans MS" pitchFamily="66" charset="0"/>
        <a:ea typeface="+mn-ea"/>
        <a:cs typeface="Times New Roman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itchFamily="66" charset="0"/>
        <a:ea typeface="+mn-ea"/>
        <a:cs typeface="Times New Roman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itchFamily="66" charset="0"/>
        <a:ea typeface="+mn-ea"/>
        <a:cs typeface="Times New Roman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itchFamily="66" charset="0"/>
        <a:ea typeface="+mn-ea"/>
        <a:cs typeface="Times New Roman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itchFamily="66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FF9900"/>
    <a:srgbClr val="CCFFCC"/>
    <a:srgbClr val="FFFFCC"/>
    <a:srgbClr val="66CCFF"/>
    <a:srgbClr val="FFFF66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0" autoAdjust="0"/>
    <p:restoredTop sz="88288" autoAdjust="0"/>
  </p:normalViewPr>
  <p:slideViewPr>
    <p:cSldViewPr snapToGrid="0">
      <p:cViewPr varScale="1">
        <p:scale>
          <a:sx n="58" d="100"/>
          <a:sy n="58" d="100"/>
        </p:scale>
        <p:origin x="-792" y="-96"/>
      </p:cViewPr>
      <p:guideLst>
        <p:guide orient="horz" pos="2160"/>
        <p:guide pos="2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70" y="648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85427" cy="47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3" tIns="47887" rIns="95773" bIns="47887" numCol="1" anchor="t" anchorCtr="0" compatLnSpc="1">
            <a:prstTxWarp prst="textNoShape">
              <a:avLst/>
            </a:prstTxWarp>
          </a:bodyPr>
          <a:lstStyle>
            <a:lvl1pPr defTabSz="957556">
              <a:spcBef>
                <a:spcPct val="0"/>
              </a:spcBef>
              <a:buClrTx/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60296" y="1"/>
            <a:ext cx="3004188" cy="47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3" tIns="47887" rIns="95773" bIns="47887" numCol="1" anchor="t" anchorCtr="0" compatLnSpc="1">
            <a:prstTxWarp prst="textNoShape">
              <a:avLst/>
            </a:prstTxWarp>
          </a:bodyPr>
          <a:lstStyle>
            <a:lvl1pPr algn="r" defTabSz="957556">
              <a:spcBef>
                <a:spcPct val="0"/>
              </a:spcBef>
              <a:buClrTx/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55045"/>
            <a:ext cx="3085427" cy="47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3" tIns="47887" rIns="95773" bIns="47887" numCol="1" anchor="b" anchorCtr="0" compatLnSpc="1">
            <a:prstTxWarp prst="textNoShape">
              <a:avLst/>
            </a:prstTxWarp>
          </a:bodyPr>
          <a:lstStyle>
            <a:lvl1pPr defTabSz="957556">
              <a:spcBef>
                <a:spcPct val="0"/>
              </a:spcBef>
              <a:buClrTx/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60296" y="9755045"/>
            <a:ext cx="3004188" cy="47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3" tIns="47887" rIns="95773" bIns="47887" numCol="1" anchor="b" anchorCtr="0" compatLnSpc="1">
            <a:prstTxWarp prst="textNoShape">
              <a:avLst/>
            </a:prstTxWarp>
          </a:bodyPr>
          <a:lstStyle>
            <a:lvl1pPr algn="r" defTabSz="957556">
              <a:spcBef>
                <a:spcPct val="0"/>
              </a:spcBef>
              <a:buClrTx/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ED5470C-77FE-45D8-BE40-7241CDFF0F9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3" tIns="47887" rIns="95773" bIns="47887" numCol="1" anchor="t" anchorCtr="0" compatLnSpc="1">
            <a:prstTxWarp prst="textNoShape">
              <a:avLst/>
            </a:prstTxWarp>
          </a:bodyPr>
          <a:lstStyle>
            <a:lvl1pPr defTabSz="957556">
              <a:spcBef>
                <a:spcPct val="0"/>
              </a:spcBef>
              <a:buClrTx/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3" tIns="47887" rIns="95773" bIns="47887" numCol="1" anchor="t" anchorCtr="0" compatLnSpc="1">
            <a:prstTxWarp prst="textNoShape">
              <a:avLst/>
            </a:prstTxWarp>
          </a:bodyPr>
          <a:lstStyle>
            <a:lvl1pPr algn="r" defTabSz="957556">
              <a:spcBef>
                <a:spcPct val="0"/>
              </a:spcBef>
              <a:buClrTx/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3338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1154"/>
            <a:ext cx="5205932" cy="460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3" tIns="47887" rIns="95773" bIns="478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Haga clic para modificar el estilo de texto del patrón</a:t>
            </a:r>
          </a:p>
          <a:p>
            <a:pPr lvl="1"/>
            <a:r>
              <a:rPr lang="en-US" noProof="0" smtClean="0"/>
              <a:t>Segundo nivel</a:t>
            </a:r>
          </a:p>
          <a:p>
            <a:pPr lvl="2"/>
            <a:r>
              <a:rPr lang="en-US" noProof="0" smtClean="0"/>
              <a:t>Tercer nivel</a:t>
            </a:r>
          </a:p>
          <a:p>
            <a:pPr lvl="3"/>
            <a:r>
              <a:rPr lang="en-US" noProof="0" smtClean="0"/>
              <a:t>Cuarto nivel</a:t>
            </a:r>
          </a:p>
          <a:p>
            <a:pPr lvl="4"/>
            <a:r>
              <a:rPr lang="en-U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3" tIns="47887" rIns="95773" bIns="47887" numCol="1" anchor="b" anchorCtr="0" compatLnSpc="1">
            <a:prstTxWarp prst="textNoShape">
              <a:avLst/>
            </a:prstTxWarp>
          </a:bodyPr>
          <a:lstStyle>
            <a:lvl1pPr defTabSz="957556">
              <a:spcBef>
                <a:spcPct val="0"/>
              </a:spcBef>
              <a:buClrTx/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2309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73" tIns="47887" rIns="95773" bIns="47887" numCol="1" anchor="b" anchorCtr="0" compatLnSpc="1">
            <a:prstTxWarp prst="textNoShape">
              <a:avLst/>
            </a:prstTxWarp>
          </a:bodyPr>
          <a:lstStyle>
            <a:lvl1pPr algn="r" defTabSz="957556">
              <a:spcBef>
                <a:spcPct val="0"/>
              </a:spcBef>
              <a:buClrTx/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F096DA86-7F9E-4DD3-B3F7-A03AF0DB771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69" tIns="48285" rIns="96569" bIns="48285"/>
          <a:lstStyle/>
          <a:p>
            <a:pPr defTabSz="965783">
              <a:spcBef>
                <a:spcPct val="0"/>
              </a:spcBef>
              <a:buClrTx/>
            </a:pPr>
            <a:r>
              <a:rPr lang="en-US" sz="1200" b="0" dirty="0">
                <a:latin typeface="Arial" charset="0"/>
              </a:rPr>
              <a:t>Vulnerability Assessment and Secure Coding Practices</a:t>
            </a:r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4022163" y="9722309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69" tIns="48285" rIns="96569" bIns="48285" anchor="b"/>
          <a:lstStyle/>
          <a:p>
            <a:pPr algn="r" defTabSz="965783">
              <a:spcBef>
                <a:spcPct val="0"/>
              </a:spcBef>
              <a:buClrTx/>
            </a:pPr>
            <a:fld id="{434959D1-7CCE-4C22-8EDD-AC1346E09C9E}" type="slidenum">
              <a:rPr lang="en-US" sz="1200" b="0">
                <a:latin typeface="Arial" charset="0"/>
              </a:rPr>
              <a:pPr algn="r" defTabSz="965783">
                <a:spcBef>
                  <a:spcPct val="0"/>
                </a:spcBef>
                <a:buClrTx/>
              </a:pPr>
              <a:t>1</a:t>
            </a:fld>
            <a:endParaRPr lang="en-US" sz="1200" b="0" dirty="0">
              <a:latin typeface="Arial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 lIns="96569" tIns="48285" rIns="96569" bIns="48285"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6CDEA-C95D-4D28-B623-2EFDD81FD360}" type="slidenum">
              <a:rPr lang="en-US" smtClean="0">
                <a:latin typeface="Times New Roman" charset="0"/>
                <a:cs typeface="Times New Roman" charset="0"/>
              </a:rPr>
              <a:pPr/>
              <a:t>10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6CDEA-C95D-4D28-B623-2EFDD81FD360}" type="slidenum">
              <a:rPr lang="en-US" smtClean="0">
                <a:latin typeface="Times New Roman" charset="0"/>
                <a:cs typeface="Times New Roman" charset="0"/>
              </a:rPr>
              <a:pPr/>
              <a:t>11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13E02-5C98-4A7D-8004-606C45C2162C}" type="slidenum">
              <a:rPr lang="en-US" smtClean="0">
                <a:latin typeface="Times New Roman" charset="0"/>
                <a:cs typeface="Times New Roman" charset="0"/>
              </a:rPr>
              <a:pPr/>
              <a:t>12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13E02-5C98-4A7D-8004-606C45C2162C}" type="slidenum">
              <a:rPr lang="en-US" smtClean="0">
                <a:latin typeface="Times New Roman" charset="0"/>
                <a:cs typeface="Times New Roman" charset="0"/>
              </a:rPr>
              <a:pPr/>
              <a:t>13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r>
              <a:rPr lang="es-ES" dirty="0" smtClean="0">
                <a:latin typeface="Times New Roman" charset="0"/>
              </a:rPr>
              <a:t>A </a:t>
            </a:r>
            <a:r>
              <a:rPr lang="es-ES" dirty="0" err="1" smtClean="0">
                <a:latin typeface="Times New Roman" charset="0"/>
              </a:rPr>
              <a:t>system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is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secure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if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its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resources</a:t>
            </a:r>
            <a:r>
              <a:rPr lang="es-ES" baseline="0" dirty="0" smtClean="0">
                <a:latin typeface="Times New Roman" charset="0"/>
              </a:rPr>
              <a:t> are </a:t>
            </a:r>
            <a:r>
              <a:rPr lang="es-ES" baseline="0" dirty="0" err="1" smtClean="0">
                <a:latin typeface="Times New Roman" charset="0"/>
              </a:rPr>
              <a:t>used</a:t>
            </a:r>
            <a:r>
              <a:rPr lang="es-ES" baseline="0" dirty="0" smtClean="0">
                <a:latin typeface="Times New Roman" charset="0"/>
              </a:rPr>
              <a:t> and </a:t>
            </a:r>
            <a:r>
              <a:rPr lang="es-ES" baseline="0" dirty="0" err="1" smtClean="0">
                <a:latin typeface="Times New Roman" charset="0"/>
              </a:rPr>
              <a:t>accessed</a:t>
            </a:r>
            <a:r>
              <a:rPr lang="es-ES" baseline="0" dirty="0" smtClean="0">
                <a:latin typeface="Times New Roman" charset="0"/>
              </a:rPr>
              <a:t> as </a:t>
            </a:r>
            <a:r>
              <a:rPr lang="es-ES" baseline="0" dirty="0" err="1" smtClean="0">
                <a:latin typeface="Times New Roman" charset="0"/>
              </a:rPr>
              <a:t>intended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under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all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circumstances</a:t>
            </a:r>
            <a:r>
              <a:rPr lang="es-ES" baseline="0" dirty="0" smtClean="0">
                <a:latin typeface="Times New Roman" charset="0"/>
              </a:rPr>
              <a:t>.</a:t>
            </a:r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13E02-5C98-4A7D-8004-606C45C2162C}" type="slidenum">
              <a:rPr lang="en-US" smtClean="0">
                <a:latin typeface="Times New Roman" charset="0"/>
                <a:cs typeface="Times New Roman" charset="0"/>
              </a:rPr>
              <a:pPr/>
              <a:t>14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STARTER_ALLOW_RUNAS_OWNER.  True </a:t>
            </a:r>
            <a:r>
              <a:rPr lang="es-ES" dirty="0" err="1" smtClean="0">
                <a:solidFill>
                  <a:schemeClr val="accent2"/>
                </a:solidFill>
                <a:latin typeface="Consolas" pitchFamily="49" charset="0"/>
              </a:rPr>
              <a:t>the</a:t>
            </a:r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chemeClr val="accent2"/>
                </a:solidFill>
                <a:latin typeface="Consolas" pitchFamily="49" charset="0"/>
              </a:rPr>
              <a:t>job</a:t>
            </a:r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chemeClr val="accent2"/>
                </a:solidFill>
                <a:latin typeface="Consolas" pitchFamily="49" charset="0"/>
              </a:rPr>
              <a:t>will</a:t>
            </a:r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chemeClr val="accent2"/>
                </a:solidFill>
                <a:latin typeface="Consolas" pitchFamily="49" charset="0"/>
              </a:rPr>
              <a:t>run</a:t>
            </a:r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chemeClr val="accent2"/>
                </a:solidFill>
                <a:latin typeface="Consolas" pitchFamily="49" charset="0"/>
              </a:rPr>
              <a:t>under</a:t>
            </a:r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chemeClr val="accent2"/>
                </a:solidFill>
                <a:latin typeface="Consolas" pitchFamily="49" charset="0"/>
              </a:rPr>
              <a:t>the</a:t>
            </a:r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chemeClr val="accent2"/>
                </a:solidFill>
                <a:latin typeface="Consolas" pitchFamily="49" charset="0"/>
              </a:rPr>
              <a:t>jobs</a:t>
            </a:r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chemeClr val="accent2"/>
                </a:solidFill>
                <a:latin typeface="Consolas" pitchFamily="49" charset="0"/>
              </a:rPr>
              <a:t>owner’s</a:t>
            </a:r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chemeClr val="accent2"/>
                </a:solidFill>
                <a:latin typeface="Consolas" pitchFamily="49" charset="0"/>
              </a:rPr>
              <a:t>account</a:t>
            </a:r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.  False </a:t>
            </a:r>
            <a:r>
              <a:rPr lang="es-ES" dirty="0" err="1" smtClean="0">
                <a:solidFill>
                  <a:schemeClr val="accent2"/>
                </a:solidFill>
                <a:latin typeface="Consolas" pitchFamily="49" charset="0"/>
              </a:rPr>
              <a:t>will</a:t>
            </a:r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s-ES" dirty="0" err="1" smtClean="0">
                <a:solidFill>
                  <a:schemeClr val="accent2"/>
                </a:solidFill>
                <a:latin typeface="Consolas" pitchFamily="49" charset="0"/>
              </a:rPr>
              <a:t>run</a:t>
            </a:r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 as SLOTN_USER </a:t>
            </a:r>
            <a:r>
              <a:rPr lang="es-ES" dirty="0" err="1" smtClean="0">
                <a:solidFill>
                  <a:schemeClr val="accent2"/>
                </a:solidFill>
                <a:latin typeface="Consolas" pitchFamily="49" charset="0"/>
              </a:rPr>
              <a:t>or</a:t>
            </a:r>
            <a:r>
              <a:rPr lang="es-ES" baseline="0" dirty="0" smtClean="0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s-ES" baseline="0" dirty="0" err="1" smtClean="0">
                <a:solidFill>
                  <a:schemeClr val="accent2"/>
                </a:solidFill>
                <a:latin typeface="Consolas" pitchFamily="49" charset="0"/>
              </a:rPr>
              <a:t>nobody</a:t>
            </a:r>
            <a:r>
              <a:rPr lang="es-ES" baseline="0" dirty="0" smtClean="0">
                <a:solidFill>
                  <a:schemeClr val="accent2"/>
                </a:solidFill>
                <a:latin typeface="Consolas" pitchFamily="49" charset="0"/>
              </a:rPr>
              <a:t>.</a:t>
            </a:r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13E02-5C98-4A7D-8004-606C45C2162C}" type="slidenum">
              <a:rPr lang="en-US" smtClean="0">
                <a:latin typeface="Times New Roman" charset="0"/>
                <a:cs typeface="Times New Roman" charset="0"/>
              </a:rPr>
              <a:pPr/>
              <a:t>15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Vulnerability Assessment and Secure Coding Practices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9E7ED-A4EA-4320-84A5-DF0AE9D8CB32}" type="slidenum">
              <a:rPr lang="en-US"/>
              <a:pPr/>
              <a:t>16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2"/>
            <a:ext cx="5206154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756" tIns="47378" rIns="94756" bIns="47378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Vulnerability Assessment and Secure Coding Practices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CFCA7-8AF3-491B-9C11-4EE67E17057D}" type="slidenum">
              <a:rPr lang="en-US"/>
              <a:pPr/>
              <a:t>17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574" y="4861442"/>
            <a:ext cx="5206154" cy="46055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4756" tIns="47378" rIns="94756" bIns="47378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13E02-5C98-4A7D-8004-606C45C2162C}" type="slidenum">
              <a:rPr lang="en-US" smtClean="0">
                <a:latin typeface="Times New Roman" charset="0"/>
                <a:cs typeface="Times New Roman" charset="0"/>
              </a:rPr>
              <a:pPr/>
              <a:t>18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55911"/>
            <a:r>
              <a:rPr lang="en-US" dirty="0" smtClean="0">
                <a:latin typeface="Arial" charset="0"/>
                <a:ea typeface="MS PGothic" pitchFamily="34" charset="-128"/>
              </a:rPr>
              <a:t>Vulnerability Assessment and Secure Coding Practices</a:t>
            </a: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5911"/>
            <a:fld id="{2B167DEB-17EF-4705-B507-9B1494ACFB70}" type="slidenum">
              <a:rPr lang="en-US" smtClean="0"/>
              <a:pPr defTabSz="955911"/>
              <a:t>19</a:t>
            </a:fld>
            <a:endParaRPr lang="en-US" dirty="0" smtClean="0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FBE48-7A98-4694-B810-1FA18070DD2F}" type="slidenum">
              <a:rPr lang="en-US" smtClean="0">
                <a:latin typeface="Times New Roman" charset="0"/>
                <a:cs typeface="Times New Roman" charset="0"/>
              </a:rPr>
              <a:pPr/>
              <a:t>2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3E10D-1E90-4A2D-9642-57A44DAF23BB}" type="slidenum">
              <a:rPr lang="en-US" smtClean="0">
                <a:latin typeface="Times New Roman" charset="0"/>
                <a:cs typeface="Times New Roman" charset="0"/>
              </a:rPr>
              <a:pPr/>
              <a:t>20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3E10D-1E90-4A2D-9642-57A44DAF23BB}" type="slidenum">
              <a:rPr lang="en-US" smtClean="0">
                <a:latin typeface="Times New Roman" charset="0"/>
                <a:cs typeface="Times New Roman" charset="0"/>
              </a:rPr>
              <a:pPr/>
              <a:t>21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r>
              <a:rPr lang="es-ES" dirty="0" err="1" smtClean="0">
                <a:latin typeface="Times New Roman" charset="0"/>
              </a:rPr>
              <a:t>Password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vulnerabilities</a:t>
            </a:r>
            <a:r>
              <a:rPr lang="es-ES" baseline="0" dirty="0" smtClean="0">
                <a:latin typeface="Times New Roman" charset="0"/>
              </a:rPr>
              <a:t>: </a:t>
            </a:r>
            <a:r>
              <a:rPr lang="es-ES" baseline="0" dirty="0" err="1" smtClean="0">
                <a:latin typeface="Times New Roman" charset="0"/>
              </a:rPr>
              <a:t>easy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to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guess</a:t>
            </a:r>
            <a:r>
              <a:rPr lang="es-ES" baseline="0" dirty="0" smtClean="0">
                <a:latin typeface="Times New Roman" charset="0"/>
              </a:rPr>
              <a:t>, </a:t>
            </a:r>
            <a:r>
              <a:rPr lang="es-ES" baseline="0" dirty="0" err="1" smtClean="0">
                <a:latin typeface="Times New Roman" charset="0"/>
              </a:rPr>
              <a:t>accidentally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exposed</a:t>
            </a:r>
            <a:r>
              <a:rPr lang="es-ES" baseline="0" dirty="0" smtClean="0">
                <a:latin typeface="Times New Roman" charset="0"/>
              </a:rPr>
              <a:t>, </a:t>
            </a:r>
            <a:r>
              <a:rPr lang="es-ES" baseline="0" dirty="0" err="1" smtClean="0">
                <a:latin typeface="Times New Roman" charset="0"/>
              </a:rPr>
              <a:t>sniffed</a:t>
            </a:r>
            <a:r>
              <a:rPr lang="es-ES" baseline="0" dirty="0" smtClean="0">
                <a:latin typeface="Times New Roman" charset="0"/>
              </a:rPr>
              <a:t>, </a:t>
            </a:r>
            <a:r>
              <a:rPr lang="es-ES" baseline="0" dirty="0" err="1" smtClean="0">
                <a:latin typeface="Times New Roman" charset="0"/>
              </a:rPr>
              <a:t>illegally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transferred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from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an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authorized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used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to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an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unauthorized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one</a:t>
            </a:r>
            <a:r>
              <a:rPr lang="es-ES" baseline="0" dirty="0" smtClean="0">
                <a:latin typeface="Times New Roman" charset="0"/>
              </a:rPr>
              <a:t>.</a:t>
            </a:r>
          </a:p>
          <a:p>
            <a:r>
              <a:rPr lang="es-ES" baseline="0" dirty="0" err="1" smtClean="0">
                <a:latin typeface="Times New Roman" charset="0"/>
              </a:rPr>
              <a:t>What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you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have</a:t>
            </a:r>
            <a:r>
              <a:rPr lang="es-ES" baseline="0" dirty="0" smtClean="0">
                <a:latin typeface="Times New Roman" charset="0"/>
              </a:rPr>
              <a:t>: </a:t>
            </a:r>
            <a:r>
              <a:rPr lang="es-ES" baseline="0" dirty="0" err="1" smtClean="0">
                <a:latin typeface="Times New Roman" charset="0"/>
              </a:rPr>
              <a:t>possession</a:t>
            </a:r>
            <a:endParaRPr lang="es-ES" baseline="0" dirty="0" smtClean="0">
              <a:latin typeface="Times New Roman" charset="0"/>
            </a:endParaRPr>
          </a:p>
          <a:p>
            <a:r>
              <a:rPr lang="es-ES" baseline="0" dirty="0" err="1" smtClean="0">
                <a:latin typeface="Times New Roman" charset="0"/>
              </a:rPr>
              <a:t>What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you</a:t>
            </a:r>
            <a:r>
              <a:rPr lang="es-ES" baseline="0" dirty="0" smtClean="0">
                <a:latin typeface="Times New Roman" charset="0"/>
              </a:rPr>
              <a:t> are: </a:t>
            </a:r>
            <a:r>
              <a:rPr lang="es-ES" baseline="0" dirty="0" err="1" smtClean="0">
                <a:latin typeface="Times New Roman" charset="0"/>
              </a:rPr>
              <a:t>attribute</a:t>
            </a:r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3E10D-1E90-4A2D-9642-57A44DAF23BB}" type="slidenum">
              <a:rPr lang="en-US" smtClean="0">
                <a:latin typeface="Times New Roman" charset="0"/>
                <a:cs typeface="Times New Roman" charset="0"/>
              </a:rPr>
              <a:pPr/>
              <a:t>22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r>
              <a:rPr lang="es-ES" dirty="0" err="1" smtClean="0">
                <a:latin typeface="Times New Roman" charset="0"/>
              </a:rPr>
              <a:t>Authentication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is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used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to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verify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the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claimed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identity</a:t>
            </a:r>
            <a:r>
              <a:rPr lang="es-ES" baseline="0" dirty="0" smtClean="0">
                <a:latin typeface="Times New Roman" charset="0"/>
              </a:rPr>
              <a:t> of a </a:t>
            </a:r>
            <a:r>
              <a:rPr lang="es-ES" baseline="0" dirty="0" err="1" smtClean="0">
                <a:latin typeface="Times New Roman" charset="0"/>
              </a:rPr>
              <a:t>user</a:t>
            </a:r>
            <a:r>
              <a:rPr lang="es-ES" baseline="0" dirty="0" smtClean="0">
                <a:latin typeface="Times New Roman" charset="0"/>
              </a:rPr>
              <a:t>, </a:t>
            </a:r>
            <a:r>
              <a:rPr lang="es-ES" baseline="0" dirty="0" err="1" smtClean="0">
                <a:latin typeface="Times New Roman" charset="0"/>
              </a:rPr>
              <a:t>client</a:t>
            </a:r>
            <a:r>
              <a:rPr lang="es-ES" baseline="0" dirty="0" smtClean="0">
                <a:latin typeface="Times New Roman" charset="0"/>
              </a:rPr>
              <a:t>, server, …</a:t>
            </a:r>
          </a:p>
          <a:p>
            <a:r>
              <a:rPr lang="es-ES" baseline="0" dirty="0" smtClean="0">
                <a:latin typeface="Times New Roman" charset="0"/>
              </a:rPr>
              <a:t>Digital </a:t>
            </a:r>
            <a:r>
              <a:rPr lang="es-ES" baseline="0" dirty="0" err="1" smtClean="0">
                <a:latin typeface="Times New Roman" charset="0"/>
              </a:rPr>
              <a:t>signature</a:t>
            </a:r>
            <a:r>
              <a:rPr lang="es-ES" baseline="0" dirty="0" smtClean="0">
                <a:latin typeface="Times New Roman" charset="0"/>
              </a:rPr>
              <a:t>: </a:t>
            </a:r>
            <a:r>
              <a:rPr lang="es-ES" baseline="0" dirty="0" err="1" smtClean="0">
                <a:latin typeface="Times New Roman" charset="0"/>
              </a:rPr>
              <a:t>prevents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repudiation</a:t>
            </a:r>
            <a:r>
              <a:rPr lang="es-ES" baseline="0" dirty="0" smtClean="0">
                <a:latin typeface="Times New Roman" charset="0"/>
              </a:rPr>
              <a:t>.</a:t>
            </a:r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3E10D-1E90-4A2D-9642-57A44DAF23BB}" type="slidenum">
              <a:rPr lang="en-US" smtClean="0">
                <a:latin typeface="Times New Roman" charset="0"/>
                <a:cs typeface="Times New Roman" charset="0"/>
              </a:rPr>
              <a:pPr/>
              <a:t>23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3E10D-1E90-4A2D-9642-57A44DAF23BB}" type="slidenum">
              <a:rPr lang="en-US" smtClean="0">
                <a:latin typeface="Times New Roman" charset="0"/>
                <a:cs typeface="Times New Roman" charset="0"/>
              </a:rPr>
              <a:pPr/>
              <a:t>24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r>
              <a:rPr lang="es-ES" dirty="0" err="1" smtClean="0">
                <a:latin typeface="Times New Roman" charset="0"/>
              </a:rPr>
              <a:t>Capabilities</a:t>
            </a:r>
            <a:r>
              <a:rPr lang="es-ES" dirty="0" smtClean="0">
                <a:latin typeface="Times New Roman" charset="0"/>
              </a:rPr>
              <a:t>: </a:t>
            </a:r>
            <a:r>
              <a:rPr lang="es-ES" dirty="0" err="1" smtClean="0">
                <a:latin typeface="Times New Roman" charset="0"/>
              </a:rPr>
              <a:t>the</a:t>
            </a:r>
            <a:r>
              <a:rPr lang="es-ES" dirty="0" smtClean="0">
                <a:latin typeface="Times New Roman" charset="0"/>
              </a:rPr>
              <a:t> </a:t>
            </a:r>
            <a:r>
              <a:rPr lang="es-ES" dirty="0" err="1" smtClean="0">
                <a:latin typeface="Times New Roman" charset="0"/>
              </a:rPr>
              <a:t>resources</a:t>
            </a:r>
            <a:r>
              <a:rPr lang="es-ES" dirty="0" smtClean="0">
                <a:latin typeface="Times New Roman" charset="0"/>
              </a:rPr>
              <a:t> </a:t>
            </a:r>
            <a:r>
              <a:rPr lang="es-ES" dirty="0" err="1" smtClean="0">
                <a:latin typeface="Times New Roman" charset="0"/>
              </a:rPr>
              <a:t>that</a:t>
            </a:r>
            <a:r>
              <a:rPr lang="es-ES" dirty="0" smtClean="0">
                <a:latin typeface="Times New Roman" charset="0"/>
              </a:rPr>
              <a:t> can </a:t>
            </a:r>
            <a:r>
              <a:rPr lang="es-ES" dirty="0" err="1" smtClean="0">
                <a:latin typeface="Times New Roman" charset="0"/>
              </a:rPr>
              <a:t>be</a:t>
            </a:r>
            <a:r>
              <a:rPr lang="es-ES" dirty="0" smtClean="0">
                <a:latin typeface="Times New Roman" charset="0"/>
              </a:rPr>
              <a:t> </a:t>
            </a:r>
            <a:r>
              <a:rPr lang="es-ES" dirty="0" err="1" smtClean="0">
                <a:latin typeface="Times New Roman" charset="0"/>
              </a:rPr>
              <a:t>accessed</a:t>
            </a:r>
            <a:r>
              <a:rPr lang="es-ES" dirty="0" smtClean="0">
                <a:latin typeface="Times New Roman" charset="0"/>
              </a:rPr>
              <a:t> </a:t>
            </a:r>
            <a:r>
              <a:rPr lang="es-ES" dirty="0" err="1" smtClean="0">
                <a:latin typeface="Times New Roman" charset="0"/>
              </a:rPr>
              <a:t>by</a:t>
            </a:r>
            <a:r>
              <a:rPr lang="es-ES" baseline="0" dirty="0" smtClean="0">
                <a:latin typeface="Times New Roman" charset="0"/>
              </a:rPr>
              <a:t> a </a:t>
            </a:r>
            <a:r>
              <a:rPr lang="es-ES" baseline="0" dirty="0" err="1" smtClean="0">
                <a:latin typeface="Times New Roman" charset="0"/>
              </a:rPr>
              <a:t>subject</a:t>
            </a:r>
            <a:r>
              <a:rPr lang="es-ES" baseline="0" dirty="0" smtClean="0">
                <a:latin typeface="Times New Roman" charset="0"/>
              </a:rPr>
              <a:t>.</a:t>
            </a:r>
          </a:p>
          <a:p>
            <a:r>
              <a:rPr lang="es-ES" baseline="0" dirty="0" err="1" smtClean="0">
                <a:latin typeface="Times New Roman" charset="0"/>
              </a:rPr>
              <a:t>When</a:t>
            </a:r>
            <a:r>
              <a:rPr lang="es-ES" baseline="0" dirty="0" smtClean="0">
                <a:latin typeface="Times New Roman" charset="0"/>
              </a:rPr>
              <a:t> a </a:t>
            </a:r>
            <a:r>
              <a:rPr lang="es-ES" baseline="0" dirty="0" err="1" smtClean="0">
                <a:latin typeface="Times New Roman" charset="0"/>
              </a:rPr>
              <a:t>client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checks</a:t>
            </a:r>
            <a:r>
              <a:rPr lang="es-ES" baseline="0" dirty="0" smtClean="0">
                <a:latin typeface="Times New Roman" charset="0"/>
              </a:rPr>
              <a:t> a </a:t>
            </a:r>
            <a:r>
              <a:rPr lang="es-ES" baseline="0" dirty="0" err="1" smtClean="0">
                <a:latin typeface="Times New Roman" charset="0"/>
              </a:rPr>
              <a:t>certificate</a:t>
            </a:r>
            <a:r>
              <a:rPr lang="es-ES" baseline="0" dirty="0" smtClean="0">
                <a:latin typeface="Times New Roman" charset="0"/>
              </a:rPr>
              <a:t>, </a:t>
            </a:r>
            <a:r>
              <a:rPr lang="es-ES" baseline="0" dirty="0" err="1" smtClean="0">
                <a:latin typeface="Times New Roman" charset="0"/>
              </a:rPr>
              <a:t>it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will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check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the</a:t>
            </a:r>
            <a:r>
              <a:rPr lang="es-ES" baseline="0" dirty="0" smtClean="0">
                <a:latin typeface="Times New Roman" charset="0"/>
              </a:rPr>
              <a:t> CRL </a:t>
            </a:r>
            <a:r>
              <a:rPr lang="es-ES" baseline="0" dirty="0" err="1" smtClean="0">
                <a:latin typeface="Times New Roman" charset="0"/>
              </a:rPr>
              <a:t>to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see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if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the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certificate</a:t>
            </a:r>
            <a:r>
              <a:rPr lang="es-ES" baseline="0" dirty="0" smtClean="0">
                <a:latin typeface="Times New Roman" charset="0"/>
              </a:rPr>
              <a:t> has </a:t>
            </a:r>
            <a:r>
              <a:rPr lang="es-ES" baseline="0" dirty="0" err="1" smtClean="0">
                <a:latin typeface="Times New Roman" charset="0"/>
              </a:rPr>
              <a:t>been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revoked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or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not</a:t>
            </a:r>
            <a:r>
              <a:rPr lang="es-ES" baseline="0" dirty="0" smtClean="0">
                <a:latin typeface="Times New Roman" charset="0"/>
              </a:rPr>
              <a:t>.  </a:t>
            </a:r>
            <a:r>
              <a:rPr lang="es-ES" baseline="0" dirty="0" err="1" smtClean="0">
                <a:latin typeface="Times New Roman" charset="0"/>
              </a:rPr>
              <a:t>Trade</a:t>
            </a:r>
            <a:r>
              <a:rPr lang="es-ES" baseline="0" dirty="0" smtClean="0">
                <a:latin typeface="Times New Roman" charset="0"/>
              </a:rPr>
              <a:t>-off:  time </a:t>
            </a:r>
            <a:r>
              <a:rPr lang="es-ES" baseline="0" dirty="0" err="1" smtClean="0">
                <a:latin typeface="Times New Roman" charset="0"/>
              </a:rPr>
              <a:t>between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publishing</a:t>
            </a:r>
            <a:r>
              <a:rPr lang="es-ES" baseline="0" dirty="0" smtClean="0">
                <a:latin typeface="Times New Roman" charset="0"/>
              </a:rPr>
              <a:t> CRL </a:t>
            </a:r>
            <a:r>
              <a:rPr lang="es-ES" baseline="0" dirty="0" err="1" smtClean="0">
                <a:latin typeface="Times New Roman" charset="0"/>
              </a:rPr>
              <a:t>cannot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be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too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long</a:t>
            </a:r>
            <a:r>
              <a:rPr lang="es-ES" baseline="0" dirty="0" smtClean="0">
                <a:latin typeface="Times New Roman" charset="0"/>
              </a:rPr>
              <a:t>, and </a:t>
            </a:r>
            <a:r>
              <a:rPr lang="es-ES" baseline="0" dirty="0" err="1" smtClean="0">
                <a:latin typeface="Times New Roman" charset="0"/>
              </a:rPr>
              <a:t>overhead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for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getting</a:t>
            </a:r>
            <a:r>
              <a:rPr lang="es-ES" baseline="0" dirty="0" smtClean="0">
                <a:latin typeface="Times New Roman" charset="0"/>
              </a:rPr>
              <a:t> a CRL </a:t>
            </a:r>
            <a:r>
              <a:rPr lang="es-ES" baseline="0" dirty="0" err="1" smtClean="0">
                <a:latin typeface="Times New Roman" charset="0"/>
              </a:rPr>
              <a:t>from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the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certification</a:t>
            </a:r>
            <a:r>
              <a:rPr lang="es-ES" baseline="0" dirty="0" smtClean="0">
                <a:latin typeface="Times New Roman" charset="0"/>
              </a:rPr>
              <a:t> </a:t>
            </a:r>
            <a:r>
              <a:rPr lang="es-ES" baseline="0" dirty="0" err="1" smtClean="0">
                <a:latin typeface="Times New Roman" charset="0"/>
              </a:rPr>
              <a:t>authority</a:t>
            </a:r>
            <a:r>
              <a:rPr lang="es-ES" baseline="0" dirty="0" smtClean="0">
                <a:latin typeface="Times New Roman" charset="0"/>
              </a:rPr>
              <a:t>.</a:t>
            </a:r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63E10D-1E90-4A2D-9642-57A44DAF23BB}" type="slidenum">
              <a:rPr lang="en-US" smtClean="0">
                <a:latin typeface="Times New Roman" charset="0"/>
                <a:cs typeface="Times New Roman" charset="0"/>
              </a:rPr>
              <a:pPr/>
              <a:t>25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pPr marL="0" lvl="1" defTabSz="947684">
              <a:defRPr/>
            </a:pPr>
            <a:r>
              <a:rPr lang="en-US" dirty="0" smtClean="0"/>
              <a:t>Token that allows the owner to operate with the same privileges and restrictions as the subject that granted the token</a:t>
            </a:r>
          </a:p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9F42E-E9B8-4F99-A3DE-F25F99E9A930}" type="slidenum">
              <a:rPr lang="en-US" smtClean="0">
                <a:latin typeface="Times New Roman" charset="0"/>
                <a:cs typeface="Times New Roman" charset="0"/>
              </a:rPr>
              <a:pPr/>
              <a:t>26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9F42E-E9B8-4F99-A3DE-F25F99E9A930}" type="slidenum">
              <a:rPr lang="en-US" smtClean="0">
                <a:latin typeface="Times New Roman" charset="0"/>
                <a:cs typeface="Times New Roman" charset="0"/>
              </a:rPr>
              <a:pPr/>
              <a:t>27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9F42E-E9B8-4F99-A3DE-F25F99E9A930}" type="slidenum">
              <a:rPr lang="en-US" smtClean="0">
                <a:latin typeface="Times New Roman" charset="0"/>
                <a:cs typeface="Times New Roman" charset="0"/>
              </a:rPr>
              <a:pPr/>
              <a:t>28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9F42E-E9B8-4F99-A3DE-F25F99E9A930}" type="slidenum">
              <a:rPr lang="en-US" smtClean="0">
                <a:latin typeface="Times New Roman" charset="0"/>
                <a:cs typeface="Times New Roman" charset="0"/>
              </a:rPr>
              <a:pPr/>
              <a:t>29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FBE48-7A98-4694-B810-1FA18070DD2F}" type="slidenum">
              <a:rPr lang="en-US" smtClean="0">
                <a:latin typeface="Times New Roman" charset="0"/>
                <a:cs typeface="Times New Roman" charset="0"/>
              </a:rPr>
              <a:pPr/>
              <a:t>3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55EB4-0F24-448C-8DE4-8EE1033CF8A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55EB4-0F24-448C-8DE4-8EE1033CF8A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Atributtes</a:t>
            </a:r>
            <a:r>
              <a:rPr lang="es-ES" dirty="0" smtClean="0"/>
              <a:t> are </a:t>
            </a:r>
            <a:r>
              <a:rPr lang="es-ES" dirty="0" err="1" smtClean="0"/>
              <a:t>assumed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be</a:t>
            </a:r>
            <a:r>
              <a:rPr lang="es-ES" dirty="0" smtClean="0"/>
              <a:t> 2000 </a:t>
            </a:r>
            <a:r>
              <a:rPr lang="es-ES" dirty="0" err="1" smtClean="0"/>
              <a:t>characters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long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less</a:t>
            </a:r>
            <a:r>
              <a:rPr lang="es-ES" baseline="0" dirty="0" smtClean="0"/>
              <a:t>.  </a:t>
            </a:r>
            <a:r>
              <a:rPr lang="es-ES" baseline="0" dirty="0" err="1" smtClean="0"/>
              <a:t>Condor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doesn’t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check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that</a:t>
            </a:r>
            <a:r>
              <a:rPr lang="es-ES" baseline="0" dirty="0" smtClean="0"/>
              <a:t> </a:t>
            </a:r>
            <a:r>
              <a:rPr lang="es-ES" baseline="0" dirty="0" err="1" smtClean="0"/>
              <a:t>limit</a:t>
            </a:r>
            <a:r>
              <a:rPr lang="es-ES" baseline="0" dirty="0" smtClean="0"/>
              <a:t>.</a:t>
            </a:r>
          </a:p>
          <a:p>
            <a:r>
              <a:rPr lang="es-ES" baseline="0" dirty="0" err="1" smtClean="0"/>
              <a:t>Quill</a:t>
            </a:r>
            <a:r>
              <a:rPr lang="es-ES" baseline="0" dirty="0" smtClean="0"/>
              <a:t> </a:t>
            </a:r>
            <a:r>
              <a:rPr lang="es-ES" baseline="0" dirty="0" err="1" smtClean="0"/>
              <a:t>gets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an</a:t>
            </a:r>
            <a:r>
              <a:rPr lang="es-ES" baseline="0" dirty="0" smtClean="0"/>
              <a:t> error </a:t>
            </a:r>
            <a:r>
              <a:rPr lang="es-ES" baseline="0" dirty="0" err="1" smtClean="0"/>
              <a:t>submitting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query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to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database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then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stops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reading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log </a:t>
            </a:r>
            <a:r>
              <a:rPr lang="es-ES" baseline="0" dirty="0" err="1" smtClean="0"/>
              <a:t>file</a:t>
            </a:r>
            <a:r>
              <a:rPr lang="es-ES" baseline="0" dirty="0" smtClean="0"/>
              <a:t> and </a:t>
            </a:r>
            <a:r>
              <a:rPr lang="es-ES" baseline="0" dirty="0" err="1" smtClean="0"/>
              <a:t>updating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database</a:t>
            </a:r>
            <a:r>
              <a:rPr lang="es-ES" baseline="0" dirty="0" smtClean="0"/>
              <a:t>.</a:t>
            </a:r>
          </a:p>
          <a:p>
            <a:r>
              <a:rPr lang="es-ES" baseline="0" dirty="0" err="1" smtClean="0"/>
              <a:t>Condor_qedit</a:t>
            </a:r>
            <a:r>
              <a:rPr lang="es-ES" baseline="0" dirty="0" smtClean="0"/>
              <a:t>: </a:t>
            </a:r>
            <a:r>
              <a:rPr lang="es-ES" baseline="0" dirty="0" err="1" smtClean="0"/>
              <a:t>modifies</a:t>
            </a:r>
            <a:r>
              <a:rPr lang="es-ES" baseline="0" dirty="0" smtClean="0"/>
              <a:t> </a:t>
            </a:r>
            <a:r>
              <a:rPr lang="es-ES" baseline="0" dirty="0" err="1" smtClean="0"/>
              <a:t>job</a:t>
            </a:r>
            <a:r>
              <a:rPr lang="es-ES" baseline="0" dirty="0" smtClean="0"/>
              <a:t> </a:t>
            </a:r>
            <a:r>
              <a:rPr lang="es-ES" baseline="0" dirty="0" err="1" smtClean="0"/>
              <a:t>attributes</a:t>
            </a:r>
            <a:r>
              <a:rPr lang="es-ES" baseline="0" dirty="0" smtClean="0"/>
              <a:t> in </a:t>
            </a:r>
            <a:r>
              <a:rPr lang="es-ES" baseline="0" dirty="0" err="1" smtClean="0"/>
              <a:t>the</a:t>
            </a:r>
            <a:r>
              <a:rPr lang="es-ES" baseline="0" dirty="0" smtClean="0"/>
              <a:t> </a:t>
            </a:r>
            <a:r>
              <a:rPr lang="es-ES" baseline="0" dirty="0" err="1" smtClean="0"/>
              <a:t>Condor</a:t>
            </a:r>
            <a:r>
              <a:rPr lang="es-ES" baseline="0" dirty="0" smtClean="0"/>
              <a:t> </a:t>
            </a:r>
            <a:r>
              <a:rPr lang="es-ES" baseline="0" dirty="0" err="1" smtClean="0"/>
              <a:t>job</a:t>
            </a:r>
            <a:r>
              <a:rPr lang="es-ES" baseline="0" dirty="0" smtClean="0"/>
              <a:t> </a:t>
            </a:r>
            <a:r>
              <a:rPr lang="es-ES" baseline="0" dirty="0" err="1" smtClean="0"/>
              <a:t>queue</a:t>
            </a:r>
            <a:r>
              <a:rPr lang="es-ES" baseline="0" dirty="0" smtClean="0"/>
              <a:t>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96DA86-7F9E-4DD3-B3F7-A03AF0DB771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13E02-5C98-4A7D-8004-606C45C2162C}" type="slidenum">
              <a:rPr lang="en-US" smtClean="0">
                <a:latin typeface="Times New Roman" charset="0"/>
                <a:cs typeface="Times New Roman" charset="0"/>
              </a:rPr>
              <a:pPr/>
              <a:t>35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13E02-5C98-4A7D-8004-606C45C2162C}" type="slidenum">
              <a:rPr lang="en-US" smtClean="0">
                <a:latin typeface="Times New Roman" charset="0"/>
                <a:cs typeface="Times New Roman" charset="0"/>
              </a:rPr>
              <a:pPr/>
              <a:t>36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13E02-5C98-4A7D-8004-606C45C2162C}" type="slidenum">
              <a:rPr lang="en-US" smtClean="0">
                <a:latin typeface="Times New Roman" charset="0"/>
                <a:cs typeface="Times New Roman" charset="0"/>
              </a:rPr>
              <a:pPr/>
              <a:t>37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13E02-5C98-4A7D-8004-606C45C2162C}" type="slidenum">
              <a:rPr lang="en-US" smtClean="0">
                <a:latin typeface="Times New Roman" charset="0"/>
                <a:cs typeface="Times New Roman" charset="0"/>
              </a:rPr>
              <a:pPr/>
              <a:t>38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13E02-5C98-4A7D-8004-606C45C2162C}" type="slidenum">
              <a:rPr lang="en-US" smtClean="0">
                <a:latin typeface="Times New Roman" charset="0"/>
                <a:cs typeface="Times New Roman" charset="0"/>
              </a:rPr>
              <a:pPr/>
              <a:t>39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E13E02-5C98-4A7D-8004-606C45C2162C}" type="slidenum">
              <a:rPr lang="en-US" smtClean="0">
                <a:latin typeface="Times New Roman" charset="0"/>
                <a:cs typeface="Times New Roman" charset="0"/>
              </a:rPr>
              <a:pPr/>
              <a:t>40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Users</a:t>
            </a:r>
            <a:r>
              <a:rPr lang="es-ES" dirty="0" smtClean="0"/>
              <a:t>: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standard</a:t>
            </a:r>
            <a:r>
              <a:rPr lang="es-ES" baseline="0" dirty="0" smtClean="0"/>
              <a:t> </a:t>
            </a:r>
            <a:r>
              <a:rPr lang="es-ES" baseline="0" dirty="0" err="1" smtClean="0"/>
              <a:t>things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96DA86-7F9E-4DD3-B3F7-A03AF0DB771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FBE48-7A98-4694-B810-1FA18070DD2F}" type="slidenum">
              <a:rPr lang="en-US" smtClean="0">
                <a:latin typeface="Times New Roman" charset="0"/>
                <a:cs typeface="Times New Roman" charset="0"/>
              </a:rPr>
              <a:pPr/>
              <a:t>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Users</a:t>
            </a:r>
            <a:r>
              <a:rPr lang="es-ES" dirty="0" smtClean="0"/>
              <a:t>:</a:t>
            </a:r>
            <a:r>
              <a:rPr lang="es-ES" baseline="0" dirty="0" smtClean="0"/>
              <a:t> </a:t>
            </a:r>
            <a:r>
              <a:rPr lang="es-ES" baseline="0" dirty="0" err="1" smtClean="0"/>
              <a:t>standard</a:t>
            </a:r>
            <a:r>
              <a:rPr lang="es-ES" baseline="0" dirty="0" smtClean="0"/>
              <a:t> </a:t>
            </a:r>
            <a:r>
              <a:rPr lang="es-ES" baseline="0" smtClean="0"/>
              <a:t>things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96DA86-7F9E-4DD3-B3F7-A03AF0DB771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69" tIns="48285" rIns="96569" bIns="48285"/>
          <a:lstStyle/>
          <a:p>
            <a:pPr defTabSz="965783">
              <a:spcBef>
                <a:spcPct val="0"/>
              </a:spcBef>
              <a:buClrTx/>
            </a:pPr>
            <a:r>
              <a:rPr lang="en-US" sz="1200" b="0" dirty="0">
                <a:latin typeface="Arial" charset="0"/>
              </a:rPr>
              <a:t>Vulnerability Assessment and Secure Coding Practices</a:t>
            </a:r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4022163" y="9722309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569" tIns="48285" rIns="96569" bIns="48285" anchor="b"/>
          <a:lstStyle/>
          <a:p>
            <a:pPr algn="r" defTabSz="965783">
              <a:spcBef>
                <a:spcPct val="0"/>
              </a:spcBef>
              <a:buClrTx/>
            </a:pPr>
            <a:fld id="{434959D1-7CCE-4C22-8EDD-AC1346E09C9E}" type="slidenum">
              <a:rPr lang="en-US" sz="1200" b="0">
                <a:latin typeface="Arial" charset="0"/>
              </a:rPr>
              <a:pPr algn="r" defTabSz="965783">
                <a:spcBef>
                  <a:spcPct val="0"/>
                </a:spcBef>
                <a:buClrTx/>
              </a:pPr>
              <a:t>43</a:t>
            </a:fld>
            <a:endParaRPr lang="en-US" sz="1200" b="0" dirty="0">
              <a:latin typeface="Arial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 lIns="96569" tIns="48285" rIns="96569" bIns="48285"/>
          <a:lstStyle/>
          <a:p>
            <a:pPr eaLnBrk="1" hangingPunct="1"/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318E5-1B04-473F-9141-4BDCF7262EC3}" type="slidenum">
              <a:rPr lang="en-US" smtClean="0">
                <a:latin typeface="Times New Roman" charset="0"/>
                <a:cs typeface="Times New Roman" charset="0"/>
              </a:rPr>
              <a:pPr/>
              <a:t>44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E318E5-1B04-473F-9141-4BDCF7262EC3}" type="slidenum">
              <a:rPr lang="en-US" smtClean="0">
                <a:latin typeface="Times New Roman" charset="0"/>
                <a:cs typeface="Times New Roman" charset="0"/>
              </a:rPr>
              <a:pPr/>
              <a:t>45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5FBE48-7A98-4694-B810-1FA18070DD2F}" type="slidenum">
              <a:rPr lang="en-US" smtClean="0">
                <a:latin typeface="Times New Roman" charset="0"/>
                <a:cs typeface="Times New Roman" charset="0"/>
              </a:rPr>
              <a:pPr/>
              <a:t>5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6CDEA-C95D-4D28-B623-2EFDD81FD360}" type="slidenum">
              <a:rPr lang="en-US" smtClean="0">
                <a:latin typeface="Times New Roman" charset="0"/>
                <a:cs typeface="Times New Roman" charset="0"/>
              </a:rPr>
              <a:pPr/>
              <a:t>6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6CDEA-C95D-4D28-B623-2EFDD81FD360}" type="slidenum">
              <a:rPr lang="en-US" smtClean="0">
                <a:latin typeface="Times New Roman" charset="0"/>
                <a:cs typeface="Times New Roman" charset="0"/>
              </a:rPr>
              <a:pPr/>
              <a:t>7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6CDEA-C95D-4D28-B623-2EFDD81FD360}" type="slidenum">
              <a:rPr lang="en-US" smtClean="0">
                <a:latin typeface="Times New Roman" charset="0"/>
                <a:cs typeface="Times New Roman" charset="0"/>
              </a:rPr>
              <a:pPr/>
              <a:t>8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36CDEA-C95D-4D28-B623-2EFDD81FD360}" type="slidenum">
              <a:rPr lang="en-US" smtClean="0">
                <a:latin typeface="Times New Roman" charset="0"/>
                <a:cs typeface="Times New Roman" charset="0"/>
              </a:rPr>
              <a:pPr/>
              <a:t>9</a:t>
            </a:fld>
            <a:endParaRPr lang="en-US" smtClean="0">
              <a:latin typeface="Times New Roman" charset="0"/>
              <a:cs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2792"/>
            <a:ext cx="5205932" cy="4604184"/>
          </a:xfrm>
          <a:noFill/>
          <a:ln/>
        </p:spPr>
        <p:txBody>
          <a:bodyPr/>
          <a:lstStyle/>
          <a:p>
            <a:endParaRPr lang="es-ES" dirty="0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73813"/>
            <a:ext cx="1344613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nsf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9963" y="6300788"/>
            <a:ext cx="554037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natootan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6400800"/>
            <a:ext cx="79216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C:\Users\Elisa\Tesis\Graficos ParadynCondor Marzo 2000\uab.g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7950" y="6316663"/>
            <a:ext cx="117792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DHS_Logo.jp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9000" y="6362700"/>
            <a:ext cx="5048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0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defRPr sz="1400" b="0">
                <a:cs typeface="Times New Roman" pitchFamily="18" charset="0"/>
              </a:defRPr>
            </a:lvl1pPr>
          </a:lstStyle>
          <a:p>
            <a:pPr>
              <a:defRPr/>
            </a:pPr>
            <a:fld id="{FF963039-0BD3-4A3A-9E2F-837D9C1BA3D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E4285-8BF0-419A-8E7D-AC0EDC1B525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4A146-6F7D-4922-8049-779AFCFB452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1981200" cy="5867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912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5404B-4E6C-4A20-9F57-46CC2E26A11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8200" y="172328"/>
            <a:ext cx="7772400" cy="1143000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A94B77-E76B-41F5-8B75-7114BC1CC2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6" name="Picture 9" descr="osg_logo_4c_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3645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373813"/>
            <a:ext cx="1344613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nsf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89963" y="6300788"/>
            <a:ext cx="554037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3" descr="natootan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2400" y="6400800"/>
            <a:ext cx="79216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5" descr="C:\Users\Elisa\Tesis\Graficos ParadynCondor Marzo 2000\uab.gif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77950" y="6316663"/>
            <a:ext cx="117792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2" descr="DHS_Logo.jp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9000" y="6362700"/>
            <a:ext cx="5048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75312-1B8A-42CD-8F4C-09D963E9F7D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5D7B0-5A5B-45B5-9D64-2D5ADA70E5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B2FAE-AAE3-4933-98B2-E8A05796BFD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C1EBB-471F-4D74-B90F-5029A7DC76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26BBA-638B-4507-8E77-7C6127BE517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B1C3A-8012-4C5C-9850-6FFC52E021C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9EF21-B2F8-4DF0-A65D-BE1EAD2A63B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defRPr sz="1400" b="0">
                <a:latin typeface="Arial" charset="0"/>
              </a:defRPr>
            </a:lvl1pPr>
          </a:lstStyle>
          <a:p>
            <a:pPr>
              <a:defRPr/>
            </a:pPr>
            <a:fld id="{C537170A-5D1C-42DD-86AA-EF22B9A611C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CC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CC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CC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CC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›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10" Type="http://schemas.openxmlformats.org/officeDocument/2006/relationships/image" Target="file:///C:\Users\Elisa\Tesis\Graficos%20ParadynCondor%20Marzo%202000\uab.gif" TargetMode="External"/><Relationship Id="rId4" Type="http://schemas.openxmlformats.org/officeDocument/2006/relationships/image" Target="../media/image22.png"/><Relationship Id="rId9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9E197659-C74E-4B70-8CD4-6234C296D7F5}" type="slidenum">
              <a:rPr lang="en-US" sz="1400" b="0">
                <a:latin typeface="Arial" charset="0"/>
              </a:rPr>
              <a:pPr algn="ctr">
                <a:spcBef>
                  <a:spcPct val="0"/>
                </a:spcBef>
                <a:buClrTx/>
              </a:pPr>
              <a:t>1</a:t>
            </a:fld>
            <a:endParaRPr lang="en-US" sz="1400" b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685800"/>
            <a:ext cx="8382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Security Risks in the Grid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85938" y="5410200"/>
            <a:ext cx="5494337" cy="685800"/>
          </a:xfrm>
        </p:spPr>
        <p:txBody>
          <a:bodyPr/>
          <a:lstStyle/>
          <a:p>
            <a:pPr marL="0" indent="0" algn="ctr" eaLnBrk="1" hangingPunct="1">
              <a:lnSpc>
                <a:spcPct val="70000"/>
              </a:lnSpc>
              <a:buFontTx/>
              <a:buNone/>
            </a:pPr>
            <a:r>
              <a:rPr lang="en-US" sz="2000" dirty="0" smtClean="0"/>
              <a:t>UW-Madison</a:t>
            </a:r>
            <a:endParaRPr lang="en-US" sz="2000" dirty="0" smtClean="0">
              <a:latin typeface="Arial" charset="0"/>
            </a:endParaRPr>
          </a:p>
          <a:p>
            <a:pPr marL="0" indent="0" algn="ctr" eaLnBrk="1" hangingPunct="1">
              <a:lnSpc>
                <a:spcPct val="70000"/>
              </a:lnSpc>
              <a:buFontTx/>
              <a:buNone/>
            </a:pPr>
            <a:r>
              <a:rPr lang="en-US" sz="2000" dirty="0" smtClean="0">
                <a:latin typeface="Arial" charset="0"/>
              </a:rPr>
              <a:t>July 22, 2010</a:t>
            </a:r>
            <a:endParaRPr lang="en-US" dirty="0" smtClean="0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4191000" y="63246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buClrTx/>
              <a:buFontTx/>
              <a:buChar char="•"/>
            </a:pPr>
            <a:endParaRPr lang="en-US" sz="2800" b="0" i="1">
              <a:latin typeface="Arial Rounded MT Bold" charset="0"/>
            </a:endParaRPr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4327602" y="2667000"/>
            <a:ext cx="457041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ClrTx/>
            </a:pPr>
            <a:r>
              <a:rPr lang="en-US" sz="3200" b="0" dirty="0">
                <a:latin typeface="Arial Rounded MT Bold" charset="0"/>
              </a:rPr>
              <a:t>Barton P. Miller</a:t>
            </a:r>
          </a:p>
          <a:p>
            <a:pPr algn="ctr" eaLnBrk="1" hangingPunct="1">
              <a:lnSpc>
                <a:spcPct val="80000"/>
              </a:lnSpc>
              <a:buClrTx/>
            </a:pPr>
            <a:r>
              <a:rPr lang="en-US" sz="3200" b="0" dirty="0">
                <a:latin typeface="Arial Rounded MT Bold" charset="0"/>
              </a:rPr>
              <a:t>James A. </a:t>
            </a:r>
            <a:r>
              <a:rPr lang="en-US" sz="3200" b="0" dirty="0" err="1">
                <a:latin typeface="Arial Rounded MT Bold" charset="0"/>
              </a:rPr>
              <a:t>Kupsch</a:t>
            </a:r>
            <a:endParaRPr lang="en-US" sz="3200" b="0" dirty="0">
              <a:latin typeface="Arial Rounded MT Bold" charset="0"/>
            </a:endParaRPr>
          </a:p>
          <a:p>
            <a:pPr algn="ctr" eaLnBrk="1" hangingPunct="1">
              <a:lnSpc>
                <a:spcPct val="90000"/>
              </a:lnSpc>
              <a:buClrTx/>
            </a:pPr>
            <a:r>
              <a:rPr lang="en-US" b="0" dirty="0">
                <a:latin typeface="Arial" charset="0"/>
              </a:rPr>
              <a:t>Computer Sciences Department</a:t>
            </a:r>
          </a:p>
          <a:p>
            <a:pPr algn="ctr" eaLnBrk="1" hangingPunct="1">
              <a:lnSpc>
                <a:spcPct val="70000"/>
              </a:lnSpc>
              <a:buClrTx/>
            </a:pPr>
            <a:r>
              <a:rPr lang="en-US" b="0" dirty="0">
                <a:latin typeface="Arial" charset="0"/>
              </a:rPr>
              <a:t>University of </a:t>
            </a:r>
            <a:r>
              <a:rPr lang="en-US" b="0" dirty="0" smtClean="0">
                <a:latin typeface="Arial" charset="0"/>
              </a:rPr>
              <a:t>Wisconsin</a:t>
            </a:r>
          </a:p>
          <a:p>
            <a:pPr algn="ctr" eaLnBrk="1" hangingPunct="1">
              <a:lnSpc>
                <a:spcPct val="70000"/>
              </a:lnSpc>
              <a:buClrTx/>
            </a:pPr>
            <a:endParaRPr lang="en-US" b="0" dirty="0" smtClean="0">
              <a:latin typeface="Arial" charset="0"/>
            </a:endParaRPr>
          </a:p>
          <a:p>
            <a:pPr algn="ctr" eaLnBrk="1" hangingPunct="1">
              <a:lnSpc>
                <a:spcPct val="70000"/>
              </a:lnSpc>
              <a:buClrTx/>
            </a:pP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bart@cs.wisc.edu</a:t>
            </a:r>
            <a:endParaRPr lang="en-US" dirty="0">
              <a:solidFill>
                <a:srgbClr val="0070C0"/>
              </a:solidFill>
              <a:latin typeface="Arial Rounded MT Bold" charset="0"/>
            </a:endParaRPr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150922" y="2667000"/>
            <a:ext cx="457041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ClrTx/>
            </a:pPr>
            <a:r>
              <a:rPr lang="en-US" sz="3200" b="0" dirty="0">
                <a:latin typeface="Arial Rounded MT Bold" charset="0"/>
              </a:rPr>
              <a:t>Elisa </a:t>
            </a:r>
            <a:r>
              <a:rPr lang="en-US" sz="3200" b="0" dirty="0" err="1">
                <a:latin typeface="Arial Rounded MT Bold" charset="0"/>
              </a:rPr>
              <a:t>Heymann</a:t>
            </a:r>
            <a:endParaRPr lang="en-US" sz="3600" b="0" dirty="0">
              <a:latin typeface="Arial Rounded MT Bold" charset="0"/>
            </a:endParaRPr>
          </a:p>
          <a:p>
            <a:pPr algn="ctr" eaLnBrk="1" hangingPunct="1">
              <a:lnSpc>
                <a:spcPct val="80000"/>
              </a:lnSpc>
              <a:buClrTx/>
            </a:pPr>
            <a:endParaRPr lang="en-US" sz="1600" b="0" dirty="0">
              <a:latin typeface="Arial Rounded MT Bold" charset="0"/>
            </a:endParaRPr>
          </a:p>
          <a:p>
            <a:pPr algn="ctr" eaLnBrk="1" hangingPunct="1">
              <a:lnSpc>
                <a:spcPct val="90000"/>
              </a:lnSpc>
              <a:buClrTx/>
            </a:pPr>
            <a:r>
              <a:rPr lang="en-US" b="0" dirty="0">
                <a:latin typeface="Arial" charset="0"/>
              </a:rPr>
              <a:t>Computer Architecture and</a:t>
            </a:r>
            <a:br>
              <a:rPr lang="en-US" b="0" dirty="0">
                <a:latin typeface="Arial" charset="0"/>
              </a:rPr>
            </a:br>
            <a:r>
              <a:rPr lang="en-US" b="0" dirty="0">
                <a:latin typeface="Arial" charset="0"/>
              </a:rPr>
              <a:t>Operating Systems Department</a:t>
            </a:r>
          </a:p>
          <a:p>
            <a:pPr algn="ctr" eaLnBrk="1" hangingPunct="1">
              <a:lnSpc>
                <a:spcPct val="70000"/>
              </a:lnSpc>
              <a:buClrTx/>
            </a:pPr>
            <a:r>
              <a:rPr lang="en-US" b="0" dirty="0" err="1">
                <a:latin typeface="Arial" charset="0"/>
              </a:rPr>
              <a:t>Universitat</a:t>
            </a:r>
            <a:r>
              <a:rPr lang="en-US" b="0" dirty="0">
                <a:latin typeface="Arial" charset="0"/>
              </a:rPr>
              <a:t> </a:t>
            </a:r>
            <a:r>
              <a:rPr lang="en-US" b="0" dirty="0" err="1">
                <a:latin typeface="Arial" charset="0"/>
              </a:rPr>
              <a:t>Aut</a:t>
            </a:r>
            <a:r>
              <a:rPr lang="en-US" altLang="ja-JP" b="0" dirty="0" err="1">
                <a:latin typeface="Arial" charset="0"/>
                <a:ea typeface="MS PGothic" pitchFamily="34" charset="-128"/>
              </a:rPr>
              <a:t>ònoma</a:t>
            </a:r>
            <a:r>
              <a:rPr lang="en-US" altLang="ja-JP" b="0" dirty="0">
                <a:latin typeface="Arial" charset="0"/>
                <a:ea typeface="MS PGothic" pitchFamily="34" charset="-128"/>
              </a:rPr>
              <a:t> de </a:t>
            </a:r>
            <a:r>
              <a:rPr lang="en-US" altLang="ja-JP" b="0" dirty="0" smtClean="0">
                <a:latin typeface="Arial" charset="0"/>
                <a:ea typeface="MS PGothic" pitchFamily="34" charset="-128"/>
              </a:rPr>
              <a:t>Barcelona</a:t>
            </a:r>
          </a:p>
          <a:p>
            <a:pPr algn="ctr" eaLnBrk="1" hangingPunct="1">
              <a:lnSpc>
                <a:spcPct val="70000"/>
              </a:lnSpc>
              <a:buClrTx/>
            </a:pPr>
            <a:endParaRPr lang="en-US" altLang="ja-JP" b="0" dirty="0" smtClean="0">
              <a:latin typeface="Arial" charset="0"/>
              <a:ea typeface="MS PGothic" pitchFamily="34" charset="-128"/>
            </a:endParaRPr>
          </a:p>
          <a:p>
            <a:pPr algn="ctr" eaLnBrk="1" hangingPunct="1">
              <a:lnSpc>
                <a:spcPct val="70000"/>
              </a:lnSpc>
              <a:buClrTx/>
            </a:pP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elisa@cs.wisc.edu</a:t>
            </a:r>
            <a:endParaRPr lang="en-US" dirty="0">
              <a:solidFill>
                <a:srgbClr val="0070C0"/>
              </a:solidFill>
              <a:latin typeface="Arial" charset="0"/>
            </a:endParaRPr>
          </a:p>
          <a:p>
            <a:pPr algn="ctr" eaLnBrk="1" hangingPunct="1">
              <a:lnSpc>
                <a:spcPct val="70000"/>
              </a:lnSpc>
              <a:buClrTx/>
            </a:pPr>
            <a:endParaRPr lang="en-US" sz="2400" b="0" dirty="0">
              <a:latin typeface="Arial" charset="0"/>
              <a:ea typeface="MS PGothic" pitchFamily="34" charset="-128"/>
            </a:endParaRPr>
          </a:p>
          <a:p>
            <a:pPr algn="ctr" eaLnBrk="1" hangingPunct="1">
              <a:lnSpc>
                <a:spcPct val="70000"/>
              </a:lnSpc>
              <a:buClrTx/>
            </a:pPr>
            <a:endParaRPr lang="en-US" sz="3200" b="0" dirty="0">
              <a:latin typeface="Arial Rounded MT Bold" charset="0"/>
              <a:ea typeface="MS PGothic" pitchFamily="34" charset="-128"/>
            </a:endParaRPr>
          </a:p>
        </p:txBody>
      </p:sp>
      <p:pic>
        <p:nvPicPr>
          <p:cNvPr id="9" name="Picture 9" descr="osg_logo_4c_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632" y="268514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0A8E8D7A-7131-428A-AFBF-FE60F675A590}" type="slidenum">
              <a:rPr lang="en-US" sz="1400" b="0"/>
              <a:pPr algn="ctr">
                <a:spcBef>
                  <a:spcPct val="0"/>
                </a:spcBef>
                <a:buClrTx/>
              </a:pPr>
              <a:t>10</a:t>
            </a:fld>
            <a:endParaRPr lang="en-US" sz="1400" b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it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9413"/>
            <a:ext cx="7772400" cy="4446587"/>
          </a:xfrm>
        </p:spPr>
        <p:txBody>
          <a:bodyPr/>
          <a:lstStyle/>
          <a:p>
            <a:r>
              <a:rPr lang="en-US" dirty="0" smtClean="0"/>
              <a:t>Machines belonging to a grid site are accessible from the Internet</a:t>
            </a:r>
          </a:p>
          <a:p>
            <a:r>
              <a:rPr lang="en-US" dirty="0" smtClean="0"/>
              <a:t>Those machines are continuously probed: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Attackers trying to</a:t>
            </a:r>
            <a:r>
              <a:rPr lang="en-GB" dirty="0" smtClean="0">
                <a:solidFill>
                  <a:srgbClr val="FF0000"/>
                </a:solidFill>
              </a:rPr>
              <a:t> brute-force passwords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Attackers trying to break </a:t>
            </a:r>
            <a:r>
              <a:rPr lang="en-GB" dirty="0" smtClean="0">
                <a:solidFill>
                  <a:srgbClr val="FF3300"/>
                </a:solidFill>
              </a:rPr>
              <a:t>Web applications</a:t>
            </a:r>
          </a:p>
          <a:p>
            <a:pPr lvl="1"/>
            <a:r>
              <a:rPr lang="en-GB" dirty="0" smtClean="0">
                <a:solidFill>
                  <a:schemeClr val="tx2"/>
                </a:solidFill>
              </a:rPr>
              <a:t>Attackers trying </a:t>
            </a:r>
            <a:r>
              <a:rPr lang="en-GB" smtClean="0">
                <a:solidFill>
                  <a:schemeClr val="tx2"/>
                </a:solidFill>
              </a:rPr>
              <a:t>to break into </a:t>
            </a:r>
            <a:r>
              <a:rPr lang="en-GB" dirty="0" smtClean="0">
                <a:solidFill>
                  <a:schemeClr val="tx2"/>
                </a:solidFill>
              </a:rPr>
              <a:t>servers and </a:t>
            </a:r>
            <a:r>
              <a:rPr lang="en-GB" dirty="0" smtClean="0">
                <a:solidFill>
                  <a:srgbClr val="FF3300"/>
                </a:solidFill>
              </a:rPr>
              <a:t>obtain administrator rights</a:t>
            </a:r>
            <a:endParaRPr lang="en-US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0A8E8D7A-7131-428A-AFBF-FE60F675A590}" type="slidenum">
              <a:rPr lang="en-US" sz="1400" b="0"/>
              <a:pPr algn="ctr">
                <a:spcBef>
                  <a:spcPct val="0"/>
                </a:spcBef>
                <a:buClrTx/>
              </a:pPr>
              <a:t>11</a:t>
            </a:fld>
            <a:endParaRPr lang="en-US" sz="1400" b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it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9413"/>
            <a:ext cx="7772400" cy="4446587"/>
          </a:xfrm>
        </p:spPr>
        <p:txBody>
          <a:bodyPr/>
          <a:lstStyle/>
          <a:p>
            <a:r>
              <a:rPr lang="en-US" dirty="0" smtClean="0"/>
              <a:t>SW has </a:t>
            </a:r>
            <a:r>
              <a:rPr lang="en-US" dirty="0" smtClean="0">
                <a:solidFill>
                  <a:srgbClr val="FF0000"/>
                </a:solidFill>
              </a:rPr>
              <a:t>vulnerabilities</a:t>
            </a:r>
          </a:p>
          <a:p>
            <a:r>
              <a:rPr lang="en-US" dirty="0" smtClean="0"/>
              <a:t>Grid SW is </a:t>
            </a:r>
            <a:r>
              <a:rPr lang="en-US" dirty="0" smtClean="0">
                <a:solidFill>
                  <a:srgbClr val="FF0000"/>
                </a:solidFill>
              </a:rPr>
              <a:t>complex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large</a:t>
            </a:r>
          </a:p>
          <a:p>
            <a:r>
              <a:rPr lang="en-US" dirty="0" smtClean="0"/>
              <a:t>Vulnerabilities can be exploited by legal users or by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CCACAA11-567B-4555-B195-56953209B5CA}" type="slidenum">
              <a:rPr lang="en-US" sz="1400" b="0"/>
              <a:pPr algn="ctr">
                <a:spcBef>
                  <a:spcPct val="0"/>
                </a:spcBef>
                <a:buClrTx/>
              </a:pPr>
              <a:t>12</a:t>
            </a:fld>
            <a:endParaRPr lang="en-US" sz="14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it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0788"/>
            <a:ext cx="8108004" cy="5208587"/>
          </a:xfrm>
        </p:spPr>
        <p:txBody>
          <a:bodyPr/>
          <a:lstStyle/>
          <a:p>
            <a:pPr marL="265113" lvl="1" indent="-265113" eaLnBrk="1" hangingPunct="1">
              <a:lnSpc>
                <a:spcPct val="90000"/>
              </a:lnSpc>
              <a:buFont typeface="Wingdings" pitchFamily="2" charset="2"/>
              <a:buChar char="Ø"/>
            </a:pP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Attacker</a:t>
            </a:r>
            <a:r>
              <a:rPr lang="en-US" dirty="0" smtClean="0"/>
              <a:t> chooses the time, place, method, …</a:t>
            </a:r>
            <a:endParaRPr lang="es-ES" dirty="0" smtClean="0"/>
          </a:p>
          <a:p>
            <a:endParaRPr lang="es-E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Defender</a:t>
            </a:r>
            <a:r>
              <a:rPr lang="en-US" dirty="0" smtClean="0"/>
              <a:t> needs to protect against all possible attacks (currently known, and those yet to be discovered)</a:t>
            </a:r>
            <a:endParaRPr lang="es-ES" dirty="0" smtClean="0"/>
          </a:p>
          <a:p>
            <a:endParaRPr lang="en-US" dirty="0" smtClean="0"/>
          </a:p>
          <a:p>
            <a:pPr marL="342900" lvl="1" indent="-342900">
              <a:lnSpc>
                <a:spcPct val="90000"/>
              </a:lnSpc>
              <a:buClr>
                <a:srgbClr val="3333CC"/>
              </a:buClr>
              <a:buFont typeface="Wingdings" pitchFamily="2" charset="2"/>
              <a:buChar char="›"/>
            </a:pPr>
            <a:endParaRPr lang="en-US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CCACAA11-567B-4555-B195-56953209B5CA}" type="slidenum">
              <a:rPr lang="en-US" sz="1400" b="0"/>
              <a:pPr algn="ctr">
                <a:spcBef>
                  <a:spcPct val="0"/>
                </a:spcBef>
                <a:buClrTx/>
              </a:pPr>
              <a:t>13</a:t>
            </a:fld>
            <a:endParaRPr lang="en-US" sz="14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7515"/>
            <a:ext cx="8108004" cy="4911860"/>
          </a:xfrm>
        </p:spPr>
        <p:txBody>
          <a:bodyPr/>
          <a:lstStyle/>
          <a:p>
            <a:r>
              <a:rPr lang="en-GB" dirty="0" smtClean="0"/>
              <a:t>Security is a </a:t>
            </a:r>
            <a:r>
              <a:rPr lang="en-GB" dirty="0" smtClean="0">
                <a:solidFill>
                  <a:srgbClr val="FF0000"/>
                </a:solidFill>
              </a:rPr>
              <a:t>permanent process</a:t>
            </a:r>
            <a:endParaRPr lang="en-GB" dirty="0" smtClean="0"/>
          </a:p>
          <a:p>
            <a:r>
              <a:rPr lang="en-GB" dirty="0" smtClean="0"/>
              <a:t>S</a:t>
            </a:r>
            <a:r>
              <a:rPr lang="en-US" dirty="0" err="1" smtClean="0"/>
              <a:t>ecurity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cannot </a:t>
            </a:r>
            <a:r>
              <a:rPr lang="en-US" dirty="0" smtClean="0">
                <a:solidFill>
                  <a:schemeClr val="tx2"/>
                </a:solidFill>
              </a:rPr>
              <a:t>be proven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</a:t>
            </a:r>
            <a:r>
              <a:rPr lang="en-US" dirty="0" smtClean="0"/>
              <a:t>ecurity is </a:t>
            </a:r>
            <a:r>
              <a:rPr lang="en-US" dirty="0" smtClean="0">
                <a:solidFill>
                  <a:srgbClr val="FF0000"/>
                </a:solidFill>
              </a:rPr>
              <a:t>difficult to achieve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expensive</a:t>
            </a:r>
            <a:r>
              <a:rPr lang="en-US" dirty="0" smtClean="0">
                <a:solidFill>
                  <a:schemeClr val="tx2"/>
                </a:solidFill>
              </a:rPr>
              <a:t>, and only to 100%-</a:t>
            </a:r>
            <a:r>
              <a:rPr lang="el-GR" dirty="0" smtClean="0">
                <a:solidFill>
                  <a:schemeClr val="tx2"/>
                </a:solidFill>
                <a:cs typeface="Arial" charset="0"/>
              </a:rPr>
              <a:t>ε</a:t>
            </a:r>
            <a:endParaRPr lang="es-ES" dirty="0" smtClean="0">
              <a:solidFill>
                <a:schemeClr val="tx2"/>
              </a:solidFill>
              <a:cs typeface="Arial" charset="0"/>
            </a:endParaRPr>
          </a:p>
          <a:p>
            <a:r>
              <a:rPr lang="es-ES" dirty="0" smtClean="0">
                <a:solidFill>
                  <a:schemeClr val="tx2"/>
                </a:solidFill>
                <a:cs typeface="Arial" charset="0"/>
              </a:rPr>
              <a:t>S</a:t>
            </a:r>
            <a:r>
              <a:rPr lang="en-US" dirty="0" err="1" smtClean="0"/>
              <a:t>ecurity</a:t>
            </a:r>
            <a:r>
              <a:rPr lang="en-US" dirty="0" smtClean="0"/>
              <a:t> involves:</a:t>
            </a:r>
          </a:p>
          <a:p>
            <a:pPr lvl="1"/>
            <a:r>
              <a:rPr lang="en-US" dirty="0" smtClean="0"/>
              <a:t>Managers</a:t>
            </a:r>
          </a:p>
          <a:p>
            <a:pPr lvl="1"/>
            <a:r>
              <a:rPr lang="en-US" dirty="0" smtClean="0"/>
              <a:t>Developers</a:t>
            </a:r>
          </a:p>
          <a:p>
            <a:pPr lvl="1"/>
            <a:r>
              <a:rPr lang="en-US" dirty="0" err="1" smtClean="0"/>
              <a:t>Admins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Users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CCACAA11-567B-4555-B195-56953209B5CA}" type="slidenum">
              <a:rPr lang="en-US" sz="1400" b="0"/>
              <a:pPr algn="ctr">
                <a:spcBef>
                  <a:spcPct val="0"/>
                </a:spcBef>
                <a:buClrTx/>
              </a:pPr>
              <a:t>14</a:t>
            </a:fld>
            <a:endParaRPr lang="en-US" sz="14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Perspective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214" y="1517515"/>
            <a:ext cx="8735786" cy="4911860"/>
          </a:xfrm>
        </p:spPr>
        <p:txBody>
          <a:bodyPr/>
          <a:lstStyle/>
          <a:p>
            <a:pPr marL="265113" lvl="1" indent="-265113" eaLnBrk="1" hangingPunct="1">
              <a:lnSpc>
                <a:spcPct val="90000"/>
              </a:lnSpc>
              <a:buNone/>
            </a:pPr>
            <a:r>
              <a:rPr lang="es-ES" dirty="0" err="1" smtClean="0"/>
              <a:t>Just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get</a:t>
            </a:r>
            <a:r>
              <a:rPr lang="es-ES" dirty="0" smtClean="0"/>
              <a:t> a </a:t>
            </a:r>
            <a:r>
              <a:rPr lang="es-ES" dirty="0" err="1" smtClean="0"/>
              <a:t>feeling</a:t>
            </a:r>
            <a:r>
              <a:rPr lang="es-ES" dirty="0" smtClean="0"/>
              <a:t> …</a:t>
            </a:r>
          </a:p>
          <a:p>
            <a:pPr marL="265113" lvl="1" indent="-265113" eaLnBrk="1" hangingPunct="1">
              <a:lnSpc>
                <a:spcPct val="90000"/>
              </a:lnSpc>
            </a:pPr>
            <a:endParaRPr lang="es-ES" dirty="0" smtClean="0"/>
          </a:p>
          <a:p>
            <a:pPr marL="265113" lvl="1" indent="-265113" eaLnBrk="1" hangingPunct="1">
              <a:lnSpc>
                <a:spcPct val="90000"/>
              </a:lnSpc>
            </a:pPr>
            <a:r>
              <a:rPr lang="es-ES" dirty="0" err="1" smtClean="0"/>
              <a:t>Condor</a:t>
            </a:r>
            <a:r>
              <a:rPr lang="es-ES" dirty="0" smtClean="0"/>
              <a:t> </a:t>
            </a:r>
            <a:r>
              <a:rPr lang="es-ES" dirty="0" err="1" smtClean="0"/>
              <a:t>configured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track</a:t>
            </a:r>
            <a:r>
              <a:rPr lang="es-ES" dirty="0" smtClean="0"/>
              <a:t> </a:t>
            </a:r>
            <a:r>
              <a:rPr lang="es-ES" dirty="0" err="1" smtClean="0"/>
              <a:t>processes</a:t>
            </a:r>
            <a:endParaRPr lang="es-ES" dirty="0" smtClean="0"/>
          </a:p>
          <a:p>
            <a:pPr marL="265113" lvl="1" indent="-265113" eaLnBrk="1" hangingPunct="1">
              <a:lnSpc>
                <a:spcPct val="90000"/>
              </a:lnSpc>
            </a:pPr>
            <a:r>
              <a:rPr lang="es-ES" dirty="0" err="1" smtClean="0"/>
              <a:t>When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job</a:t>
            </a:r>
            <a:r>
              <a:rPr lang="es-ES" dirty="0" smtClean="0"/>
              <a:t> </a:t>
            </a:r>
            <a:r>
              <a:rPr lang="es-ES" dirty="0" err="1" smtClean="0"/>
              <a:t>exits</a:t>
            </a:r>
            <a:r>
              <a:rPr lang="es-ES" dirty="0" smtClean="0"/>
              <a:t> no </a:t>
            </a:r>
            <a:r>
              <a:rPr lang="es-ES" dirty="0" err="1" smtClean="0"/>
              <a:t>processes</a:t>
            </a:r>
            <a:r>
              <a:rPr lang="es-ES" dirty="0" smtClean="0"/>
              <a:t> are </a:t>
            </a:r>
            <a:r>
              <a:rPr lang="es-ES" dirty="0" err="1" smtClean="0"/>
              <a:t>left</a:t>
            </a:r>
            <a:r>
              <a:rPr lang="es-ES" dirty="0" smtClean="0"/>
              <a:t> </a:t>
            </a:r>
            <a:r>
              <a:rPr lang="es-ES" dirty="0" err="1" smtClean="0"/>
              <a:t>behind</a:t>
            </a:r>
            <a:endParaRPr lang="es-ES" dirty="0" smtClean="0"/>
          </a:p>
          <a:p>
            <a:pPr marL="665163" lvl="2" indent="-265113" eaLnBrk="1" hangingPunct="1">
              <a:lnSpc>
                <a:spcPct val="90000"/>
              </a:lnSpc>
              <a:buNone/>
            </a:pPr>
            <a:endParaRPr lang="es-ES" dirty="0" smtClean="0">
              <a:latin typeface="Consolas" pitchFamily="49" charset="0"/>
            </a:endParaRPr>
          </a:p>
          <a:p>
            <a:pPr marL="665163" lvl="2" indent="-265113" eaLnBrk="1" hangingPunct="1">
              <a:lnSpc>
                <a:spcPct val="90000"/>
              </a:lnSpc>
              <a:buNone/>
            </a:pPr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SLOT1_USER</a:t>
            </a:r>
            <a:r>
              <a:rPr lang="es-ES" dirty="0" smtClean="0">
                <a:latin typeface="Consolas" pitchFamily="49" charset="0"/>
              </a:rPr>
              <a:t> = condor_user1</a:t>
            </a:r>
          </a:p>
          <a:p>
            <a:pPr marL="665163" lvl="2" indent="-265113" eaLnBrk="1" hangingPunct="1">
              <a:lnSpc>
                <a:spcPct val="90000"/>
              </a:lnSpc>
              <a:buNone/>
            </a:pPr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SLOT2_USER</a:t>
            </a:r>
            <a:r>
              <a:rPr lang="es-ES" dirty="0" smtClean="0">
                <a:latin typeface="Consolas" pitchFamily="49" charset="0"/>
              </a:rPr>
              <a:t> = condor_user2</a:t>
            </a:r>
          </a:p>
          <a:p>
            <a:pPr marL="665163" lvl="2" indent="-265113" eaLnBrk="1" hangingPunct="1">
              <a:lnSpc>
                <a:spcPct val="90000"/>
              </a:lnSpc>
              <a:buNone/>
            </a:pPr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STARTER_ALLOW_RUNAS_OWNER</a:t>
            </a:r>
            <a:r>
              <a:rPr lang="es-ES" dirty="0" smtClean="0">
                <a:latin typeface="Consolas" pitchFamily="49" charset="0"/>
              </a:rPr>
              <a:t> = False</a:t>
            </a:r>
          </a:p>
          <a:p>
            <a:pPr marL="665163" lvl="2" indent="-265113" eaLnBrk="1" hangingPunct="1">
              <a:lnSpc>
                <a:spcPct val="90000"/>
              </a:lnSpc>
              <a:buNone/>
            </a:pPr>
            <a:r>
              <a:rPr lang="es-ES" dirty="0" smtClean="0">
                <a:solidFill>
                  <a:schemeClr val="accent2"/>
                </a:solidFill>
                <a:latin typeface="Consolas" pitchFamily="49" charset="0"/>
              </a:rPr>
              <a:t>DEDICATED_EXECUTE_ACCOUNT_REGEXP</a:t>
            </a:r>
            <a:r>
              <a:rPr lang="es-ES" dirty="0" smtClean="0">
                <a:latin typeface="Consolas" pitchFamily="49" charset="0"/>
              </a:rPr>
              <a:t> = </a:t>
            </a:r>
          </a:p>
          <a:p>
            <a:pPr marL="665163" lvl="2" indent="-265113" eaLnBrk="1" hangingPunct="1">
              <a:lnSpc>
                <a:spcPct val="90000"/>
              </a:lnSpc>
              <a:buNone/>
            </a:pPr>
            <a:r>
              <a:rPr lang="es-ES" dirty="0" smtClean="0">
                <a:latin typeface="Consolas" pitchFamily="49" charset="0"/>
              </a:rPr>
              <a:t>                   condor_user1 || condor_user2</a:t>
            </a:r>
          </a:p>
          <a:p>
            <a:pPr marL="265113" lvl="1" indent="-265113" eaLnBrk="1" hangingPunct="1">
              <a:lnSpc>
                <a:spcPct val="90000"/>
              </a:lnSpc>
            </a:pP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CCACAA11-567B-4555-B195-56953209B5CA}" type="slidenum">
              <a:rPr lang="en-US" sz="1400" b="0"/>
              <a:pPr algn="ctr">
                <a:spcBef>
                  <a:spcPct val="0"/>
                </a:spcBef>
                <a:buClrTx/>
              </a:pPr>
              <a:t>15</a:t>
            </a:fld>
            <a:endParaRPr lang="en-US" sz="14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Perspective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7515"/>
            <a:ext cx="8108004" cy="4911860"/>
          </a:xfrm>
        </p:spPr>
        <p:txBody>
          <a:bodyPr/>
          <a:lstStyle/>
          <a:p>
            <a:pPr marL="265113" lvl="1" indent="-265113" eaLnBrk="1" hangingPunct="1">
              <a:lnSpc>
                <a:spcPct val="90000"/>
              </a:lnSpc>
              <a:buNone/>
            </a:pPr>
            <a:r>
              <a:rPr lang="es-ES" dirty="0" err="1" smtClean="0"/>
              <a:t>Just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get</a:t>
            </a:r>
            <a:r>
              <a:rPr lang="es-ES" dirty="0" smtClean="0"/>
              <a:t> a </a:t>
            </a:r>
            <a:r>
              <a:rPr lang="es-ES" dirty="0" err="1" smtClean="0"/>
              <a:t>feeling</a:t>
            </a:r>
            <a:r>
              <a:rPr lang="es-ES" dirty="0" smtClean="0"/>
              <a:t> …</a:t>
            </a:r>
          </a:p>
          <a:p>
            <a:pPr marL="265113" lvl="1" indent="-265113" eaLnBrk="1" hangingPunct="1">
              <a:lnSpc>
                <a:spcPct val="90000"/>
              </a:lnSpc>
              <a:buNone/>
            </a:pPr>
            <a:endParaRPr lang="es-ES" dirty="0" smtClean="0"/>
          </a:p>
          <a:p>
            <a:pPr marL="265113" lvl="1" indent="-265113" eaLnBrk="1" hangingPunct="1">
              <a:lnSpc>
                <a:spcPct val="90000"/>
              </a:lnSpc>
            </a:pPr>
            <a:r>
              <a:rPr lang="es-ES" dirty="0" err="1" smtClean="0"/>
              <a:t>Depending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</a:t>
            </a:r>
            <a:r>
              <a:rPr lang="es-ES" dirty="0" err="1" smtClean="0"/>
              <a:t>Condor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installed</a:t>
            </a:r>
            <a:r>
              <a:rPr lang="es-ES" dirty="0" smtClean="0"/>
              <a:t>, </a:t>
            </a:r>
            <a:r>
              <a:rPr lang="es-ES" dirty="0" err="1" smtClean="0"/>
              <a:t>daemons</a:t>
            </a:r>
            <a:r>
              <a:rPr lang="es-ES" dirty="0" smtClean="0"/>
              <a:t> </a:t>
            </a:r>
            <a:r>
              <a:rPr lang="es-ES" dirty="0" err="1" smtClean="0"/>
              <a:t>run</a:t>
            </a:r>
            <a:r>
              <a:rPr lang="es-ES" dirty="0" smtClean="0"/>
              <a:t> as </a:t>
            </a:r>
            <a:r>
              <a:rPr lang="es-ES" dirty="0" err="1" smtClean="0"/>
              <a:t>root</a:t>
            </a:r>
            <a:r>
              <a:rPr lang="es-ES" dirty="0" smtClean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as a non-</a:t>
            </a:r>
            <a:r>
              <a:rPr lang="es-ES" dirty="0" err="1" smtClean="0"/>
              <a:t>roor</a:t>
            </a:r>
            <a:r>
              <a:rPr lang="es-ES" dirty="0" smtClean="0"/>
              <a:t> </a:t>
            </a:r>
            <a:r>
              <a:rPr lang="es-ES" dirty="0" err="1" smtClean="0"/>
              <a:t>user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/>
          <a:lstStyle/>
          <a:p>
            <a:fld id="{4738836E-98FB-48D5-81AB-48D696F98A7D}" type="slidenum">
              <a:rPr lang="en-US"/>
              <a:pPr/>
              <a:t>16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4000" dirty="0" smtClean="0"/>
              <a:t>Admin Perspective. Root Install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838200"/>
            <a:ext cx="8229600" cy="5638800"/>
            <a:chOff x="336" y="528"/>
            <a:chExt cx="5184" cy="3552"/>
          </a:xfrm>
        </p:grpSpPr>
        <p:sp>
          <p:nvSpPr>
            <p:cNvPr id="293892" name="AutoShape 4"/>
            <p:cNvSpPr>
              <a:spLocks noChangeArrowheads="1"/>
            </p:cNvSpPr>
            <p:nvPr/>
          </p:nvSpPr>
          <p:spPr bwMode="auto">
            <a:xfrm>
              <a:off x="336" y="1968"/>
              <a:ext cx="2160" cy="2016"/>
            </a:xfrm>
            <a:prstGeom prst="flowChartProcess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1" hangingPunct="1"/>
              <a:r>
                <a:rPr lang="en-US" sz="1800" b="1"/>
                <a:t>Submit Host</a:t>
              </a:r>
            </a:p>
          </p:txBody>
        </p:sp>
        <p:sp>
          <p:nvSpPr>
            <p:cNvPr id="293893" name="AutoShape 5"/>
            <p:cNvSpPr>
              <a:spLocks noChangeArrowheads="1"/>
            </p:cNvSpPr>
            <p:nvPr/>
          </p:nvSpPr>
          <p:spPr bwMode="auto">
            <a:xfrm>
              <a:off x="2592" y="528"/>
              <a:ext cx="2112" cy="960"/>
            </a:xfrm>
            <a:prstGeom prst="flowChartProcess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1" hangingPunct="1"/>
              <a:r>
                <a:rPr lang="en-US" sz="1800" b="1"/>
                <a:t>Central Manager</a:t>
              </a:r>
              <a:endParaRPr lang="en-US" sz="1200" b="1"/>
            </a:p>
          </p:txBody>
        </p:sp>
        <p:sp>
          <p:nvSpPr>
            <p:cNvPr id="293894" name="Freeform 6"/>
            <p:cNvSpPr>
              <a:spLocks/>
            </p:cNvSpPr>
            <p:nvPr/>
          </p:nvSpPr>
          <p:spPr bwMode="auto">
            <a:xfrm>
              <a:off x="2256" y="1104"/>
              <a:ext cx="1680" cy="1824"/>
            </a:xfrm>
            <a:custGeom>
              <a:avLst/>
              <a:gdLst/>
              <a:ahLst/>
              <a:cxnLst>
                <a:cxn ang="0">
                  <a:pos x="0" y="1824"/>
                </a:cxn>
                <a:cxn ang="0">
                  <a:pos x="768" y="1584"/>
                </a:cxn>
                <a:cxn ang="0">
                  <a:pos x="1056" y="1296"/>
                </a:cxn>
                <a:cxn ang="0">
                  <a:pos x="1248" y="576"/>
                </a:cxn>
                <a:cxn ang="0">
                  <a:pos x="1488" y="96"/>
                </a:cxn>
                <a:cxn ang="0">
                  <a:pos x="1728" y="0"/>
                </a:cxn>
              </a:cxnLst>
              <a:rect l="0" t="0" r="r" b="b"/>
              <a:pathLst>
                <a:path w="1728" h="1824">
                  <a:moveTo>
                    <a:pt x="0" y="1824"/>
                  </a:moveTo>
                  <a:cubicBezTo>
                    <a:pt x="296" y="1748"/>
                    <a:pt x="592" y="1672"/>
                    <a:pt x="768" y="1584"/>
                  </a:cubicBezTo>
                  <a:cubicBezTo>
                    <a:pt x="944" y="1496"/>
                    <a:pt x="976" y="1464"/>
                    <a:pt x="1056" y="1296"/>
                  </a:cubicBezTo>
                  <a:cubicBezTo>
                    <a:pt x="1136" y="1128"/>
                    <a:pt x="1176" y="776"/>
                    <a:pt x="1248" y="576"/>
                  </a:cubicBezTo>
                  <a:cubicBezTo>
                    <a:pt x="1320" y="376"/>
                    <a:pt x="1408" y="192"/>
                    <a:pt x="1488" y="96"/>
                  </a:cubicBezTo>
                  <a:cubicBezTo>
                    <a:pt x="1568" y="0"/>
                    <a:pt x="1664" y="16"/>
                    <a:pt x="17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3895" name="Freeform 7"/>
            <p:cNvSpPr>
              <a:spLocks/>
            </p:cNvSpPr>
            <p:nvPr/>
          </p:nvSpPr>
          <p:spPr bwMode="auto">
            <a:xfrm>
              <a:off x="1152" y="2976"/>
              <a:ext cx="528" cy="672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432"/>
                </a:cxn>
                <a:cxn ang="0">
                  <a:pos x="288" y="96"/>
                </a:cxn>
                <a:cxn ang="0">
                  <a:pos x="480" y="0"/>
                </a:cxn>
              </a:cxnLst>
              <a:rect l="0" t="0" r="r" b="b"/>
              <a:pathLst>
                <a:path w="480" h="576">
                  <a:moveTo>
                    <a:pt x="0" y="576"/>
                  </a:moveTo>
                  <a:cubicBezTo>
                    <a:pt x="72" y="544"/>
                    <a:pt x="144" y="512"/>
                    <a:pt x="192" y="432"/>
                  </a:cubicBezTo>
                  <a:cubicBezTo>
                    <a:pt x="240" y="352"/>
                    <a:pt x="240" y="168"/>
                    <a:pt x="288" y="96"/>
                  </a:cubicBezTo>
                  <a:cubicBezTo>
                    <a:pt x="336" y="24"/>
                    <a:pt x="400" y="16"/>
                    <a:pt x="4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3896" name="Line 8"/>
            <p:cNvSpPr>
              <a:spLocks noChangeShapeType="1"/>
            </p:cNvSpPr>
            <p:nvPr/>
          </p:nvSpPr>
          <p:spPr bwMode="auto">
            <a:xfrm>
              <a:off x="864" y="259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3897" name="AutoShape 9"/>
            <p:cNvSpPr>
              <a:spLocks noChangeArrowheads="1"/>
            </p:cNvSpPr>
            <p:nvPr/>
          </p:nvSpPr>
          <p:spPr bwMode="auto">
            <a:xfrm>
              <a:off x="576" y="2304"/>
              <a:ext cx="576" cy="336"/>
            </a:xfrm>
            <a:prstGeom prst="flowChartPreparation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User</a:t>
              </a:r>
              <a:endParaRPr lang="en-US" sz="1000" b="1"/>
            </a:p>
          </p:txBody>
        </p:sp>
        <p:sp>
          <p:nvSpPr>
            <p:cNvPr id="293898" name="AutoShape 10"/>
            <p:cNvSpPr>
              <a:spLocks noChangeArrowheads="1"/>
            </p:cNvSpPr>
            <p:nvPr/>
          </p:nvSpPr>
          <p:spPr bwMode="auto">
            <a:xfrm>
              <a:off x="576" y="3458"/>
              <a:ext cx="576" cy="334"/>
            </a:xfrm>
            <a:prstGeom prst="flowChartTerminator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submit</a:t>
              </a:r>
              <a:endParaRPr lang="en-US" sz="1000"/>
            </a:p>
          </p:txBody>
        </p:sp>
        <p:sp>
          <p:nvSpPr>
            <p:cNvPr id="293899" name="AutoShape 11"/>
            <p:cNvSpPr>
              <a:spLocks noChangeArrowheads="1"/>
            </p:cNvSpPr>
            <p:nvPr/>
          </p:nvSpPr>
          <p:spPr bwMode="auto">
            <a:xfrm>
              <a:off x="1680" y="2304"/>
              <a:ext cx="576" cy="336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startd</a:t>
              </a:r>
              <a:endParaRPr lang="en-US" sz="1000" b="1"/>
            </a:p>
          </p:txBody>
        </p:sp>
        <p:sp>
          <p:nvSpPr>
            <p:cNvPr id="293900" name="AutoShape 12"/>
            <p:cNvSpPr>
              <a:spLocks noChangeArrowheads="1"/>
            </p:cNvSpPr>
            <p:nvPr/>
          </p:nvSpPr>
          <p:spPr bwMode="auto">
            <a:xfrm>
              <a:off x="1680" y="2832"/>
              <a:ext cx="576" cy="336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schedd</a:t>
              </a:r>
              <a:endParaRPr lang="en-US" sz="1200" b="1"/>
            </a:p>
          </p:txBody>
        </p:sp>
        <p:sp>
          <p:nvSpPr>
            <p:cNvPr id="293901" name="AutoShape 13"/>
            <p:cNvSpPr>
              <a:spLocks noChangeArrowheads="1"/>
            </p:cNvSpPr>
            <p:nvPr/>
          </p:nvSpPr>
          <p:spPr bwMode="auto">
            <a:xfrm>
              <a:off x="1680" y="3456"/>
              <a:ext cx="576" cy="336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shadow</a:t>
              </a:r>
              <a:endParaRPr lang="en-US" sz="1800"/>
            </a:p>
          </p:txBody>
        </p:sp>
        <p:sp>
          <p:nvSpPr>
            <p:cNvPr id="293902" name="AutoShape 14"/>
            <p:cNvSpPr>
              <a:spLocks noChangeArrowheads="1"/>
            </p:cNvSpPr>
            <p:nvPr/>
          </p:nvSpPr>
          <p:spPr bwMode="auto">
            <a:xfrm>
              <a:off x="4128" y="1680"/>
              <a:ext cx="1392" cy="2400"/>
            </a:xfrm>
            <a:prstGeom prst="flowChartProcess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1" hangingPunct="1"/>
              <a:r>
                <a:rPr lang="en-US" sz="1800" b="1"/>
                <a:t>Execute Host</a:t>
              </a:r>
              <a:endParaRPr lang="en-US" sz="1800"/>
            </a:p>
          </p:txBody>
        </p:sp>
        <p:sp>
          <p:nvSpPr>
            <p:cNvPr id="293903" name="AutoShape 15"/>
            <p:cNvSpPr>
              <a:spLocks noChangeArrowheads="1"/>
            </p:cNvSpPr>
            <p:nvPr/>
          </p:nvSpPr>
          <p:spPr bwMode="auto">
            <a:xfrm>
              <a:off x="4368" y="1968"/>
              <a:ext cx="672" cy="336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startd</a:t>
              </a:r>
              <a:endParaRPr lang="en-US" sz="1000" b="1"/>
            </a:p>
          </p:txBody>
        </p:sp>
        <p:sp>
          <p:nvSpPr>
            <p:cNvPr id="293904" name="AutoShape 16"/>
            <p:cNvSpPr>
              <a:spLocks noChangeArrowheads="1"/>
            </p:cNvSpPr>
            <p:nvPr/>
          </p:nvSpPr>
          <p:spPr bwMode="auto">
            <a:xfrm>
              <a:off x="4368" y="2448"/>
              <a:ext cx="672" cy="336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schedd</a:t>
              </a:r>
              <a:endParaRPr lang="en-US" sz="1000" b="1"/>
            </a:p>
          </p:txBody>
        </p:sp>
        <p:sp>
          <p:nvSpPr>
            <p:cNvPr id="293905" name="AutoShape 17"/>
            <p:cNvSpPr>
              <a:spLocks noChangeArrowheads="1"/>
            </p:cNvSpPr>
            <p:nvPr/>
          </p:nvSpPr>
          <p:spPr bwMode="auto">
            <a:xfrm>
              <a:off x="4368" y="2928"/>
              <a:ext cx="672" cy="336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starter</a:t>
              </a:r>
              <a:endParaRPr lang="en-US" sz="1800"/>
            </a:p>
          </p:txBody>
        </p:sp>
        <p:sp>
          <p:nvSpPr>
            <p:cNvPr id="293906" name="AutoShape 18"/>
            <p:cNvSpPr>
              <a:spLocks noChangeArrowheads="1"/>
            </p:cNvSpPr>
            <p:nvPr/>
          </p:nvSpPr>
          <p:spPr bwMode="auto">
            <a:xfrm>
              <a:off x="4368" y="3552"/>
              <a:ext cx="672" cy="336"/>
            </a:xfrm>
            <a:prstGeom prst="flowChartTerminator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User Job</a:t>
              </a:r>
              <a:endParaRPr lang="en-US" sz="1800"/>
            </a:p>
          </p:txBody>
        </p:sp>
        <p:cxnSp>
          <p:nvCxnSpPr>
            <p:cNvPr id="293907" name="AutoShape 19"/>
            <p:cNvCxnSpPr>
              <a:cxnSpLocks noChangeShapeType="1"/>
              <a:stCxn id="293905" idx="2"/>
              <a:endCxn id="293906" idx="0"/>
            </p:cNvCxnSpPr>
            <p:nvPr/>
          </p:nvCxnSpPr>
          <p:spPr bwMode="auto">
            <a:xfrm>
              <a:off x="4704" y="3264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93908" name="AutoShape 20"/>
            <p:cNvSpPr>
              <a:spLocks noChangeArrowheads="1"/>
            </p:cNvSpPr>
            <p:nvPr/>
          </p:nvSpPr>
          <p:spPr bwMode="auto">
            <a:xfrm>
              <a:off x="3936" y="960"/>
              <a:ext cx="672" cy="336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collector</a:t>
              </a:r>
              <a:endParaRPr lang="en-US" sz="1000" b="1"/>
            </a:p>
          </p:txBody>
        </p:sp>
        <p:sp>
          <p:nvSpPr>
            <p:cNvPr id="293909" name="AutoShape 21"/>
            <p:cNvSpPr>
              <a:spLocks noChangeArrowheads="1"/>
            </p:cNvSpPr>
            <p:nvPr/>
          </p:nvSpPr>
          <p:spPr bwMode="auto">
            <a:xfrm>
              <a:off x="2688" y="960"/>
              <a:ext cx="768" cy="336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negotiator</a:t>
              </a:r>
              <a:endParaRPr lang="en-US" sz="1000" b="1"/>
            </a:p>
          </p:txBody>
        </p:sp>
        <p:sp>
          <p:nvSpPr>
            <p:cNvPr id="293910" name="Text Box 22"/>
            <p:cNvSpPr txBox="1">
              <a:spLocks noChangeArrowheads="1"/>
            </p:cNvSpPr>
            <p:nvPr/>
          </p:nvSpPr>
          <p:spPr bwMode="auto">
            <a:xfrm>
              <a:off x="336" y="2848"/>
              <a:ext cx="1066" cy="17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/>
                <a:t>1. Job Description File</a:t>
              </a:r>
            </a:p>
          </p:txBody>
        </p:sp>
        <p:sp>
          <p:nvSpPr>
            <p:cNvPr id="293911" name="Text Box 23"/>
            <p:cNvSpPr txBox="1">
              <a:spLocks noChangeArrowheads="1"/>
            </p:cNvSpPr>
            <p:nvPr/>
          </p:nvSpPr>
          <p:spPr bwMode="auto">
            <a:xfrm>
              <a:off x="960" y="3136"/>
              <a:ext cx="762" cy="17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/>
                <a:t>2. Job ClassAd</a:t>
              </a:r>
            </a:p>
          </p:txBody>
        </p:sp>
        <p:cxnSp>
          <p:nvCxnSpPr>
            <p:cNvPr id="293912" name="AutoShape 24"/>
            <p:cNvCxnSpPr>
              <a:cxnSpLocks noChangeShapeType="1"/>
              <a:stCxn id="293903" idx="1"/>
              <a:endCxn id="293908" idx="2"/>
            </p:cNvCxnSpPr>
            <p:nvPr/>
          </p:nvCxnSpPr>
          <p:spPr bwMode="auto">
            <a:xfrm rot="10800000">
              <a:off x="4272" y="1296"/>
              <a:ext cx="96" cy="84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3913" name="Text Box 25"/>
            <p:cNvSpPr txBox="1">
              <a:spLocks noChangeArrowheads="1"/>
            </p:cNvSpPr>
            <p:nvPr/>
          </p:nvSpPr>
          <p:spPr bwMode="auto">
            <a:xfrm>
              <a:off x="3936" y="1504"/>
              <a:ext cx="97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/>
                <a:t>1. Machine ClassAd</a:t>
              </a:r>
            </a:p>
          </p:txBody>
        </p:sp>
        <p:cxnSp>
          <p:nvCxnSpPr>
            <p:cNvPr id="293914" name="AutoShape 26"/>
            <p:cNvCxnSpPr>
              <a:cxnSpLocks noChangeShapeType="1"/>
              <a:stCxn id="293909" idx="2"/>
              <a:endCxn id="293903" idx="1"/>
            </p:cNvCxnSpPr>
            <p:nvPr/>
          </p:nvCxnSpPr>
          <p:spPr bwMode="auto">
            <a:xfrm rot="16200000" flipH="1">
              <a:off x="3300" y="1068"/>
              <a:ext cx="840" cy="12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3552" y="1745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dirty="0"/>
                <a:t>5. Report</a:t>
              </a:r>
            </a:p>
            <a:p>
              <a:pPr algn="ctr" eaLnBrk="1" hangingPunct="1"/>
              <a:r>
                <a:rPr lang="en-US" sz="1200" dirty="0"/>
                <a:t>Match</a:t>
              </a:r>
            </a:p>
          </p:txBody>
        </p:sp>
        <p:cxnSp>
          <p:nvCxnSpPr>
            <p:cNvPr id="293916" name="AutoShape 28"/>
            <p:cNvCxnSpPr>
              <a:cxnSpLocks noChangeShapeType="1"/>
              <a:stCxn id="293900" idx="3"/>
            </p:cNvCxnSpPr>
            <p:nvPr/>
          </p:nvCxnSpPr>
          <p:spPr bwMode="auto">
            <a:xfrm flipV="1">
              <a:off x="2256" y="2256"/>
              <a:ext cx="2160" cy="744"/>
            </a:xfrm>
            <a:prstGeom prst="curvedConnector3">
              <a:avLst>
                <a:gd name="adj1" fmla="val 5689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3917" name="Text Box 29"/>
            <p:cNvSpPr txBox="1">
              <a:spLocks noChangeArrowheads="1"/>
            </p:cNvSpPr>
            <p:nvPr/>
          </p:nvSpPr>
          <p:spPr bwMode="auto">
            <a:xfrm>
              <a:off x="3292" y="2544"/>
              <a:ext cx="69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/>
                <a:t>6. Claim Host</a:t>
              </a:r>
            </a:p>
          </p:txBody>
        </p:sp>
        <p:sp>
          <p:nvSpPr>
            <p:cNvPr id="293918" name="Text Box 30"/>
            <p:cNvSpPr txBox="1">
              <a:spLocks noChangeArrowheads="1"/>
            </p:cNvSpPr>
            <p:nvPr/>
          </p:nvSpPr>
          <p:spPr bwMode="auto">
            <a:xfrm>
              <a:off x="2048" y="3216"/>
              <a:ext cx="347" cy="23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200"/>
                <a:t>7. Fork</a:t>
              </a:r>
            </a:p>
            <a:p>
              <a:pPr algn="ctr" eaLnBrk="1" hangingPunct="1"/>
              <a:r>
                <a:rPr lang="en-US" sz="1200"/>
                <a:t>Shadow</a:t>
              </a:r>
            </a:p>
          </p:txBody>
        </p:sp>
        <p:cxnSp>
          <p:nvCxnSpPr>
            <p:cNvPr id="293919" name="AutoShape 31"/>
            <p:cNvCxnSpPr>
              <a:cxnSpLocks noChangeShapeType="1"/>
              <a:stCxn id="293901" idx="3"/>
              <a:endCxn id="293905" idx="1"/>
            </p:cNvCxnSpPr>
            <p:nvPr/>
          </p:nvCxnSpPr>
          <p:spPr bwMode="auto">
            <a:xfrm flipV="1">
              <a:off x="2256" y="3096"/>
              <a:ext cx="2112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93920" name="Text Box 32"/>
            <p:cNvSpPr txBox="1">
              <a:spLocks noChangeArrowheads="1"/>
            </p:cNvSpPr>
            <p:nvPr/>
          </p:nvSpPr>
          <p:spPr bwMode="auto">
            <a:xfrm>
              <a:off x="2544" y="3216"/>
              <a:ext cx="15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/>
                <a:t>8. Establish Communication Path</a:t>
              </a:r>
            </a:p>
          </p:txBody>
        </p:sp>
        <p:sp>
          <p:nvSpPr>
            <p:cNvPr id="293921" name="Text Box 33"/>
            <p:cNvSpPr txBox="1">
              <a:spLocks noChangeArrowheads="1"/>
            </p:cNvSpPr>
            <p:nvPr/>
          </p:nvSpPr>
          <p:spPr bwMode="auto">
            <a:xfrm>
              <a:off x="4784" y="3280"/>
              <a:ext cx="736" cy="23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200"/>
                <a:t>9. Set policy and </a:t>
              </a:r>
              <a:br>
                <a:rPr lang="en-US" sz="1200"/>
              </a:br>
              <a:r>
                <a:rPr lang="en-US" sz="1200"/>
                <a:t>fork User Job</a:t>
              </a:r>
            </a:p>
          </p:txBody>
        </p:sp>
        <p:sp>
          <p:nvSpPr>
            <p:cNvPr id="293922" name="Line 34"/>
            <p:cNvSpPr>
              <a:spLocks noChangeShapeType="1"/>
            </p:cNvSpPr>
            <p:nvPr/>
          </p:nvSpPr>
          <p:spPr bwMode="auto">
            <a:xfrm>
              <a:off x="1968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3923" name="Freeform 35"/>
            <p:cNvSpPr>
              <a:spLocks/>
            </p:cNvSpPr>
            <p:nvPr/>
          </p:nvSpPr>
          <p:spPr bwMode="auto">
            <a:xfrm>
              <a:off x="2208" y="1296"/>
              <a:ext cx="800" cy="1584"/>
            </a:xfrm>
            <a:custGeom>
              <a:avLst/>
              <a:gdLst/>
              <a:ahLst/>
              <a:cxnLst>
                <a:cxn ang="0">
                  <a:pos x="720" y="0"/>
                </a:cxn>
                <a:cxn ang="0">
                  <a:pos x="720" y="672"/>
                </a:cxn>
                <a:cxn ang="0">
                  <a:pos x="528" y="1344"/>
                </a:cxn>
                <a:cxn ang="0">
                  <a:pos x="0" y="1584"/>
                </a:cxn>
              </a:cxnLst>
              <a:rect l="0" t="0" r="r" b="b"/>
              <a:pathLst>
                <a:path w="752" h="1584">
                  <a:moveTo>
                    <a:pt x="720" y="0"/>
                  </a:moveTo>
                  <a:cubicBezTo>
                    <a:pt x="736" y="224"/>
                    <a:pt x="752" y="448"/>
                    <a:pt x="720" y="672"/>
                  </a:cubicBezTo>
                  <a:cubicBezTo>
                    <a:pt x="688" y="896"/>
                    <a:pt x="648" y="1192"/>
                    <a:pt x="528" y="1344"/>
                  </a:cubicBezTo>
                  <a:cubicBezTo>
                    <a:pt x="408" y="1496"/>
                    <a:pt x="104" y="1544"/>
                    <a:pt x="0" y="1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3924" name="Freeform 36"/>
            <p:cNvSpPr>
              <a:spLocks/>
            </p:cNvSpPr>
            <p:nvPr/>
          </p:nvSpPr>
          <p:spPr bwMode="auto">
            <a:xfrm>
              <a:off x="3024" y="768"/>
              <a:ext cx="1248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76" y="0"/>
                </a:cxn>
                <a:cxn ang="0">
                  <a:pos x="1248" y="192"/>
                </a:cxn>
              </a:cxnLst>
              <a:rect l="0" t="0" r="r" b="b"/>
              <a:pathLst>
                <a:path w="1248" h="192">
                  <a:moveTo>
                    <a:pt x="0" y="192"/>
                  </a:moveTo>
                  <a:cubicBezTo>
                    <a:pt x="184" y="96"/>
                    <a:pt x="368" y="0"/>
                    <a:pt x="576" y="0"/>
                  </a:cubicBezTo>
                  <a:cubicBezTo>
                    <a:pt x="784" y="0"/>
                    <a:pt x="1072" y="128"/>
                    <a:pt x="1248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3925" name="Text Box 37"/>
            <p:cNvSpPr txBox="1">
              <a:spLocks noChangeArrowheads="1"/>
            </p:cNvSpPr>
            <p:nvPr/>
          </p:nvSpPr>
          <p:spPr bwMode="auto">
            <a:xfrm>
              <a:off x="3264" y="816"/>
              <a:ext cx="7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4. Negotiation</a:t>
              </a:r>
            </a:p>
            <a:p>
              <a:pPr algn="ctr" eaLnBrk="1" hangingPunct="1"/>
              <a:r>
                <a:rPr lang="en-US" sz="1200"/>
                <a:t>Cycle</a:t>
              </a:r>
            </a:p>
          </p:txBody>
        </p:sp>
        <p:sp>
          <p:nvSpPr>
            <p:cNvPr id="293926" name="Freeform 38"/>
            <p:cNvSpPr>
              <a:spLocks/>
            </p:cNvSpPr>
            <p:nvPr/>
          </p:nvSpPr>
          <p:spPr bwMode="auto">
            <a:xfrm>
              <a:off x="5040" y="2112"/>
              <a:ext cx="192" cy="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528"/>
                </a:cxn>
                <a:cxn ang="0">
                  <a:pos x="0" y="960"/>
                </a:cxn>
              </a:cxnLst>
              <a:rect l="0" t="0" r="r" b="b"/>
              <a:pathLst>
                <a:path w="240" h="960">
                  <a:moveTo>
                    <a:pt x="0" y="0"/>
                  </a:moveTo>
                  <a:cubicBezTo>
                    <a:pt x="120" y="184"/>
                    <a:pt x="240" y="368"/>
                    <a:pt x="240" y="528"/>
                  </a:cubicBezTo>
                  <a:cubicBezTo>
                    <a:pt x="240" y="688"/>
                    <a:pt x="64" y="872"/>
                    <a:pt x="0" y="96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3927" name="Text Box 39"/>
            <p:cNvSpPr txBox="1">
              <a:spLocks noChangeArrowheads="1"/>
            </p:cNvSpPr>
            <p:nvPr/>
          </p:nvSpPr>
          <p:spPr bwMode="auto">
            <a:xfrm>
              <a:off x="5136" y="2064"/>
              <a:ext cx="288" cy="23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200"/>
                <a:t>7. fork</a:t>
              </a:r>
            </a:p>
            <a:p>
              <a:pPr algn="ctr" eaLnBrk="1" hangingPunct="1"/>
              <a:r>
                <a:rPr lang="en-US" sz="1200"/>
                <a:t>Starter</a:t>
              </a:r>
            </a:p>
          </p:txBody>
        </p:sp>
        <p:sp>
          <p:nvSpPr>
            <p:cNvPr id="293928" name="Rectangle 40"/>
            <p:cNvSpPr>
              <a:spLocks noChangeArrowheads="1"/>
            </p:cNvSpPr>
            <p:nvPr/>
          </p:nvSpPr>
          <p:spPr bwMode="auto">
            <a:xfrm>
              <a:off x="432" y="863"/>
              <a:ext cx="288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3929" name="Text Box 41"/>
            <p:cNvSpPr txBox="1">
              <a:spLocks noChangeArrowheads="1"/>
            </p:cNvSpPr>
            <p:nvPr/>
          </p:nvSpPr>
          <p:spPr bwMode="auto">
            <a:xfrm>
              <a:off x="720" y="816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root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93930" name="Rectangle 42"/>
            <p:cNvSpPr>
              <a:spLocks noChangeArrowheads="1"/>
            </p:cNvSpPr>
            <p:nvPr/>
          </p:nvSpPr>
          <p:spPr bwMode="auto">
            <a:xfrm>
              <a:off x="432" y="1094"/>
              <a:ext cx="28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3931" name="Text Box 43"/>
            <p:cNvSpPr txBox="1">
              <a:spLocks noChangeArrowheads="1"/>
            </p:cNvSpPr>
            <p:nvPr/>
          </p:nvSpPr>
          <p:spPr bwMode="auto">
            <a:xfrm>
              <a:off x="720" y="1047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condor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93932" name="Rectangle 44"/>
            <p:cNvSpPr>
              <a:spLocks noChangeArrowheads="1"/>
            </p:cNvSpPr>
            <p:nvPr/>
          </p:nvSpPr>
          <p:spPr bwMode="auto">
            <a:xfrm>
              <a:off x="432" y="1324"/>
              <a:ext cx="288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3933" name="Text Box 45"/>
            <p:cNvSpPr txBox="1">
              <a:spLocks noChangeArrowheads="1"/>
            </p:cNvSpPr>
            <p:nvPr/>
          </p:nvSpPr>
          <p:spPr bwMode="auto">
            <a:xfrm>
              <a:off x="720" y="1278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user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93934" name="Text Box 46"/>
            <p:cNvSpPr txBox="1">
              <a:spLocks noChangeArrowheads="1"/>
            </p:cNvSpPr>
            <p:nvPr/>
          </p:nvSpPr>
          <p:spPr bwMode="auto">
            <a:xfrm>
              <a:off x="384" y="576"/>
              <a:ext cx="7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Real UIDs</a:t>
              </a:r>
            </a:p>
          </p:txBody>
        </p:sp>
        <p:sp>
          <p:nvSpPr>
            <p:cNvPr id="293935" name="Text Box 47"/>
            <p:cNvSpPr txBox="1">
              <a:spLocks noChangeArrowheads="1"/>
            </p:cNvSpPr>
            <p:nvPr/>
          </p:nvSpPr>
          <p:spPr bwMode="auto">
            <a:xfrm>
              <a:off x="2390" y="1728"/>
              <a:ext cx="871" cy="5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200" dirty="0"/>
                <a:t>4.Negotiation</a:t>
              </a:r>
            </a:p>
            <a:p>
              <a:pPr algn="ctr" eaLnBrk="1" hangingPunct="1"/>
              <a:r>
                <a:rPr lang="en-US" sz="1200" dirty="0"/>
                <a:t>Cycle</a:t>
              </a:r>
            </a:p>
            <a:p>
              <a:pPr algn="ctr" eaLnBrk="1" hangingPunct="1"/>
              <a:r>
                <a:rPr lang="en-US" sz="1200" dirty="0"/>
                <a:t>5. Report Match</a:t>
              </a:r>
            </a:p>
          </p:txBody>
        </p:sp>
        <p:sp>
          <p:nvSpPr>
            <p:cNvPr id="293936" name="Text Box 48"/>
            <p:cNvSpPr txBox="1">
              <a:spLocks noChangeArrowheads="1"/>
            </p:cNvSpPr>
            <p:nvPr/>
          </p:nvSpPr>
          <p:spPr bwMode="auto">
            <a:xfrm>
              <a:off x="3072" y="2112"/>
              <a:ext cx="76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/>
                <a:t>3. Job ClassAd</a:t>
              </a:r>
            </a:p>
          </p:txBody>
        </p:sp>
        <p:sp>
          <p:nvSpPr>
            <p:cNvPr id="293937" name="Rectangle 49"/>
            <p:cNvSpPr>
              <a:spLocks noChangeArrowheads="1"/>
            </p:cNvSpPr>
            <p:nvPr/>
          </p:nvSpPr>
          <p:spPr bwMode="auto">
            <a:xfrm>
              <a:off x="362" y="1216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s-ES">
                <a:latin typeface="Times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5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/>
          <a:lstStyle/>
          <a:p>
            <a:fld id="{20B11EDA-0FA3-4184-B133-2A2A9FBF6BF5}" type="slidenum">
              <a:rPr lang="en-US"/>
              <a:pPr/>
              <a:t>17</a:t>
            </a:fld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solidFill>
            <a:schemeClr val="bg1"/>
          </a:solidFill>
        </p:spPr>
        <p:txBody>
          <a:bodyPr/>
          <a:lstStyle/>
          <a:p>
            <a:r>
              <a:rPr lang="en-US" sz="4000" dirty="0" smtClean="0"/>
              <a:t>Admin Perspective. </a:t>
            </a:r>
            <a:r>
              <a:rPr lang="en-US" sz="4000" dirty="0"/>
              <a:t>Non-Root Install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838200"/>
            <a:ext cx="8229600" cy="5638800"/>
            <a:chOff x="336" y="528"/>
            <a:chExt cx="5184" cy="3552"/>
          </a:xfrm>
        </p:grpSpPr>
        <p:sp>
          <p:nvSpPr>
            <p:cNvPr id="295940" name="AutoShape 4"/>
            <p:cNvSpPr>
              <a:spLocks noChangeArrowheads="1"/>
            </p:cNvSpPr>
            <p:nvPr/>
          </p:nvSpPr>
          <p:spPr bwMode="auto">
            <a:xfrm>
              <a:off x="336" y="1968"/>
              <a:ext cx="2160" cy="2016"/>
            </a:xfrm>
            <a:prstGeom prst="flowChartProcess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1" hangingPunct="1"/>
              <a:r>
                <a:rPr lang="en-US" sz="1800" b="1"/>
                <a:t>Submit Host</a:t>
              </a:r>
            </a:p>
          </p:txBody>
        </p:sp>
        <p:sp>
          <p:nvSpPr>
            <p:cNvPr id="295941" name="AutoShape 5"/>
            <p:cNvSpPr>
              <a:spLocks noChangeArrowheads="1"/>
            </p:cNvSpPr>
            <p:nvPr/>
          </p:nvSpPr>
          <p:spPr bwMode="auto">
            <a:xfrm>
              <a:off x="2592" y="528"/>
              <a:ext cx="2112" cy="960"/>
            </a:xfrm>
            <a:prstGeom prst="flowChartProcess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1" hangingPunct="1"/>
              <a:r>
                <a:rPr lang="en-US" sz="1800" b="1"/>
                <a:t>Central Manager</a:t>
              </a:r>
              <a:endParaRPr lang="en-US" sz="1200" b="1"/>
            </a:p>
          </p:txBody>
        </p:sp>
        <p:sp>
          <p:nvSpPr>
            <p:cNvPr id="295942" name="Freeform 6"/>
            <p:cNvSpPr>
              <a:spLocks/>
            </p:cNvSpPr>
            <p:nvPr/>
          </p:nvSpPr>
          <p:spPr bwMode="auto">
            <a:xfrm>
              <a:off x="2256" y="1104"/>
              <a:ext cx="1680" cy="1824"/>
            </a:xfrm>
            <a:custGeom>
              <a:avLst/>
              <a:gdLst/>
              <a:ahLst/>
              <a:cxnLst>
                <a:cxn ang="0">
                  <a:pos x="0" y="1824"/>
                </a:cxn>
                <a:cxn ang="0">
                  <a:pos x="768" y="1584"/>
                </a:cxn>
                <a:cxn ang="0">
                  <a:pos x="1056" y="1296"/>
                </a:cxn>
                <a:cxn ang="0">
                  <a:pos x="1248" y="576"/>
                </a:cxn>
                <a:cxn ang="0">
                  <a:pos x="1488" y="96"/>
                </a:cxn>
                <a:cxn ang="0">
                  <a:pos x="1728" y="0"/>
                </a:cxn>
              </a:cxnLst>
              <a:rect l="0" t="0" r="r" b="b"/>
              <a:pathLst>
                <a:path w="1728" h="1824">
                  <a:moveTo>
                    <a:pt x="0" y="1824"/>
                  </a:moveTo>
                  <a:cubicBezTo>
                    <a:pt x="296" y="1748"/>
                    <a:pt x="592" y="1672"/>
                    <a:pt x="768" y="1584"/>
                  </a:cubicBezTo>
                  <a:cubicBezTo>
                    <a:pt x="944" y="1496"/>
                    <a:pt x="976" y="1464"/>
                    <a:pt x="1056" y="1296"/>
                  </a:cubicBezTo>
                  <a:cubicBezTo>
                    <a:pt x="1136" y="1128"/>
                    <a:pt x="1176" y="776"/>
                    <a:pt x="1248" y="576"/>
                  </a:cubicBezTo>
                  <a:cubicBezTo>
                    <a:pt x="1320" y="376"/>
                    <a:pt x="1408" y="192"/>
                    <a:pt x="1488" y="96"/>
                  </a:cubicBezTo>
                  <a:cubicBezTo>
                    <a:pt x="1568" y="0"/>
                    <a:pt x="1664" y="16"/>
                    <a:pt x="17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5943" name="Freeform 7"/>
            <p:cNvSpPr>
              <a:spLocks/>
            </p:cNvSpPr>
            <p:nvPr/>
          </p:nvSpPr>
          <p:spPr bwMode="auto">
            <a:xfrm>
              <a:off x="1152" y="2976"/>
              <a:ext cx="528" cy="672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92" y="432"/>
                </a:cxn>
                <a:cxn ang="0">
                  <a:pos x="288" y="96"/>
                </a:cxn>
                <a:cxn ang="0">
                  <a:pos x="480" y="0"/>
                </a:cxn>
              </a:cxnLst>
              <a:rect l="0" t="0" r="r" b="b"/>
              <a:pathLst>
                <a:path w="480" h="576">
                  <a:moveTo>
                    <a:pt x="0" y="576"/>
                  </a:moveTo>
                  <a:cubicBezTo>
                    <a:pt x="72" y="544"/>
                    <a:pt x="144" y="512"/>
                    <a:pt x="192" y="432"/>
                  </a:cubicBezTo>
                  <a:cubicBezTo>
                    <a:pt x="240" y="352"/>
                    <a:pt x="240" y="168"/>
                    <a:pt x="288" y="96"/>
                  </a:cubicBezTo>
                  <a:cubicBezTo>
                    <a:pt x="336" y="24"/>
                    <a:pt x="400" y="16"/>
                    <a:pt x="4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5944" name="Line 8"/>
            <p:cNvSpPr>
              <a:spLocks noChangeShapeType="1"/>
            </p:cNvSpPr>
            <p:nvPr/>
          </p:nvSpPr>
          <p:spPr bwMode="auto">
            <a:xfrm>
              <a:off x="864" y="259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5945" name="AutoShape 9"/>
            <p:cNvSpPr>
              <a:spLocks noChangeArrowheads="1"/>
            </p:cNvSpPr>
            <p:nvPr/>
          </p:nvSpPr>
          <p:spPr bwMode="auto">
            <a:xfrm>
              <a:off x="576" y="2304"/>
              <a:ext cx="576" cy="336"/>
            </a:xfrm>
            <a:prstGeom prst="flowChartPreparation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User</a:t>
              </a:r>
              <a:endParaRPr lang="en-US" sz="1000" b="1"/>
            </a:p>
          </p:txBody>
        </p:sp>
        <p:sp>
          <p:nvSpPr>
            <p:cNvPr id="295946" name="AutoShape 10"/>
            <p:cNvSpPr>
              <a:spLocks noChangeArrowheads="1"/>
            </p:cNvSpPr>
            <p:nvPr/>
          </p:nvSpPr>
          <p:spPr bwMode="auto">
            <a:xfrm>
              <a:off x="576" y="3458"/>
              <a:ext cx="576" cy="334"/>
            </a:xfrm>
            <a:prstGeom prst="flowChartTerminator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submit</a:t>
              </a:r>
              <a:endParaRPr lang="en-US" sz="1000"/>
            </a:p>
          </p:txBody>
        </p:sp>
        <p:sp>
          <p:nvSpPr>
            <p:cNvPr id="295947" name="AutoShape 11"/>
            <p:cNvSpPr>
              <a:spLocks noChangeArrowheads="1"/>
            </p:cNvSpPr>
            <p:nvPr/>
          </p:nvSpPr>
          <p:spPr bwMode="auto">
            <a:xfrm>
              <a:off x="1680" y="2304"/>
              <a:ext cx="576" cy="33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startd</a:t>
              </a:r>
              <a:endParaRPr lang="en-US" sz="1000" b="1"/>
            </a:p>
          </p:txBody>
        </p:sp>
        <p:sp>
          <p:nvSpPr>
            <p:cNvPr id="295948" name="AutoShape 12"/>
            <p:cNvSpPr>
              <a:spLocks noChangeArrowheads="1"/>
            </p:cNvSpPr>
            <p:nvPr/>
          </p:nvSpPr>
          <p:spPr bwMode="auto">
            <a:xfrm>
              <a:off x="1680" y="2832"/>
              <a:ext cx="576" cy="33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schedd</a:t>
              </a:r>
              <a:endParaRPr lang="en-US" sz="1200" b="1"/>
            </a:p>
          </p:txBody>
        </p:sp>
        <p:sp>
          <p:nvSpPr>
            <p:cNvPr id="295949" name="AutoShape 13"/>
            <p:cNvSpPr>
              <a:spLocks noChangeArrowheads="1"/>
            </p:cNvSpPr>
            <p:nvPr/>
          </p:nvSpPr>
          <p:spPr bwMode="auto">
            <a:xfrm>
              <a:off x="1680" y="3456"/>
              <a:ext cx="576" cy="33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shadow</a:t>
              </a:r>
              <a:endParaRPr lang="en-US" sz="1800"/>
            </a:p>
          </p:txBody>
        </p:sp>
        <p:sp>
          <p:nvSpPr>
            <p:cNvPr id="295950" name="AutoShape 14"/>
            <p:cNvSpPr>
              <a:spLocks noChangeArrowheads="1"/>
            </p:cNvSpPr>
            <p:nvPr/>
          </p:nvSpPr>
          <p:spPr bwMode="auto">
            <a:xfrm>
              <a:off x="4128" y="1680"/>
              <a:ext cx="1392" cy="2400"/>
            </a:xfrm>
            <a:prstGeom prst="flowChartProcess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1" hangingPunct="1"/>
              <a:r>
                <a:rPr lang="en-US" sz="1800" b="1"/>
                <a:t>Execute Host</a:t>
              </a:r>
              <a:endParaRPr lang="en-US" sz="1800"/>
            </a:p>
          </p:txBody>
        </p:sp>
        <p:sp>
          <p:nvSpPr>
            <p:cNvPr id="295951" name="AutoShape 15"/>
            <p:cNvSpPr>
              <a:spLocks noChangeArrowheads="1"/>
            </p:cNvSpPr>
            <p:nvPr/>
          </p:nvSpPr>
          <p:spPr bwMode="auto">
            <a:xfrm>
              <a:off x="4368" y="1968"/>
              <a:ext cx="672" cy="33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startd</a:t>
              </a:r>
              <a:endParaRPr lang="en-US" sz="1000" b="1"/>
            </a:p>
          </p:txBody>
        </p:sp>
        <p:sp>
          <p:nvSpPr>
            <p:cNvPr id="295952" name="AutoShape 16"/>
            <p:cNvSpPr>
              <a:spLocks noChangeArrowheads="1"/>
            </p:cNvSpPr>
            <p:nvPr/>
          </p:nvSpPr>
          <p:spPr bwMode="auto">
            <a:xfrm>
              <a:off x="4368" y="2448"/>
              <a:ext cx="672" cy="33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schedd</a:t>
              </a:r>
              <a:endParaRPr lang="en-US" sz="1000" b="1"/>
            </a:p>
          </p:txBody>
        </p:sp>
        <p:sp>
          <p:nvSpPr>
            <p:cNvPr id="295953" name="AutoShape 17"/>
            <p:cNvSpPr>
              <a:spLocks noChangeArrowheads="1"/>
            </p:cNvSpPr>
            <p:nvPr/>
          </p:nvSpPr>
          <p:spPr bwMode="auto">
            <a:xfrm>
              <a:off x="4368" y="2928"/>
              <a:ext cx="672" cy="33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starter</a:t>
              </a:r>
              <a:endParaRPr lang="en-US" sz="1800"/>
            </a:p>
          </p:txBody>
        </p:sp>
        <p:sp>
          <p:nvSpPr>
            <p:cNvPr id="295954" name="AutoShape 18"/>
            <p:cNvSpPr>
              <a:spLocks noChangeArrowheads="1"/>
            </p:cNvSpPr>
            <p:nvPr/>
          </p:nvSpPr>
          <p:spPr bwMode="auto">
            <a:xfrm>
              <a:off x="4368" y="3552"/>
              <a:ext cx="672" cy="33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User Job</a:t>
              </a:r>
              <a:endParaRPr lang="en-US" sz="1800"/>
            </a:p>
          </p:txBody>
        </p:sp>
        <p:cxnSp>
          <p:nvCxnSpPr>
            <p:cNvPr id="295955" name="AutoShape 19"/>
            <p:cNvCxnSpPr>
              <a:cxnSpLocks noChangeShapeType="1"/>
              <a:stCxn id="295953" idx="2"/>
              <a:endCxn id="295954" idx="0"/>
            </p:cNvCxnSpPr>
            <p:nvPr/>
          </p:nvCxnSpPr>
          <p:spPr bwMode="auto">
            <a:xfrm>
              <a:off x="4704" y="3264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295956" name="AutoShape 20"/>
            <p:cNvSpPr>
              <a:spLocks noChangeArrowheads="1"/>
            </p:cNvSpPr>
            <p:nvPr/>
          </p:nvSpPr>
          <p:spPr bwMode="auto">
            <a:xfrm>
              <a:off x="3936" y="960"/>
              <a:ext cx="672" cy="33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collector</a:t>
              </a:r>
              <a:endParaRPr lang="en-US" sz="1000" b="1"/>
            </a:p>
          </p:txBody>
        </p:sp>
        <p:sp>
          <p:nvSpPr>
            <p:cNvPr id="295957" name="AutoShape 21"/>
            <p:cNvSpPr>
              <a:spLocks noChangeArrowheads="1"/>
            </p:cNvSpPr>
            <p:nvPr/>
          </p:nvSpPr>
          <p:spPr bwMode="auto">
            <a:xfrm>
              <a:off x="2688" y="960"/>
              <a:ext cx="768" cy="33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1800" b="1"/>
                <a:t>negotiator</a:t>
              </a:r>
              <a:endParaRPr lang="en-US" sz="1000" b="1"/>
            </a:p>
          </p:txBody>
        </p:sp>
        <p:sp>
          <p:nvSpPr>
            <p:cNvPr id="295958" name="Text Box 22"/>
            <p:cNvSpPr txBox="1">
              <a:spLocks noChangeArrowheads="1"/>
            </p:cNvSpPr>
            <p:nvPr/>
          </p:nvSpPr>
          <p:spPr bwMode="auto">
            <a:xfrm>
              <a:off x="336" y="2848"/>
              <a:ext cx="1066" cy="17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/>
                <a:t>1. Job Description File</a:t>
              </a:r>
            </a:p>
          </p:txBody>
        </p:sp>
        <p:sp>
          <p:nvSpPr>
            <p:cNvPr id="295959" name="Text Box 23"/>
            <p:cNvSpPr txBox="1">
              <a:spLocks noChangeArrowheads="1"/>
            </p:cNvSpPr>
            <p:nvPr/>
          </p:nvSpPr>
          <p:spPr bwMode="auto">
            <a:xfrm>
              <a:off x="960" y="3136"/>
              <a:ext cx="762" cy="173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/>
                <a:t>2. Job ClassAd</a:t>
              </a:r>
            </a:p>
          </p:txBody>
        </p:sp>
        <p:cxnSp>
          <p:nvCxnSpPr>
            <p:cNvPr id="295960" name="AutoShape 24"/>
            <p:cNvCxnSpPr>
              <a:cxnSpLocks noChangeShapeType="1"/>
              <a:stCxn id="295951" idx="1"/>
              <a:endCxn id="295956" idx="2"/>
            </p:cNvCxnSpPr>
            <p:nvPr/>
          </p:nvCxnSpPr>
          <p:spPr bwMode="auto">
            <a:xfrm rot="10800000">
              <a:off x="4272" y="1296"/>
              <a:ext cx="96" cy="84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5961" name="Text Box 25"/>
            <p:cNvSpPr txBox="1">
              <a:spLocks noChangeArrowheads="1"/>
            </p:cNvSpPr>
            <p:nvPr/>
          </p:nvSpPr>
          <p:spPr bwMode="auto">
            <a:xfrm>
              <a:off x="3936" y="1504"/>
              <a:ext cx="97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/>
                <a:t>1. Machine ClassAd</a:t>
              </a:r>
            </a:p>
          </p:txBody>
        </p:sp>
        <p:cxnSp>
          <p:nvCxnSpPr>
            <p:cNvPr id="295962" name="AutoShape 26"/>
            <p:cNvCxnSpPr>
              <a:cxnSpLocks noChangeShapeType="1"/>
              <a:stCxn id="295957" idx="2"/>
              <a:endCxn id="295951" idx="1"/>
            </p:cNvCxnSpPr>
            <p:nvPr/>
          </p:nvCxnSpPr>
          <p:spPr bwMode="auto">
            <a:xfrm rot="16200000" flipH="1">
              <a:off x="3300" y="1068"/>
              <a:ext cx="840" cy="12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5963" name="Text Box 27"/>
            <p:cNvSpPr txBox="1">
              <a:spLocks noChangeArrowheads="1"/>
            </p:cNvSpPr>
            <p:nvPr/>
          </p:nvSpPr>
          <p:spPr bwMode="auto">
            <a:xfrm>
              <a:off x="3552" y="1683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dirty="0"/>
                <a:t>5. Report</a:t>
              </a:r>
            </a:p>
            <a:p>
              <a:pPr algn="ctr" eaLnBrk="1" hangingPunct="1"/>
              <a:r>
                <a:rPr lang="en-US" sz="1200" dirty="0"/>
                <a:t>Match</a:t>
              </a:r>
            </a:p>
          </p:txBody>
        </p:sp>
        <p:cxnSp>
          <p:nvCxnSpPr>
            <p:cNvPr id="295964" name="AutoShape 28"/>
            <p:cNvCxnSpPr>
              <a:cxnSpLocks noChangeShapeType="1"/>
              <a:stCxn id="295948" idx="3"/>
            </p:cNvCxnSpPr>
            <p:nvPr/>
          </p:nvCxnSpPr>
          <p:spPr bwMode="auto">
            <a:xfrm flipV="1">
              <a:off x="2256" y="2256"/>
              <a:ext cx="2160" cy="744"/>
            </a:xfrm>
            <a:prstGeom prst="curvedConnector3">
              <a:avLst>
                <a:gd name="adj1" fmla="val 5689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5965" name="Text Box 29"/>
            <p:cNvSpPr txBox="1">
              <a:spLocks noChangeArrowheads="1"/>
            </p:cNvSpPr>
            <p:nvPr/>
          </p:nvSpPr>
          <p:spPr bwMode="auto">
            <a:xfrm>
              <a:off x="3292" y="2544"/>
              <a:ext cx="69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/>
                <a:t>6. Claim Host</a:t>
              </a:r>
            </a:p>
          </p:txBody>
        </p:sp>
        <p:sp>
          <p:nvSpPr>
            <p:cNvPr id="295966" name="Text Box 30"/>
            <p:cNvSpPr txBox="1">
              <a:spLocks noChangeArrowheads="1"/>
            </p:cNvSpPr>
            <p:nvPr/>
          </p:nvSpPr>
          <p:spPr bwMode="auto">
            <a:xfrm>
              <a:off x="2048" y="3216"/>
              <a:ext cx="347" cy="23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200"/>
                <a:t>7. Fork</a:t>
              </a:r>
            </a:p>
            <a:p>
              <a:pPr algn="ctr" eaLnBrk="1" hangingPunct="1"/>
              <a:r>
                <a:rPr lang="en-US" sz="1200"/>
                <a:t>Shadow</a:t>
              </a:r>
            </a:p>
          </p:txBody>
        </p:sp>
        <p:cxnSp>
          <p:nvCxnSpPr>
            <p:cNvPr id="295967" name="AutoShape 31"/>
            <p:cNvCxnSpPr>
              <a:cxnSpLocks noChangeShapeType="1"/>
              <a:stCxn id="295949" idx="3"/>
              <a:endCxn id="295953" idx="1"/>
            </p:cNvCxnSpPr>
            <p:nvPr/>
          </p:nvCxnSpPr>
          <p:spPr bwMode="auto">
            <a:xfrm flipV="1">
              <a:off x="2256" y="3096"/>
              <a:ext cx="2112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295968" name="Text Box 32"/>
            <p:cNvSpPr txBox="1">
              <a:spLocks noChangeArrowheads="1"/>
            </p:cNvSpPr>
            <p:nvPr/>
          </p:nvSpPr>
          <p:spPr bwMode="auto">
            <a:xfrm>
              <a:off x="2544" y="3216"/>
              <a:ext cx="153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/>
                <a:t>8. Establish Communication Path</a:t>
              </a:r>
            </a:p>
          </p:txBody>
        </p:sp>
        <p:sp>
          <p:nvSpPr>
            <p:cNvPr id="295969" name="Text Box 33"/>
            <p:cNvSpPr txBox="1">
              <a:spLocks noChangeArrowheads="1"/>
            </p:cNvSpPr>
            <p:nvPr/>
          </p:nvSpPr>
          <p:spPr bwMode="auto">
            <a:xfrm>
              <a:off x="4784" y="3280"/>
              <a:ext cx="736" cy="23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200"/>
                <a:t>9. Set policy and </a:t>
              </a:r>
              <a:br>
                <a:rPr lang="en-US" sz="1200"/>
              </a:br>
              <a:r>
                <a:rPr lang="en-US" sz="1200"/>
                <a:t>fork User Job</a:t>
              </a:r>
            </a:p>
          </p:txBody>
        </p:sp>
        <p:sp>
          <p:nvSpPr>
            <p:cNvPr id="295970" name="Line 34"/>
            <p:cNvSpPr>
              <a:spLocks noChangeShapeType="1"/>
            </p:cNvSpPr>
            <p:nvPr/>
          </p:nvSpPr>
          <p:spPr bwMode="auto">
            <a:xfrm>
              <a:off x="1968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5971" name="Freeform 35"/>
            <p:cNvSpPr>
              <a:spLocks/>
            </p:cNvSpPr>
            <p:nvPr/>
          </p:nvSpPr>
          <p:spPr bwMode="auto">
            <a:xfrm>
              <a:off x="2208" y="1296"/>
              <a:ext cx="800" cy="1584"/>
            </a:xfrm>
            <a:custGeom>
              <a:avLst/>
              <a:gdLst/>
              <a:ahLst/>
              <a:cxnLst>
                <a:cxn ang="0">
                  <a:pos x="720" y="0"/>
                </a:cxn>
                <a:cxn ang="0">
                  <a:pos x="720" y="672"/>
                </a:cxn>
                <a:cxn ang="0">
                  <a:pos x="528" y="1344"/>
                </a:cxn>
                <a:cxn ang="0">
                  <a:pos x="0" y="1584"/>
                </a:cxn>
              </a:cxnLst>
              <a:rect l="0" t="0" r="r" b="b"/>
              <a:pathLst>
                <a:path w="752" h="1584">
                  <a:moveTo>
                    <a:pt x="720" y="0"/>
                  </a:moveTo>
                  <a:cubicBezTo>
                    <a:pt x="736" y="224"/>
                    <a:pt x="752" y="448"/>
                    <a:pt x="720" y="672"/>
                  </a:cubicBezTo>
                  <a:cubicBezTo>
                    <a:pt x="688" y="896"/>
                    <a:pt x="648" y="1192"/>
                    <a:pt x="528" y="1344"/>
                  </a:cubicBezTo>
                  <a:cubicBezTo>
                    <a:pt x="408" y="1496"/>
                    <a:pt x="104" y="1544"/>
                    <a:pt x="0" y="1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5972" name="Freeform 36"/>
            <p:cNvSpPr>
              <a:spLocks/>
            </p:cNvSpPr>
            <p:nvPr/>
          </p:nvSpPr>
          <p:spPr bwMode="auto">
            <a:xfrm>
              <a:off x="3024" y="768"/>
              <a:ext cx="1248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76" y="0"/>
                </a:cxn>
                <a:cxn ang="0">
                  <a:pos x="1248" y="192"/>
                </a:cxn>
              </a:cxnLst>
              <a:rect l="0" t="0" r="r" b="b"/>
              <a:pathLst>
                <a:path w="1248" h="192">
                  <a:moveTo>
                    <a:pt x="0" y="192"/>
                  </a:moveTo>
                  <a:cubicBezTo>
                    <a:pt x="184" y="96"/>
                    <a:pt x="368" y="0"/>
                    <a:pt x="576" y="0"/>
                  </a:cubicBezTo>
                  <a:cubicBezTo>
                    <a:pt x="784" y="0"/>
                    <a:pt x="1072" y="128"/>
                    <a:pt x="1248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5973" name="Text Box 37"/>
            <p:cNvSpPr txBox="1">
              <a:spLocks noChangeArrowheads="1"/>
            </p:cNvSpPr>
            <p:nvPr/>
          </p:nvSpPr>
          <p:spPr bwMode="auto">
            <a:xfrm>
              <a:off x="3264" y="816"/>
              <a:ext cx="7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4. Negotiation</a:t>
              </a:r>
            </a:p>
            <a:p>
              <a:pPr algn="ctr" eaLnBrk="1" hangingPunct="1"/>
              <a:r>
                <a:rPr lang="en-US" sz="1200"/>
                <a:t>Cycle</a:t>
              </a:r>
            </a:p>
          </p:txBody>
        </p:sp>
        <p:sp>
          <p:nvSpPr>
            <p:cNvPr id="295974" name="Freeform 38"/>
            <p:cNvSpPr>
              <a:spLocks/>
            </p:cNvSpPr>
            <p:nvPr/>
          </p:nvSpPr>
          <p:spPr bwMode="auto">
            <a:xfrm>
              <a:off x="5040" y="2112"/>
              <a:ext cx="192" cy="9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528"/>
                </a:cxn>
                <a:cxn ang="0">
                  <a:pos x="0" y="960"/>
                </a:cxn>
              </a:cxnLst>
              <a:rect l="0" t="0" r="r" b="b"/>
              <a:pathLst>
                <a:path w="240" h="960">
                  <a:moveTo>
                    <a:pt x="0" y="0"/>
                  </a:moveTo>
                  <a:cubicBezTo>
                    <a:pt x="120" y="184"/>
                    <a:pt x="240" y="368"/>
                    <a:pt x="240" y="528"/>
                  </a:cubicBezTo>
                  <a:cubicBezTo>
                    <a:pt x="240" y="688"/>
                    <a:pt x="64" y="872"/>
                    <a:pt x="0" y="960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95975" name="Text Box 39"/>
            <p:cNvSpPr txBox="1">
              <a:spLocks noChangeArrowheads="1"/>
            </p:cNvSpPr>
            <p:nvPr/>
          </p:nvSpPr>
          <p:spPr bwMode="auto">
            <a:xfrm>
              <a:off x="5136" y="2064"/>
              <a:ext cx="288" cy="23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200"/>
                <a:t>7. fork</a:t>
              </a:r>
            </a:p>
            <a:p>
              <a:pPr algn="ctr" eaLnBrk="1" hangingPunct="1"/>
              <a:r>
                <a:rPr lang="en-US" sz="1200"/>
                <a:t>Starter</a:t>
              </a:r>
            </a:p>
          </p:txBody>
        </p:sp>
        <p:sp>
          <p:nvSpPr>
            <p:cNvPr id="295976" name="Rectangle 40"/>
            <p:cNvSpPr>
              <a:spLocks noChangeArrowheads="1"/>
            </p:cNvSpPr>
            <p:nvPr/>
          </p:nvSpPr>
          <p:spPr bwMode="auto">
            <a:xfrm>
              <a:off x="432" y="863"/>
              <a:ext cx="288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5977" name="Text Box 41"/>
            <p:cNvSpPr txBox="1">
              <a:spLocks noChangeArrowheads="1"/>
            </p:cNvSpPr>
            <p:nvPr/>
          </p:nvSpPr>
          <p:spPr bwMode="auto">
            <a:xfrm>
              <a:off x="720" y="816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root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95978" name="Rectangle 42"/>
            <p:cNvSpPr>
              <a:spLocks noChangeArrowheads="1"/>
            </p:cNvSpPr>
            <p:nvPr/>
          </p:nvSpPr>
          <p:spPr bwMode="auto">
            <a:xfrm>
              <a:off x="432" y="1094"/>
              <a:ext cx="28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5979" name="Text Box 43"/>
            <p:cNvSpPr txBox="1">
              <a:spLocks noChangeArrowheads="1"/>
            </p:cNvSpPr>
            <p:nvPr/>
          </p:nvSpPr>
          <p:spPr bwMode="auto">
            <a:xfrm>
              <a:off x="720" y="1047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condor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95980" name="Rectangle 44"/>
            <p:cNvSpPr>
              <a:spLocks noChangeArrowheads="1"/>
            </p:cNvSpPr>
            <p:nvPr/>
          </p:nvSpPr>
          <p:spPr bwMode="auto">
            <a:xfrm>
              <a:off x="432" y="1324"/>
              <a:ext cx="288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5981" name="Text Box 45"/>
            <p:cNvSpPr txBox="1">
              <a:spLocks noChangeArrowheads="1"/>
            </p:cNvSpPr>
            <p:nvPr/>
          </p:nvSpPr>
          <p:spPr bwMode="auto">
            <a:xfrm>
              <a:off x="720" y="1278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user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95982" name="Text Box 46"/>
            <p:cNvSpPr txBox="1">
              <a:spLocks noChangeArrowheads="1"/>
            </p:cNvSpPr>
            <p:nvPr/>
          </p:nvSpPr>
          <p:spPr bwMode="auto">
            <a:xfrm>
              <a:off x="384" y="576"/>
              <a:ext cx="7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Times New Roman" pitchFamily="18" charset="0"/>
                </a:rPr>
                <a:t>Real UIDs</a:t>
              </a:r>
            </a:p>
          </p:txBody>
        </p:sp>
        <p:sp>
          <p:nvSpPr>
            <p:cNvPr id="295983" name="Text Box 47"/>
            <p:cNvSpPr txBox="1">
              <a:spLocks noChangeArrowheads="1"/>
            </p:cNvSpPr>
            <p:nvPr/>
          </p:nvSpPr>
          <p:spPr bwMode="auto">
            <a:xfrm>
              <a:off x="2451" y="1677"/>
              <a:ext cx="809" cy="5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200" dirty="0"/>
                <a:t>4.Negotiation</a:t>
              </a:r>
            </a:p>
            <a:p>
              <a:pPr algn="ctr" eaLnBrk="1" hangingPunct="1"/>
              <a:r>
                <a:rPr lang="en-US" sz="1200" dirty="0"/>
                <a:t>Cycle</a:t>
              </a:r>
            </a:p>
            <a:p>
              <a:pPr algn="ctr" eaLnBrk="1" hangingPunct="1"/>
              <a:r>
                <a:rPr lang="en-US" sz="1200" dirty="0"/>
                <a:t>5. Report Match</a:t>
              </a:r>
            </a:p>
          </p:txBody>
        </p:sp>
        <p:sp>
          <p:nvSpPr>
            <p:cNvPr id="295984" name="Text Box 48"/>
            <p:cNvSpPr txBox="1">
              <a:spLocks noChangeArrowheads="1"/>
            </p:cNvSpPr>
            <p:nvPr/>
          </p:nvSpPr>
          <p:spPr bwMode="auto">
            <a:xfrm>
              <a:off x="3072" y="2112"/>
              <a:ext cx="762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200"/>
                <a:t>3. Job ClassAd</a:t>
              </a:r>
            </a:p>
          </p:txBody>
        </p:sp>
        <p:sp>
          <p:nvSpPr>
            <p:cNvPr id="295985" name="Rectangle 49"/>
            <p:cNvSpPr>
              <a:spLocks noChangeArrowheads="1"/>
            </p:cNvSpPr>
            <p:nvPr/>
          </p:nvSpPr>
          <p:spPr bwMode="auto">
            <a:xfrm>
              <a:off x="362" y="1216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s-ES">
                <a:latin typeface="Times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CCACAA11-567B-4555-B195-56953209B5CA}" type="slidenum">
              <a:rPr lang="en-US" sz="1400" b="0"/>
              <a:pPr algn="ctr">
                <a:spcBef>
                  <a:spcPct val="0"/>
                </a:spcBef>
                <a:buClrTx/>
              </a:pPr>
              <a:t>18</a:t>
            </a:fld>
            <a:endParaRPr lang="en-US" sz="14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Perspective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17515"/>
            <a:ext cx="8108004" cy="4911860"/>
          </a:xfrm>
        </p:spPr>
        <p:txBody>
          <a:bodyPr/>
          <a:lstStyle/>
          <a:p>
            <a:pPr marL="265113" lvl="1" indent="-265113" eaLnBrk="1" hangingPunct="1">
              <a:lnSpc>
                <a:spcPct val="90000"/>
              </a:lnSpc>
              <a:buNone/>
            </a:pPr>
            <a:r>
              <a:rPr lang="es-ES" dirty="0" err="1" smtClean="0"/>
              <a:t>Just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</a:t>
            </a:r>
            <a:r>
              <a:rPr lang="es-ES" dirty="0" err="1" smtClean="0"/>
              <a:t>get</a:t>
            </a:r>
            <a:r>
              <a:rPr lang="es-ES" dirty="0" smtClean="0"/>
              <a:t> a </a:t>
            </a:r>
            <a:r>
              <a:rPr lang="es-ES" dirty="0" err="1" smtClean="0"/>
              <a:t>feeling</a:t>
            </a:r>
            <a:r>
              <a:rPr lang="es-ES" dirty="0" smtClean="0"/>
              <a:t> …  </a:t>
            </a:r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example</a:t>
            </a:r>
            <a:endParaRPr lang="es-ES" dirty="0" smtClean="0"/>
          </a:p>
          <a:p>
            <a:pPr marL="265113" lvl="1" indent="-265113" eaLnBrk="1" hangingPunct="1">
              <a:lnSpc>
                <a:spcPct val="90000"/>
              </a:lnSpc>
            </a:pPr>
            <a:endParaRPr lang="es-ES" dirty="0" smtClean="0"/>
          </a:p>
          <a:p>
            <a:pPr eaLnBrk="1" hangingPunct="1"/>
            <a:r>
              <a:rPr lang="en-US" dirty="0" smtClean="0"/>
              <a:t>Find as many potential vulnerabilities as you can (there may be more than one)</a:t>
            </a:r>
          </a:p>
          <a:p>
            <a:pPr eaLnBrk="1" hangingPunct="1"/>
            <a:r>
              <a:rPr lang="en-US" dirty="0" smtClean="0"/>
              <a:t>Assume:</a:t>
            </a:r>
          </a:p>
          <a:p>
            <a:pPr lvl="1" eaLnBrk="1" hangingPunct="1"/>
            <a:r>
              <a:rPr lang="en-US" dirty="0" smtClean="0"/>
              <a:t>pointer arguments are never NULL</a:t>
            </a:r>
          </a:p>
          <a:p>
            <a:pPr lvl="1" eaLnBrk="1" hangingPunct="1"/>
            <a:r>
              <a:rPr lang="en-US" dirty="0" smtClean="0"/>
              <a:t>strings are always NULL terminated</a:t>
            </a:r>
          </a:p>
          <a:p>
            <a:pPr marL="265113" lvl="1" indent="-265113" eaLnBrk="1" hangingPunct="1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noFill/>
        </p:spPr>
        <p:txBody>
          <a:bodyPr/>
          <a:lstStyle/>
          <a:p>
            <a:fld id="{43117524-9FFC-41FB-A9A3-0E01B4BB57B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3999" cy="5259421"/>
          </a:xfrm>
          <a:solidFill>
            <a:schemeClr val="bg1"/>
          </a:solidFill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800" dirty="0" smtClean="0">
                <a:solidFill>
                  <a:srgbClr val="FF3300"/>
                </a:solidFill>
                <a:latin typeface="Courier New" pitchFamily="49" charset="0"/>
                <a:cs typeface="Courier New" pitchFamily="49" charset="0"/>
              </a:rPr>
              <a:t>Safely Exec program: 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drop privileges to user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and group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*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gid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, and use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chroot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to restrict file system access to jail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* directory.  Also, don't allow program to run as 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* privileged user or group                                 */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ExecUid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jailDir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char *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char *const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== 0 ||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== 0)  {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FailExit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ExecUid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 root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not allowed");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chroot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jailDir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 /* restrict access to this dir */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      /* drop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privs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setgid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(LOGFILE, 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Execvp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of %s as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=%d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=%d\n",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gid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(LOGFILE);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execvp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54DDE62C-2077-428B-B199-60DC1BE398C3}" type="slidenum">
              <a:rPr lang="en-US" sz="1400" b="0"/>
              <a:pPr algn="ctr">
                <a:spcBef>
                  <a:spcPct val="0"/>
                </a:spcBef>
                <a:buClrTx/>
              </a:pPr>
              <a:t>2</a:t>
            </a:fld>
            <a:endParaRPr lang="en-US" sz="1400" b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4838"/>
            <a:ext cx="7772400" cy="1143000"/>
          </a:xfrm>
        </p:spPr>
        <p:txBody>
          <a:bodyPr/>
          <a:lstStyle/>
          <a:p>
            <a:r>
              <a:rPr lang="en-US" dirty="0" smtClean="0"/>
              <a:t>Who we are</a:t>
            </a:r>
            <a:endParaRPr lang="es-ES" dirty="0" smtClean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96874" y="1600201"/>
            <a:ext cx="8518525" cy="44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Char char="›"/>
            </a:pPr>
            <a:endParaRPr lang="es-ES" sz="3000" b="0" dirty="0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4477999" y="3058898"/>
            <a:ext cx="457041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 eaLnBrk="1" hangingPunct="1">
              <a:lnSpc>
                <a:spcPct val="70000"/>
              </a:lnSpc>
              <a:buClrTx/>
            </a:pPr>
            <a:r>
              <a:rPr lang="en-US" sz="3200" b="0" dirty="0" smtClean="0">
                <a:latin typeface="Arial Rounded MT Bold" charset="0"/>
              </a:rPr>
              <a:t>Elisa </a:t>
            </a:r>
            <a:r>
              <a:rPr lang="en-US" sz="3200" b="0" dirty="0" err="1" smtClean="0">
                <a:latin typeface="Arial Rounded MT Bold" charset="0"/>
              </a:rPr>
              <a:t>Heymann</a:t>
            </a:r>
            <a:endParaRPr lang="en-US" sz="3200" b="0" dirty="0" smtClean="0">
              <a:latin typeface="Arial Rounded MT Bold" charset="0"/>
            </a:endParaRPr>
          </a:p>
          <a:p>
            <a:pPr lvl="2" eaLnBrk="1" hangingPunct="1">
              <a:lnSpc>
                <a:spcPct val="70000"/>
              </a:lnSpc>
              <a:buClrTx/>
            </a:pPr>
            <a:r>
              <a:rPr lang="en-US" sz="3200" b="0" dirty="0" smtClean="0">
                <a:latin typeface="Arial Rounded MT Bold" charset="0"/>
              </a:rPr>
              <a:t>Eduardo </a:t>
            </a:r>
            <a:r>
              <a:rPr lang="en-US" sz="3200" b="0" dirty="0" smtClean="0">
                <a:latin typeface="Arial Rounded MT Bold" charset="0"/>
              </a:rPr>
              <a:t>Cesar</a:t>
            </a:r>
          </a:p>
          <a:p>
            <a:pPr lvl="2" eaLnBrk="1" hangingPunct="1">
              <a:lnSpc>
                <a:spcPct val="70000"/>
              </a:lnSpc>
              <a:buClrTx/>
            </a:pPr>
            <a:r>
              <a:rPr lang="en-US" sz="3200" b="0" dirty="0" err="1" smtClean="0">
                <a:latin typeface="Arial Rounded MT Bold" charset="0"/>
              </a:rPr>
              <a:t>Jairo</a:t>
            </a:r>
            <a:r>
              <a:rPr lang="en-US" sz="3200" b="0" dirty="0" smtClean="0">
                <a:latin typeface="Arial Rounded MT Bold" charset="0"/>
              </a:rPr>
              <a:t> Serrano</a:t>
            </a:r>
          </a:p>
          <a:p>
            <a:pPr lvl="2" eaLnBrk="1" hangingPunct="1">
              <a:lnSpc>
                <a:spcPct val="70000"/>
              </a:lnSpc>
              <a:buClrTx/>
            </a:pPr>
            <a:r>
              <a:rPr lang="en-US" sz="3200" b="0" dirty="0" err="1" smtClean="0">
                <a:latin typeface="Arial Rounded MT Bold" charset="0"/>
              </a:rPr>
              <a:t>Guifré</a:t>
            </a:r>
            <a:r>
              <a:rPr lang="en-US" sz="3200" b="0" dirty="0" smtClean="0">
                <a:latin typeface="Arial Rounded MT Bold" charset="0"/>
              </a:rPr>
              <a:t> Ruiz</a:t>
            </a:r>
            <a:endParaRPr lang="en-US" sz="3200" b="0" dirty="0">
              <a:latin typeface="Arial Rounded MT Bold" charset="0"/>
            </a:endParaRPr>
          </a:p>
          <a:p>
            <a:pPr algn="ctr" eaLnBrk="1" hangingPunct="1">
              <a:lnSpc>
                <a:spcPct val="70000"/>
              </a:lnSpc>
              <a:buClrTx/>
            </a:pPr>
            <a:endParaRPr lang="en-US" sz="3200" b="0" dirty="0">
              <a:latin typeface="Arial Rounded MT Bold" charset="0"/>
              <a:ea typeface="MS PGothic" pitchFamily="34" charset="-128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54291" y="3064343"/>
            <a:ext cx="457041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 eaLnBrk="1" hangingPunct="1">
              <a:lnSpc>
                <a:spcPct val="70000"/>
              </a:lnSpc>
              <a:buClrTx/>
            </a:pPr>
            <a:r>
              <a:rPr lang="en-US" sz="3200" b="0" dirty="0" smtClean="0">
                <a:latin typeface="Arial Rounded MT Bold" charset="0"/>
              </a:rPr>
              <a:t>Bart Miller</a:t>
            </a:r>
          </a:p>
          <a:p>
            <a:pPr lvl="2" eaLnBrk="1" hangingPunct="1">
              <a:lnSpc>
                <a:spcPct val="70000"/>
              </a:lnSpc>
              <a:buClrTx/>
            </a:pPr>
            <a:r>
              <a:rPr lang="en-US" sz="3200" b="0" dirty="0" smtClean="0">
                <a:latin typeface="Arial Rounded MT Bold" charset="0"/>
              </a:rPr>
              <a:t>Jim </a:t>
            </a:r>
            <a:r>
              <a:rPr lang="en-US" sz="3200" b="0" dirty="0" err="1" smtClean="0">
                <a:latin typeface="Arial Rounded MT Bold" charset="0"/>
              </a:rPr>
              <a:t>Kupsch</a:t>
            </a:r>
            <a:endParaRPr lang="en-US" sz="3200" b="0" dirty="0" smtClean="0">
              <a:latin typeface="Arial Rounded MT Bold" charset="0"/>
            </a:endParaRPr>
          </a:p>
          <a:p>
            <a:pPr lvl="2" eaLnBrk="1" hangingPunct="1">
              <a:lnSpc>
                <a:spcPct val="70000"/>
              </a:lnSpc>
              <a:buClrTx/>
            </a:pPr>
            <a:r>
              <a:rPr lang="en-US" sz="3200" b="0" dirty="0" err="1" smtClean="0">
                <a:latin typeface="Arial Rounded MT Bold" charset="0"/>
              </a:rPr>
              <a:t>Rohit</a:t>
            </a:r>
            <a:r>
              <a:rPr lang="en-US" sz="3200" b="0" dirty="0" smtClean="0">
                <a:latin typeface="Arial Rounded MT Bold" charset="0"/>
              </a:rPr>
              <a:t> </a:t>
            </a:r>
            <a:r>
              <a:rPr lang="en-US" sz="3200" b="0" dirty="0" err="1" smtClean="0">
                <a:latin typeface="Arial Rounded MT Bold" charset="0"/>
              </a:rPr>
              <a:t>Koul</a:t>
            </a:r>
            <a:endParaRPr lang="en-US" sz="3200" b="0" dirty="0" smtClean="0">
              <a:latin typeface="Arial Rounded MT Bold" charset="0"/>
            </a:endParaRPr>
          </a:p>
          <a:p>
            <a:pPr lvl="2" eaLnBrk="1" hangingPunct="1">
              <a:lnSpc>
                <a:spcPct val="70000"/>
              </a:lnSpc>
              <a:buClrTx/>
            </a:pPr>
            <a:r>
              <a:rPr lang="en-US" sz="3200" b="0" dirty="0" err="1" smtClean="0">
                <a:latin typeface="Arial Rounded MT Bold" charset="0"/>
              </a:rPr>
              <a:t>Wenbin</a:t>
            </a:r>
            <a:r>
              <a:rPr lang="en-US" sz="3200" b="0" dirty="0" smtClean="0">
                <a:latin typeface="Arial Rounded MT Bold" charset="0"/>
              </a:rPr>
              <a:t> Fang</a:t>
            </a:r>
            <a:endParaRPr lang="en-US" sz="3200" b="0" dirty="0">
              <a:latin typeface="Arial Rounded MT Bold" charset="0"/>
            </a:endParaRPr>
          </a:p>
          <a:p>
            <a:pPr algn="ctr" eaLnBrk="1" hangingPunct="1">
              <a:lnSpc>
                <a:spcPct val="70000"/>
              </a:lnSpc>
              <a:buClrTx/>
            </a:pPr>
            <a:endParaRPr lang="en-US" sz="3200" b="0" dirty="0">
              <a:latin typeface="Arial Rounded MT Bold" charset="0"/>
              <a:ea typeface="MS PGothic" pitchFamily="34" charset="-128"/>
            </a:endParaRP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3628" y="1916113"/>
            <a:ext cx="2115484" cy="76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C:\Users\Elisa\Tesis\Graficos ParadynCondor Marzo 2000\uab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2062" y="1858963"/>
            <a:ext cx="1887681" cy="86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B5FCEAAE-BEA4-4877-8B2B-9DEFA85F76F1}" type="slidenum">
              <a:rPr lang="en-US" sz="1400" b="0"/>
              <a:pPr algn="ctr">
                <a:spcBef>
                  <a:spcPct val="0"/>
                </a:spcBef>
                <a:buClrTx/>
              </a:pPr>
              <a:t>20</a:t>
            </a:fld>
            <a:endParaRPr lang="en-US" sz="1400" b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in a Nutshell</a:t>
            </a:r>
            <a:br>
              <a:rPr lang="en-US" dirty="0" smtClean="0"/>
            </a:br>
            <a:r>
              <a:rPr lang="en-US" dirty="0" smtClean="0"/>
              <a:t>Basic Concepts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26771"/>
            <a:ext cx="7772400" cy="416922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Authentication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Cryptography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Certificates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Authorization Delegation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B5FCEAAE-BEA4-4877-8B2B-9DEFA85F76F1}" type="slidenum">
              <a:rPr lang="en-US" sz="1400" b="0"/>
              <a:pPr algn="ctr">
                <a:spcBef>
                  <a:spcPct val="0"/>
                </a:spcBef>
                <a:buClrTx/>
              </a:pPr>
              <a:t>21</a:t>
            </a:fld>
            <a:endParaRPr lang="en-US" sz="1400" b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2960"/>
            <a:ext cx="7772400" cy="1143000"/>
          </a:xfrm>
        </p:spPr>
        <p:txBody>
          <a:bodyPr/>
          <a:lstStyle/>
          <a:p>
            <a:r>
              <a:rPr lang="en-US" dirty="0" smtClean="0"/>
              <a:t>Authentication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9413"/>
            <a:ext cx="8180614" cy="4446587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Ability to identify each user of the system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Ability to identify the processes running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Prove identity using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What you have (key, card)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What you know (password)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What you are (fingerprint, retina pattern)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B5FCEAAE-BEA4-4877-8B2B-9DEFA85F76F1}" type="slidenum">
              <a:rPr lang="en-US" sz="1400" b="0"/>
              <a:pPr algn="ctr">
                <a:spcBef>
                  <a:spcPct val="0"/>
                </a:spcBef>
                <a:buClrTx/>
              </a:pPr>
              <a:t>22</a:t>
            </a:fld>
            <a:endParaRPr lang="en-US" sz="1400" b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070043"/>
            <a:ext cx="8793804" cy="502595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Limits the potential senders and receivers of a message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Based on secrets (keys)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Used for authentication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Enables the receiver to verify that the message was created by some specific sender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Digital signature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Allows to check if the message was modified (integrity)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Public key, Private key  (sender private key and receiver sender’s public key)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B5FCEAAE-BEA4-4877-8B2B-9DEFA85F76F1}" type="slidenum">
              <a:rPr lang="en-US" sz="1400" b="0"/>
              <a:pPr algn="ctr">
                <a:spcBef>
                  <a:spcPct val="0"/>
                </a:spcBef>
                <a:buClrTx/>
              </a:pPr>
              <a:t>23</a:t>
            </a:fld>
            <a:endParaRPr lang="en-US" sz="1400" b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160" y="1381328"/>
            <a:ext cx="8458200" cy="471467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Encryption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Enables the sender to ensure that only a specific receiver can read the message (confidentiality)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Symmetric encryption (secret shared key)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Asymmetric encryption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Public key, Private key (using the receiver’s public key)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B5FCEAAE-BEA4-4877-8B2B-9DEFA85F76F1}" type="slidenum">
              <a:rPr lang="en-US" sz="1400" b="0"/>
              <a:pPr algn="ctr">
                <a:spcBef>
                  <a:spcPct val="0"/>
                </a:spcBef>
                <a:buClrTx/>
              </a:pPr>
              <a:t>24</a:t>
            </a:fld>
            <a:endParaRPr lang="en-US" sz="1400" b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Certificates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5690"/>
            <a:ext cx="7772400" cy="45006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Obtained and signed from a </a:t>
            </a:r>
            <a:r>
              <a:rPr lang="en-US" dirty="0" smtClean="0">
                <a:solidFill>
                  <a:srgbClr val="FF0000"/>
                </a:solidFill>
              </a:rPr>
              <a:t>Certification Authority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Used to verify the </a:t>
            </a:r>
            <a:r>
              <a:rPr lang="en-US" dirty="0" smtClean="0">
                <a:solidFill>
                  <a:schemeClr val="accent2"/>
                </a:solidFill>
              </a:rPr>
              <a:t>validity of a public key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Comparable to </a:t>
            </a:r>
            <a:r>
              <a:rPr lang="en-US" dirty="0" smtClean="0">
                <a:solidFill>
                  <a:srgbClr val="FF0000"/>
                </a:solidFill>
              </a:rPr>
              <a:t>capabilities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List the access rights of the holder over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Identity, attribute, value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Should be protected by a digital signature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Hierarchical trust model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Certificate Revocation List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Restricted lifetime of certificates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B5FCEAAE-BEA4-4877-8B2B-9DEFA85F76F1}" type="slidenum">
              <a:rPr lang="en-US" sz="1400" b="0"/>
              <a:pPr algn="ctr">
                <a:spcBef>
                  <a:spcPct val="0"/>
                </a:spcBef>
                <a:buClrTx/>
              </a:pPr>
              <a:t>25</a:t>
            </a:fld>
            <a:endParaRPr lang="en-US" sz="1400" b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59149"/>
            <a:ext cx="7772400" cy="426720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Passing identity and access rights from one process to another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Implemented through a </a:t>
            </a:r>
            <a:r>
              <a:rPr lang="en-US" dirty="0" smtClean="0">
                <a:solidFill>
                  <a:srgbClr val="FF0000"/>
                </a:solidFill>
              </a:rPr>
              <a:t>proxy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Token associated to privileges and restrictions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Chain of delegations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F0F7DA20-DE3D-4F93-87A1-707615D6E01E}" type="slidenum">
              <a:rPr lang="en-US" sz="1400" b="0"/>
              <a:pPr algn="ctr">
                <a:spcBef>
                  <a:spcPct val="0"/>
                </a:spcBef>
                <a:buClrTx/>
              </a:pPr>
              <a:t>26</a:t>
            </a:fld>
            <a:endParaRPr lang="en-US" sz="1400" b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</a:t>
            </a:r>
            <a:br>
              <a:rPr lang="en-US" dirty="0" smtClean="0"/>
            </a:br>
            <a:r>
              <a:rPr lang="en-US" dirty="0" smtClean="0"/>
              <a:t>What the bad guys can do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7202" y="1615852"/>
            <a:ext cx="32575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145" y="2227489"/>
            <a:ext cx="6549798" cy="440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459149"/>
            <a:ext cx="7772400" cy="426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›"/>
              <a:tabLst/>
              <a:defRPr/>
            </a:pPr>
            <a:r>
              <a:rPr lang="en-US" sz="2800" b="0" kern="0" dirty="0" smtClean="0">
                <a:latin typeface="+mn-lt"/>
                <a:cs typeface="+mn-cs"/>
              </a:rPr>
              <a:t>Attacks from inside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F0F7DA20-DE3D-4F93-87A1-707615D6E01E}" type="slidenum">
              <a:rPr lang="en-US" sz="1400" b="0"/>
              <a:pPr algn="ctr">
                <a:spcBef>
                  <a:spcPct val="0"/>
                </a:spcBef>
                <a:buClrTx/>
              </a:pPr>
              <a:t>27</a:t>
            </a:fld>
            <a:endParaRPr lang="en-US" sz="1400" b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</a:t>
            </a:r>
            <a:br>
              <a:rPr lang="en-US" dirty="0" smtClean="0"/>
            </a:br>
            <a:r>
              <a:rPr lang="en-US" dirty="0" smtClean="0"/>
              <a:t>What the bad guys can do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361175"/>
            <a:ext cx="7772400" cy="426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Char char="›"/>
              <a:tabLst/>
              <a:defRPr/>
            </a:pPr>
            <a:r>
              <a:rPr lang="en-US" sz="2800" b="0" kern="0" dirty="0" smtClean="0">
                <a:latin typeface="+mn-lt"/>
                <a:cs typeface="+mn-cs"/>
              </a:rPr>
              <a:t>Attacks from outside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0345" y="1815873"/>
            <a:ext cx="5624512" cy="4603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 bwMode="auto">
          <a:xfrm>
            <a:off x="424543" y="5666016"/>
            <a:ext cx="6025243" cy="816428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533400" marR="0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tabLst/>
            </a:pPr>
            <a:endParaRPr kumimoji="0" lang="es-E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F0F7DA20-DE3D-4F93-87A1-707615D6E01E}" type="slidenum">
              <a:rPr lang="en-US" sz="1400" b="0"/>
              <a:pPr algn="ctr">
                <a:spcBef>
                  <a:spcPct val="0"/>
                </a:spcBef>
                <a:buClrTx/>
              </a:pPr>
              <a:t>28</a:t>
            </a:fld>
            <a:endParaRPr lang="en-US" sz="1400" b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</a:t>
            </a:r>
            <a:br>
              <a:rPr lang="en-US" dirty="0" smtClean="0"/>
            </a:br>
            <a:r>
              <a:rPr lang="en-US" dirty="0" smtClean="0"/>
              <a:t>What the bad guys can do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30430"/>
            <a:ext cx="8245475" cy="3863975"/>
          </a:xfrm>
        </p:spPr>
        <p:txBody>
          <a:bodyPr/>
          <a:lstStyle/>
          <a:p>
            <a:r>
              <a:rPr lang="en-US" sz="2600" dirty="0" smtClean="0"/>
              <a:t>Gain root access</a:t>
            </a:r>
          </a:p>
          <a:p>
            <a:r>
              <a:rPr lang="en-US" sz="2600" dirty="0" smtClean="0"/>
              <a:t>Privilege escalation</a:t>
            </a:r>
          </a:p>
          <a:p>
            <a:pPr lvl="1"/>
            <a:r>
              <a:rPr lang="en-US" sz="2600" dirty="0" smtClean="0"/>
              <a:t>Gain other user access (admin, condor)</a:t>
            </a:r>
          </a:p>
          <a:p>
            <a:r>
              <a:rPr lang="en-US" sz="2600" dirty="0" smtClean="0"/>
              <a:t>Hijack machines</a:t>
            </a:r>
          </a:p>
          <a:p>
            <a:pPr lvl="1"/>
            <a:r>
              <a:rPr lang="en-US" sz="2600" dirty="0" smtClean="0"/>
              <a:t>Attack the process running there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F0F7DA20-DE3D-4F93-87A1-707615D6E01E}" type="slidenum">
              <a:rPr lang="en-US" sz="1400" b="0"/>
              <a:pPr algn="ctr">
                <a:spcBef>
                  <a:spcPct val="0"/>
                </a:spcBef>
                <a:buClrTx/>
              </a:pPr>
              <a:t>29</a:t>
            </a:fld>
            <a:endParaRPr lang="en-US" sz="1400" b="0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</a:t>
            </a:r>
            <a:br>
              <a:rPr lang="en-US" dirty="0" smtClean="0"/>
            </a:br>
            <a:r>
              <a:rPr lang="en-US" dirty="0" smtClean="0"/>
              <a:t>What the bad guys can do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30421"/>
            <a:ext cx="8245475" cy="3863975"/>
          </a:xfrm>
        </p:spPr>
        <p:txBody>
          <a:bodyPr/>
          <a:lstStyle/>
          <a:p>
            <a:r>
              <a:rPr lang="en-US" sz="2600" dirty="0" smtClean="0"/>
              <a:t>Injections </a:t>
            </a:r>
          </a:p>
          <a:p>
            <a:pPr lvl="1"/>
            <a:r>
              <a:rPr lang="en-US" sz="2600" dirty="0" smtClean="0"/>
              <a:t>Command</a:t>
            </a:r>
          </a:p>
          <a:p>
            <a:pPr lvl="1"/>
            <a:r>
              <a:rPr lang="en-US" sz="2600" dirty="0" smtClean="0"/>
              <a:t>SQL</a:t>
            </a:r>
          </a:p>
          <a:p>
            <a:pPr lvl="1"/>
            <a:r>
              <a:rPr lang="en-US" sz="2600" dirty="0" smtClean="0"/>
              <a:t>Directory traversal</a:t>
            </a:r>
          </a:p>
          <a:p>
            <a:pPr lvl="1"/>
            <a:r>
              <a:rPr lang="en-US" sz="2600" dirty="0" smtClean="0"/>
              <a:t>Log</a:t>
            </a:r>
          </a:p>
          <a:p>
            <a:r>
              <a:rPr lang="en-US" sz="2600" dirty="0" smtClean="0"/>
              <a:t>Denial of Service (</a:t>
            </a:r>
            <a:r>
              <a:rPr lang="en-US" sz="2600" dirty="0" err="1" smtClean="0"/>
              <a:t>DoS</a:t>
            </a:r>
            <a:r>
              <a:rPr lang="en-US" sz="26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54DDE62C-2077-428B-B199-60DC1BE398C3}" type="slidenum">
              <a:rPr lang="en-US" sz="1400" b="0"/>
              <a:pPr algn="ctr">
                <a:spcBef>
                  <a:spcPct val="0"/>
                </a:spcBef>
                <a:buClrTx/>
              </a:pPr>
              <a:t>3</a:t>
            </a:fld>
            <a:endParaRPr lang="en-US" sz="1400" b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4838"/>
            <a:ext cx="7772400" cy="1143000"/>
          </a:xfrm>
        </p:spPr>
        <p:txBody>
          <a:bodyPr/>
          <a:lstStyle/>
          <a:p>
            <a:r>
              <a:rPr lang="en-US" dirty="0" smtClean="0"/>
              <a:t>What should you expect</a:t>
            </a:r>
            <a:endParaRPr lang="es-ES" dirty="0" smtClean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96874" y="1600201"/>
            <a:ext cx="8518525" cy="44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Char char="›"/>
            </a:pPr>
            <a:r>
              <a:rPr lang="en-US" sz="3000" b="0" dirty="0" smtClean="0">
                <a:solidFill>
                  <a:schemeClr val="accent2"/>
                </a:solidFill>
              </a:rPr>
              <a:t>Users</a:t>
            </a:r>
          </a:p>
          <a:p>
            <a:pPr marL="800100" lvl="1" indent="-342900">
              <a:buClrTx/>
              <a:buFont typeface="Comic Sans MS" pitchFamily="66" charset="0"/>
              <a:buChar char="–"/>
            </a:pPr>
            <a:r>
              <a:rPr lang="en-US" sz="3000" b="0" dirty="0" smtClean="0"/>
              <a:t>Understand the risks</a:t>
            </a:r>
          </a:p>
          <a:p>
            <a:pPr marL="800100" lvl="1" indent="-342900">
              <a:buClrTx/>
              <a:buFont typeface="Comic Sans MS" pitchFamily="66" charset="0"/>
              <a:buChar char="–"/>
            </a:pPr>
            <a:r>
              <a:rPr lang="en-US" sz="3000" b="0" dirty="0" smtClean="0"/>
              <a:t>Prevention</a:t>
            </a:r>
          </a:p>
          <a:p>
            <a:pPr marL="342900" indent="-342900">
              <a:buFontTx/>
              <a:buChar char="›"/>
            </a:pPr>
            <a:r>
              <a:rPr lang="en-US" sz="3000" b="0" dirty="0" smtClean="0">
                <a:solidFill>
                  <a:schemeClr val="accent2"/>
                </a:solidFill>
              </a:rPr>
              <a:t>Administrators</a:t>
            </a:r>
          </a:p>
          <a:p>
            <a:pPr marL="800100" lvl="1" indent="-342900">
              <a:buClrTx/>
              <a:buFont typeface="Comic Sans MS" pitchFamily="66" charset="0"/>
              <a:buChar char="–"/>
            </a:pPr>
            <a:r>
              <a:rPr lang="en-US" sz="3000" b="0" dirty="0" smtClean="0"/>
              <a:t>Understand SW configuration</a:t>
            </a:r>
          </a:p>
          <a:p>
            <a:pPr marL="800100" lvl="1" indent="-342900">
              <a:buClrTx/>
              <a:buFont typeface="Comic Sans MS" pitchFamily="66" charset="0"/>
              <a:buChar char="–"/>
            </a:pPr>
            <a:r>
              <a:rPr lang="en-US" sz="3000" b="0" dirty="0" smtClean="0"/>
              <a:t>Manage processes, resources, privileges</a:t>
            </a:r>
          </a:p>
          <a:p>
            <a:pPr marL="342900" indent="-342900">
              <a:buFontTx/>
              <a:buChar char="›"/>
            </a:pPr>
            <a:r>
              <a:rPr lang="en-US" sz="3000" b="0" dirty="0" smtClean="0">
                <a:solidFill>
                  <a:schemeClr val="accent2"/>
                </a:solidFill>
              </a:rPr>
              <a:t>Developers</a:t>
            </a:r>
          </a:p>
          <a:p>
            <a:pPr marL="800100" lvl="1" indent="-342900">
              <a:buClrTx/>
              <a:buFont typeface="Comic Sans MS" pitchFamily="66" charset="0"/>
              <a:buChar char="–"/>
            </a:pPr>
            <a:r>
              <a:rPr lang="en-US" sz="3000" b="0" dirty="0" smtClean="0"/>
              <a:t>Secure programming techniques</a:t>
            </a:r>
          </a:p>
          <a:p>
            <a:pPr marL="800100" lvl="1" indent="-342900">
              <a:buClrTx/>
              <a:buFont typeface="Comic Sans MS" pitchFamily="66" charset="0"/>
              <a:buChar char="–"/>
            </a:pPr>
            <a:endParaRPr lang="en-US" sz="3000" b="0" dirty="0" smtClean="0"/>
          </a:p>
          <a:p>
            <a:pPr marL="342900" indent="-342900">
              <a:buClrTx/>
              <a:buFont typeface="Comic Sans MS" pitchFamily="66" charset="0"/>
              <a:buChar char="–"/>
            </a:pPr>
            <a:endParaRPr lang="en-US" sz="3000" b="0" dirty="0" smtClean="0"/>
          </a:p>
          <a:p>
            <a:pPr marL="800100" lvl="1" indent="-342900">
              <a:buFontTx/>
              <a:buChar char="›"/>
            </a:pPr>
            <a:endParaRPr lang="en-US" sz="3000" b="0" dirty="0" smtClean="0"/>
          </a:p>
          <a:p>
            <a:pPr marL="342900" indent="-342900">
              <a:buFontTx/>
              <a:buChar char="›"/>
            </a:pPr>
            <a:endParaRPr lang="en-US" sz="3000" b="0" dirty="0" smtClean="0"/>
          </a:p>
          <a:p>
            <a:pPr marL="342900" indent="-342900">
              <a:buFontTx/>
              <a:buChar char="›"/>
            </a:pPr>
            <a:endParaRPr lang="en-US" sz="3000" b="0" dirty="0" smtClean="0"/>
          </a:p>
          <a:p>
            <a:pPr marL="342900" indent="-342900">
              <a:buFontTx/>
              <a:buChar char="›"/>
            </a:pPr>
            <a:endParaRPr lang="en-US" sz="3000" b="0" dirty="0"/>
          </a:p>
          <a:p>
            <a:pPr marL="342900" indent="-342900">
              <a:buFontTx/>
              <a:buChar char="›"/>
            </a:pPr>
            <a:endParaRPr lang="es-ES" sz="3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Bart\Desktop\detectiv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3" y="2514600"/>
            <a:ext cx="2208583" cy="1600200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179619"/>
            <a:ext cx="7772400" cy="838200"/>
          </a:xfrm>
        </p:spPr>
        <p:txBody>
          <a:bodyPr/>
          <a:lstStyle/>
          <a:p>
            <a:r>
              <a:rPr lang="en-US" dirty="0" smtClean="0"/>
              <a:t>User Perspective</a:t>
            </a:r>
            <a:br>
              <a:rPr lang="en-US" dirty="0" smtClean="0"/>
            </a:br>
            <a:r>
              <a:rPr lang="en-US" dirty="0" smtClean="0"/>
              <a:t>What the bad guys can 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" y="1279083"/>
            <a:ext cx="8610600" cy="1524000"/>
          </a:xfrm>
        </p:spPr>
        <p:txBody>
          <a:bodyPr/>
          <a:lstStyle/>
          <a:p>
            <a:r>
              <a:rPr lang="en-US" dirty="0" smtClean="0"/>
              <a:t>Hijack machines</a:t>
            </a:r>
          </a:p>
          <a:p>
            <a:pPr lvl="1"/>
            <a:r>
              <a:rPr lang="es-ES" dirty="0" err="1" smtClean="0"/>
              <a:t>Process</a:t>
            </a:r>
            <a:r>
              <a:rPr lang="es-ES" dirty="0" smtClean="0"/>
              <a:t> escapes </a:t>
            </a:r>
            <a:r>
              <a:rPr lang="es-ES" dirty="0" err="1" smtClean="0"/>
              <a:t>Condor</a:t>
            </a:r>
            <a:r>
              <a:rPr lang="es-ES" dirty="0" smtClean="0"/>
              <a:t> control: </a:t>
            </a:r>
            <a:r>
              <a:rPr lang="es-ES" dirty="0" err="1" smtClean="0"/>
              <a:t>keep</a:t>
            </a:r>
            <a:r>
              <a:rPr lang="es-ES" dirty="0" smtClean="0"/>
              <a:t> </a:t>
            </a:r>
            <a:r>
              <a:rPr lang="es-ES" dirty="0" err="1" smtClean="0"/>
              <a:t>forking</a:t>
            </a:r>
            <a:r>
              <a:rPr lang="es-ES" dirty="0" smtClean="0"/>
              <a:t> and </a:t>
            </a:r>
            <a:r>
              <a:rPr lang="es-ES" dirty="0" err="1" smtClean="0"/>
              <a:t>exiting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escape </a:t>
            </a:r>
            <a:r>
              <a:rPr lang="es-ES" dirty="0" err="1" smtClean="0"/>
              <a:t>detection</a:t>
            </a:r>
            <a:r>
              <a:rPr lang="es-ES" dirty="0" smtClean="0"/>
              <a:t>.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6019800" y="3810000"/>
            <a:ext cx="1219200" cy="1219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Evil Job</a:t>
            </a:r>
            <a:br>
              <a:rPr lang="en-US" sz="2400" dirty="0" smtClean="0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2400" dirty="0" smtClean="0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PID 1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495800" y="3810000"/>
            <a:ext cx="1219200" cy="1219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smtClean="0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Evil Job</a:t>
            </a:r>
            <a:br>
              <a:rPr lang="en-US" sz="2400" dirty="0" smtClean="0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2400" dirty="0" smtClean="0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PID 2</a:t>
            </a:r>
            <a:endParaRPr lang="en-US" sz="2400" dirty="0"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971800" y="3810000"/>
            <a:ext cx="1219200" cy="12192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 smtClean="0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Evil Job</a:t>
            </a:r>
            <a:br>
              <a:rPr lang="en-US" sz="2400" dirty="0" smtClean="0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</a:br>
            <a:r>
              <a:rPr lang="en-US" sz="2400" dirty="0" smtClean="0"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PID 3</a:t>
            </a:r>
            <a:endParaRPr lang="en-US" sz="2400" dirty="0"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grpSp>
        <p:nvGrpSpPr>
          <p:cNvPr id="5" name="Group 14"/>
          <p:cNvGrpSpPr/>
          <p:nvPr/>
        </p:nvGrpSpPr>
        <p:grpSpPr>
          <a:xfrm>
            <a:off x="5181602" y="5181600"/>
            <a:ext cx="1435100" cy="1066800"/>
            <a:chOff x="5181600" y="5257800"/>
            <a:chExt cx="1435100" cy="1066800"/>
          </a:xfrm>
        </p:grpSpPr>
        <p:sp>
          <p:nvSpPr>
            <p:cNvPr id="13" name="Freeform 12"/>
            <p:cNvSpPr/>
            <p:nvPr/>
          </p:nvSpPr>
          <p:spPr bwMode="auto">
            <a:xfrm>
              <a:off x="5181600" y="5257800"/>
              <a:ext cx="1435100" cy="501650"/>
            </a:xfrm>
            <a:custGeom>
              <a:avLst/>
              <a:gdLst>
                <a:gd name="connsiteX0" fmla="*/ 1435100 w 1435100"/>
                <a:gd name="connsiteY0" fmla="*/ 38100 h 501650"/>
                <a:gd name="connsiteX1" fmla="*/ 723900 w 1435100"/>
                <a:gd name="connsiteY1" fmla="*/ 495300 h 501650"/>
                <a:gd name="connsiteX2" fmla="*/ 0 w 1435100"/>
                <a:gd name="connsiteY2" fmla="*/ 0 h 501650"/>
                <a:gd name="connsiteX3" fmla="*/ 0 w 1435100"/>
                <a:gd name="connsiteY3" fmla="*/ 0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100" h="501650">
                  <a:moveTo>
                    <a:pt x="1435100" y="38100"/>
                  </a:moveTo>
                  <a:cubicBezTo>
                    <a:pt x="1199091" y="269875"/>
                    <a:pt x="963083" y="501650"/>
                    <a:pt x="723900" y="495300"/>
                  </a:cubicBezTo>
                  <a:cubicBezTo>
                    <a:pt x="484717" y="48895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562600" y="5791200"/>
              <a:ext cx="762000" cy="5334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rPr>
                <a:t>fork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3594102" y="5181600"/>
            <a:ext cx="1435100" cy="1066800"/>
            <a:chOff x="5181600" y="5257800"/>
            <a:chExt cx="1435100" cy="1066800"/>
          </a:xfrm>
        </p:grpSpPr>
        <p:sp>
          <p:nvSpPr>
            <p:cNvPr id="17" name="Freeform 16"/>
            <p:cNvSpPr/>
            <p:nvPr/>
          </p:nvSpPr>
          <p:spPr bwMode="auto">
            <a:xfrm>
              <a:off x="5181600" y="5257800"/>
              <a:ext cx="1435100" cy="501650"/>
            </a:xfrm>
            <a:custGeom>
              <a:avLst/>
              <a:gdLst>
                <a:gd name="connsiteX0" fmla="*/ 1435100 w 1435100"/>
                <a:gd name="connsiteY0" fmla="*/ 38100 h 501650"/>
                <a:gd name="connsiteX1" fmla="*/ 723900 w 1435100"/>
                <a:gd name="connsiteY1" fmla="*/ 495300 h 501650"/>
                <a:gd name="connsiteX2" fmla="*/ 0 w 1435100"/>
                <a:gd name="connsiteY2" fmla="*/ 0 h 501650"/>
                <a:gd name="connsiteX3" fmla="*/ 0 w 1435100"/>
                <a:gd name="connsiteY3" fmla="*/ 0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100" h="501650">
                  <a:moveTo>
                    <a:pt x="1435100" y="38100"/>
                  </a:moveTo>
                  <a:cubicBezTo>
                    <a:pt x="1199091" y="269875"/>
                    <a:pt x="963083" y="501650"/>
                    <a:pt x="723900" y="495300"/>
                  </a:cubicBezTo>
                  <a:cubicBezTo>
                    <a:pt x="484717" y="48895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5562600" y="5791200"/>
              <a:ext cx="762000" cy="5334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rPr>
                <a:t>fork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grpSp>
        <p:nvGrpSpPr>
          <p:cNvPr id="10" name="Group 18"/>
          <p:cNvGrpSpPr/>
          <p:nvPr/>
        </p:nvGrpSpPr>
        <p:grpSpPr>
          <a:xfrm>
            <a:off x="838200" y="5181600"/>
            <a:ext cx="2667000" cy="1066800"/>
            <a:chOff x="5181600" y="5257800"/>
            <a:chExt cx="1435100" cy="1066800"/>
          </a:xfrm>
        </p:grpSpPr>
        <p:sp>
          <p:nvSpPr>
            <p:cNvPr id="20" name="Freeform 19"/>
            <p:cNvSpPr/>
            <p:nvPr/>
          </p:nvSpPr>
          <p:spPr bwMode="auto">
            <a:xfrm>
              <a:off x="5181600" y="5257800"/>
              <a:ext cx="1435100" cy="501650"/>
            </a:xfrm>
            <a:custGeom>
              <a:avLst/>
              <a:gdLst>
                <a:gd name="connsiteX0" fmla="*/ 1435100 w 1435100"/>
                <a:gd name="connsiteY0" fmla="*/ 38100 h 501650"/>
                <a:gd name="connsiteX1" fmla="*/ 723900 w 1435100"/>
                <a:gd name="connsiteY1" fmla="*/ 495300 h 501650"/>
                <a:gd name="connsiteX2" fmla="*/ 0 w 1435100"/>
                <a:gd name="connsiteY2" fmla="*/ 0 h 501650"/>
                <a:gd name="connsiteX3" fmla="*/ 0 w 1435100"/>
                <a:gd name="connsiteY3" fmla="*/ 0 h 50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100" h="501650">
                  <a:moveTo>
                    <a:pt x="1435100" y="38100"/>
                  </a:moveTo>
                  <a:cubicBezTo>
                    <a:pt x="1199091" y="269875"/>
                    <a:pt x="963083" y="501650"/>
                    <a:pt x="723900" y="495300"/>
                  </a:cubicBezTo>
                  <a:cubicBezTo>
                    <a:pt x="484717" y="48895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5562600" y="5791200"/>
              <a:ext cx="762000" cy="5334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rPr>
                <a:t>fork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grpSp>
        <p:nvGrpSpPr>
          <p:cNvPr id="11" name="Group 22"/>
          <p:cNvGrpSpPr/>
          <p:nvPr/>
        </p:nvGrpSpPr>
        <p:grpSpPr>
          <a:xfrm>
            <a:off x="152400" y="3810000"/>
            <a:ext cx="2286000" cy="1219200"/>
            <a:chOff x="533400" y="3810000"/>
            <a:chExt cx="2286000" cy="1219200"/>
          </a:xfrm>
        </p:grpSpPr>
        <p:sp>
          <p:nvSpPr>
            <p:cNvPr id="9" name="Oval 8"/>
            <p:cNvSpPr/>
            <p:nvPr/>
          </p:nvSpPr>
          <p:spPr bwMode="auto">
            <a:xfrm>
              <a:off x="533400" y="3810000"/>
              <a:ext cx="1219200" cy="1219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rPr>
                <a:t>Evil Job</a:t>
              </a:r>
              <a:b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rPr>
              </a:b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rPr>
                <a:t>PID </a:t>
              </a:r>
              <a:r>
                <a:rPr kumimoji="0" lang="en-US" sz="24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rPr>
                <a:t>n</a:t>
              </a:r>
              <a:endPara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981200" y="4191000"/>
              <a:ext cx="838200" cy="4572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05" charset="0"/>
                  <a:ea typeface="ＭＳ Ｐゴシック" pitchFamily="-105" charset="-128"/>
                  <a:cs typeface="ＭＳ Ｐゴシック" pitchFamily="-105" charset="-128"/>
                </a:rPr>
                <a:t>. . .</a:t>
              </a:r>
              <a:endPara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sp>
        <p:nvSpPr>
          <p:cNvPr id="27" name="Rectangle 26"/>
          <p:cNvSpPr/>
          <p:nvPr/>
        </p:nvSpPr>
        <p:spPr bwMode="auto">
          <a:xfrm>
            <a:off x="1905000" y="3657600"/>
            <a:ext cx="685800" cy="76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?</a:t>
            </a:r>
            <a:endParaRPr kumimoji="0" lang="en-US" sz="4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3" name="3 Marcador de pie de página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7DA20-DE3D-4F93-87A1-707615D6E01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3 0.00556 L -0.179 0.005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 0.00556 L -0.36233 0.0055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233 0.00556 L -0.529 0.0055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6800" y="2035764"/>
            <a:ext cx="3447312" cy="4267200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dirty="0">
              <a:latin typeface="Arial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2629800" y="4054294"/>
            <a:ext cx="1080000" cy="1656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grpSp>
        <p:nvGrpSpPr>
          <p:cNvPr id="7" name="Group 97"/>
          <p:cNvGrpSpPr>
            <a:grpSpLocks/>
          </p:cNvGrpSpPr>
          <p:nvPr/>
        </p:nvGrpSpPr>
        <p:grpSpPr bwMode="auto">
          <a:xfrm>
            <a:off x="2594744" y="5083766"/>
            <a:ext cx="1169711" cy="516469"/>
            <a:chOff x="-745292" y="3059644"/>
            <a:chExt cx="1169556" cy="516469"/>
          </a:xfrm>
        </p:grpSpPr>
        <p:sp>
          <p:nvSpPr>
            <p:cNvPr id="113" name="AutoShape 4"/>
            <p:cNvSpPr>
              <a:spLocks noChangeArrowheads="1"/>
            </p:cNvSpPr>
            <p:nvPr/>
          </p:nvSpPr>
          <p:spPr bwMode="auto">
            <a:xfrm>
              <a:off x="-673044" y="3059644"/>
              <a:ext cx="990600" cy="516469"/>
            </a:xfrm>
            <a:prstGeom prst="roundRect">
              <a:avLst>
                <a:gd name="adj" fmla="val 20444"/>
              </a:avLst>
            </a:prstGeom>
            <a:solidFill>
              <a:srgbClr val="BCFDB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sz="1600" dirty="0">
                <a:latin typeface="Arial"/>
              </a:endParaRPr>
            </a:p>
          </p:txBody>
        </p:sp>
        <p:sp>
          <p:nvSpPr>
            <p:cNvPr id="114" name="Text Box 40"/>
            <p:cNvSpPr txBox="1">
              <a:spLocks noChangeArrowheads="1"/>
            </p:cNvSpPr>
            <p:nvPr/>
          </p:nvSpPr>
          <p:spPr bwMode="auto">
            <a:xfrm>
              <a:off x="-745292" y="3212044"/>
              <a:ext cx="11695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-111" charset="0"/>
                  <a:cs typeface="Courier New" pitchFamily="-111" charset="0"/>
                </a:rPr>
                <a:t>user job</a:t>
              </a:r>
              <a:endParaRPr lang="en-US" sz="1600" b="1" dirty="0">
                <a:latin typeface="Courier New" pitchFamily="-111" charset="0"/>
                <a:cs typeface="Courier New" pitchFamily="-111" charset="0"/>
              </a:endParaRPr>
            </a:p>
          </p:txBody>
        </p:sp>
      </p:grp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3523" y="1426014"/>
            <a:ext cx="7772400" cy="4114800"/>
          </a:xfrm>
        </p:spPr>
        <p:txBody>
          <a:bodyPr/>
          <a:lstStyle/>
          <a:p>
            <a:r>
              <a:rPr lang="en-US" dirty="0" smtClean="0"/>
              <a:t>Hijack machines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</a:t>
            </a:r>
            <a:br>
              <a:rPr lang="en-US" dirty="0" smtClean="0"/>
            </a:br>
            <a:r>
              <a:rPr lang="en-US" dirty="0" smtClean="0"/>
              <a:t>What the bad guys can do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 bwMode="auto">
          <a:xfrm>
            <a:off x="1405800" y="4054294"/>
            <a:ext cx="1069200" cy="1656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3644138" y="3167120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sz="1800" dirty="0">
              <a:latin typeface="Arial"/>
            </a:endParaRPr>
          </a:p>
        </p:txBody>
      </p: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1447803" y="2128896"/>
            <a:ext cx="990731" cy="516469"/>
            <a:chOff x="-1892083" y="2170644"/>
            <a:chExt cx="990600" cy="516469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-1892083" y="2170644"/>
              <a:ext cx="990600" cy="516469"/>
            </a:xfrm>
            <a:prstGeom prst="roundRect">
              <a:avLst>
                <a:gd name="adj" fmla="val 20444"/>
              </a:avLst>
            </a:prstGeom>
            <a:solidFill>
              <a:srgbClr val="FFCE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sz="1600" dirty="0">
                <a:latin typeface="Arial"/>
              </a:endParaRPr>
            </a:p>
          </p:txBody>
        </p: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-1839687" y="2323044"/>
              <a:ext cx="9233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 pitchFamily="-111" charset="0"/>
                  <a:cs typeface="Courier New" pitchFamily="-111" charset="0"/>
                </a:rPr>
                <a:t>startd</a:t>
              </a:r>
              <a:endParaRPr lang="en-US" sz="1600" b="1" dirty="0">
                <a:latin typeface="Courier New" pitchFamily="-111" charset="0"/>
                <a:cs typeface="Courier New" pitchFamily="-111" charset="0"/>
              </a:endParaRPr>
            </a:p>
          </p:txBody>
        </p:sp>
      </p:grpSp>
      <p:grpSp>
        <p:nvGrpSpPr>
          <p:cNvPr id="12" name="Group 93"/>
          <p:cNvGrpSpPr>
            <a:grpSpLocks/>
          </p:cNvGrpSpPr>
          <p:nvPr/>
        </p:nvGrpSpPr>
        <p:grpSpPr bwMode="auto">
          <a:xfrm>
            <a:off x="1857228" y="3119496"/>
            <a:ext cx="1046581" cy="516469"/>
            <a:chOff x="-1482710" y="2119844"/>
            <a:chExt cx="1046442" cy="516469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-1435074" y="2119844"/>
              <a:ext cx="990600" cy="516469"/>
            </a:xfrm>
            <a:prstGeom prst="roundRect">
              <a:avLst>
                <a:gd name="adj" fmla="val 20444"/>
              </a:avLst>
            </a:prstGeom>
            <a:solidFill>
              <a:srgbClr val="FFCE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sz="1600" dirty="0">
                <a:latin typeface="Arial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-1482710" y="2272244"/>
              <a:ext cx="10464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-111" charset="0"/>
                  <a:cs typeface="Courier New" pitchFamily="-111" charset="0"/>
                </a:rPr>
                <a:t>starter</a:t>
              </a:r>
              <a:endParaRPr lang="en-US" sz="1600" b="1" dirty="0">
                <a:latin typeface="Courier New" pitchFamily="-111" charset="0"/>
                <a:cs typeface="Courier New" pitchFamily="-111" charset="0"/>
              </a:endParaRPr>
            </a:p>
          </p:txBody>
        </p:sp>
      </p:grpSp>
      <p:sp>
        <p:nvSpPr>
          <p:cNvPr id="18" name="Freeform 106"/>
          <p:cNvSpPr>
            <a:spLocks noChangeArrowheads="1"/>
          </p:cNvSpPr>
          <p:nvPr/>
        </p:nvSpPr>
        <p:spPr bwMode="auto">
          <a:xfrm flipH="1">
            <a:off x="3429002" y="4643495"/>
            <a:ext cx="149116" cy="457200"/>
          </a:xfrm>
          <a:custGeom>
            <a:avLst/>
            <a:gdLst>
              <a:gd name="T0" fmla="*/ 105760 w 163688"/>
              <a:gd name="T1" fmla="*/ 0 h 381000"/>
              <a:gd name="T2" fmla="*/ 1823 w 163688"/>
              <a:gd name="T3" fmla="*/ 590730 h 381000"/>
              <a:gd name="T4" fmla="*/ 94819 w 163688"/>
              <a:gd name="T5" fmla="*/ 1329145 h 381000"/>
              <a:gd name="T6" fmla="*/ 0 60000 65536"/>
              <a:gd name="T7" fmla="*/ 0 60000 65536"/>
              <a:gd name="T8" fmla="*/ 0 60000 65536"/>
              <a:gd name="T9" fmla="*/ 0 w 163688"/>
              <a:gd name="T10" fmla="*/ 0 h 381000"/>
              <a:gd name="T11" fmla="*/ 163688 w 163688"/>
              <a:gd name="T12" fmla="*/ 381000 h 38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688" h="381000">
                <a:moveTo>
                  <a:pt x="163688" y="0"/>
                </a:moveTo>
                <a:cubicBezTo>
                  <a:pt x="84666" y="52916"/>
                  <a:pt x="5644" y="105833"/>
                  <a:pt x="2822" y="169333"/>
                </a:cubicBezTo>
                <a:cubicBezTo>
                  <a:pt x="0" y="232833"/>
                  <a:pt x="146755" y="381000"/>
                  <a:pt x="146755" y="381000"/>
                </a:cubicBezTo>
              </a:path>
            </a:pathLst>
          </a:cu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s-ES" dirty="0">
              <a:latin typeface="Arial"/>
            </a:endParaRPr>
          </a:p>
        </p:txBody>
      </p:sp>
      <p:sp>
        <p:nvSpPr>
          <p:cNvPr id="20" name="TextBox 250"/>
          <p:cNvSpPr txBox="1">
            <a:spLocks noChangeArrowheads="1"/>
          </p:cNvSpPr>
          <p:nvPr/>
        </p:nvSpPr>
        <p:spPr bwMode="auto">
          <a:xfrm>
            <a:off x="2515863" y="2188163"/>
            <a:ext cx="20040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/>
              </a:rPr>
              <a:t>Condor </a:t>
            </a:r>
            <a:r>
              <a:rPr lang="en-US" sz="1400" dirty="0" smtClean="0">
                <a:latin typeface="Arial"/>
              </a:rPr>
              <a:t>Execute </a:t>
            </a:r>
            <a:r>
              <a:rPr lang="en-US" sz="1400" dirty="0">
                <a:latin typeface="Arial"/>
              </a:rPr>
              <a:t>H</a:t>
            </a:r>
            <a:r>
              <a:rPr lang="en-US" sz="1400" dirty="0" smtClean="0">
                <a:latin typeface="Arial"/>
              </a:rPr>
              <a:t>ost</a:t>
            </a:r>
            <a:endParaRPr lang="en-US" sz="1400" dirty="0">
              <a:latin typeface="Arial"/>
            </a:endParaRP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1427564" y="4110096"/>
            <a:ext cx="990600" cy="516469"/>
          </a:xfrm>
          <a:prstGeom prst="roundRect">
            <a:avLst>
              <a:gd name="adj" fmla="val 20444"/>
            </a:avLst>
          </a:prstGeom>
          <a:solidFill>
            <a:srgbClr val="FF0000">
              <a:alpha val="49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dirty="0">
              <a:latin typeface="Arial"/>
            </a:endParaRPr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1447800" y="5129271"/>
            <a:ext cx="990600" cy="516469"/>
          </a:xfrm>
          <a:prstGeom prst="roundRect">
            <a:avLst>
              <a:gd name="adj" fmla="val 20444"/>
            </a:avLst>
          </a:prstGeom>
          <a:solidFill>
            <a:srgbClr val="FF0000">
              <a:alpha val="49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1600" dirty="0">
              <a:latin typeface="Arial"/>
            </a:endParaRP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1370799" y="4255827"/>
            <a:ext cx="112082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latin typeface="Courier New" pitchFamily="-111" charset="0"/>
                <a:cs typeface="Courier New" pitchFamily="-111" charset="0"/>
              </a:rPr>
              <a:t>switchboard</a:t>
            </a:r>
            <a:endParaRPr lang="en-US" sz="1100" b="1" dirty="0">
              <a:latin typeface="Courier New" pitchFamily="-111" charset="0"/>
              <a:cs typeface="Courier New" pitchFamily="-111" charset="0"/>
            </a:endParaRP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1525188" y="5264048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 smtClean="0">
                <a:latin typeface="Courier New" pitchFamily="-111" charset="0"/>
                <a:cs typeface="Courier New" pitchFamily="-111" charset="0"/>
              </a:rPr>
              <a:t>procd</a:t>
            </a:r>
            <a:endParaRPr lang="en-US" sz="1600" b="1" dirty="0">
              <a:latin typeface="Courier New" pitchFamily="-111" charset="0"/>
              <a:cs typeface="Courier New" pitchFamily="-111" charset="0"/>
            </a:endParaRPr>
          </a:p>
        </p:txBody>
      </p:sp>
      <p:sp>
        <p:nvSpPr>
          <p:cNvPr id="38" name="Freeform 52"/>
          <p:cNvSpPr>
            <a:spLocks noChangeArrowheads="1"/>
          </p:cNvSpPr>
          <p:nvPr/>
        </p:nvSpPr>
        <p:spPr bwMode="auto">
          <a:xfrm flipH="1">
            <a:off x="2286000" y="2662295"/>
            <a:ext cx="152400" cy="457200"/>
          </a:xfrm>
          <a:custGeom>
            <a:avLst/>
            <a:gdLst>
              <a:gd name="T0" fmla="*/ 105760 w 163688"/>
              <a:gd name="T1" fmla="*/ 0 h 381000"/>
              <a:gd name="T2" fmla="*/ 1823 w 163688"/>
              <a:gd name="T3" fmla="*/ 590730 h 381000"/>
              <a:gd name="T4" fmla="*/ 94819 w 163688"/>
              <a:gd name="T5" fmla="*/ 1329145 h 381000"/>
              <a:gd name="T6" fmla="*/ 0 60000 65536"/>
              <a:gd name="T7" fmla="*/ 0 60000 65536"/>
              <a:gd name="T8" fmla="*/ 0 60000 65536"/>
              <a:gd name="T9" fmla="*/ 0 w 163688"/>
              <a:gd name="T10" fmla="*/ 0 h 381000"/>
              <a:gd name="T11" fmla="*/ 163688 w 163688"/>
              <a:gd name="T12" fmla="*/ 381000 h 38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688" h="381000">
                <a:moveTo>
                  <a:pt x="163688" y="0"/>
                </a:moveTo>
                <a:cubicBezTo>
                  <a:pt x="84666" y="52916"/>
                  <a:pt x="5644" y="105833"/>
                  <a:pt x="2822" y="169333"/>
                </a:cubicBezTo>
                <a:cubicBezTo>
                  <a:pt x="0" y="232833"/>
                  <a:pt x="146755" y="381000"/>
                  <a:pt x="146755" y="381000"/>
                </a:cubicBezTo>
              </a:path>
            </a:pathLst>
          </a:cu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s-ES" dirty="0">
              <a:latin typeface="Arial"/>
            </a:endParaRPr>
          </a:p>
        </p:txBody>
      </p:sp>
      <p:sp>
        <p:nvSpPr>
          <p:cNvPr id="40" name="Freeform 52"/>
          <p:cNvSpPr>
            <a:spLocks noChangeArrowheads="1"/>
          </p:cNvSpPr>
          <p:nvPr/>
        </p:nvSpPr>
        <p:spPr bwMode="auto">
          <a:xfrm>
            <a:off x="1447800" y="2662294"/>
            <a:ext cx="386645" cy="1447800"/>
          </a:xfrm>
          <a:custGeom>
            <a:avLst/>
            <a:gdLst>
              <a:gd name="T0" fmla="*/ 105760 w 163688"/>
              <a:gd name="T1" fmla="*/ 0 h 381000"/>
              <a:gd name="T2" fmla="*/ 1823 w 163688"/>
              <a:gd name="T3" fmla="*/ 590730 h 381000"/>
              <a:gd name="T4" fmla="*/ 94819 w 163688"/>
              <a:gd name="T5" fmla="*/ 1329145 h 381000"/>
              <a:gd name="T6" fmla="*/ 0 60000 65536"/>
              <a:gd name="T7" fmla="*/ 0 60000 65536"/>
              <a:gd name="T8" fmla="*/ 0 60000 65536"/>
              <a:gd name="T9" fmla="*/ 0 w 163688"/>
              <a:gd name="T10" fmla="*/ 0 h 381000"/>
              <a:gd name="T11" fmla="*/ 163688 w 163688"/>
              <a:gd name="T12" fmla="*/ 381000 h 38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688" h="381000">
                <a:moveTo>
                  <a:pt x="163688" y="0"/>
                </a:moveTo>
                <a:cubicBezTo>
                  <a:pt x="84666" y="52916"/>
                  <a:pt x="5644" y="105833"/>
                  <a:pt x="2822" y="169333"/>
                </a:cubicBezTo>
                <a:cubicBezTo>
                  <a:pt x="0" y="232833"/>
                  <a:pt x="146755" y="381000"/>
                  <a:pt x="146755" y="381000"/>
                </a:cubicBezTo>
              </a:path>
            </a:pathLst>
          </a:cu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s-ES" dirty="0">
              <a:latin typeface="Arial"/>
            </a:endParaRPr>
          </a:p>
        </p:txBody>
      </p:sp>
      <p:sp>
        <p:nvSpPr>
          <p:cNvPr id="42" name="Freeform 52"/>
          <p:cNvSpPr>
            <a:spLocks noChangeArrowheads="1"/>
          </p:cNvSpPr>
          <p:nvPr/>
        </p:nvSpPr>
        <p:spPr bwMode="auto">
          <a:xfrm>
            <a:off x="1453445" y="4643494"/>
            <a:ext cx="152400" cy="457200"/>
          </a:xfrm>
          <a:custGeom>
            <a:avLst/>
            <a:gdLst>
              <a:gd name="T0" fmla="*/ 105760 w 163688"/>
              <a:gd name="T1" fmla="*/ 0 h 381000"/>
              <a:gd name="T2" fmla="*/ 1823 w 163688"/>
              <a:gd name="T3" fmla="*/ 590730 h 381000"/>
              <a:gd name="T4" fmla="*/ 94819 w 163688"/>
              <a:gd name="T5" fmla="*/ 1329145 h 381000"/>
              <a:gd name="T6" fmla="*/ 0 60000 65536"/>
              <a:gd name="T7" fmla="*/ 0 60000 65536"/>
              <a:gd name="T8" fmla="*/ 0 60000 65536"/>
              <a:gd name="T9" fmla="*/ 0 w 163688"/>
              <a:gd name="T10" fmla="*/ 0 h 381000"/>
              <a:gd name="T11" fmla="*/ 163688 w 163688"/>
              <a:gd name="T12" fmla="*/ 381000 h 38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688" h="381000">
                <a:moveTo>
                  <a:pt x="163688" y="0"/>
                </a:moveTo>
                <a:cubicBezTo>
                  <a:pt x="84666" y="52916"/>
                  <a:pt x="5644" y="105833"/>
                  <a:pt x="2822" y="169333"/>
                </a:cubicBezTo>
                <a:cubicBezTo>
                  <a:pt x="0" y="232833"/>
                  <a:pt x="146755" y="381000"/>
                  <a:pt x="146755" y="381000"/>
                </a:cubicBezTo>
              </a:path>
            </a:pathLst>
          </a:cu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s-ES" dirty="0">
              <a:latin typeface="Arial"/>
            </a:endParaRP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2667000" y="4110096"/>
            <a:ext cx="990600" cy="516469"/>
          </a:xfrm>
          <a:prstGeom prst="roundRect">
            <a:avLst>
              <a:gd name="adj" fmla="val 20444"/>
            </a:avLst>
          </a:prstGeom>
          <a:solidFill>
            <a:srgbClr val="FF0000">
              <a:alpha val="49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dirty="0">
              <a:latin typeface="Arial"/>
            </a:endParaRPr>
          </a:p>
        </p:txBody>
      </p: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2622119" y="4244873"/>
            <a:ext cx="112082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latin typeface="Courier New" pitchFamily="-111" charset="0"/>
                <a:cs typeface="Courier New" pitchFamily="-111" charset="0"/>
              </a:rPr>
              <a:t>switchboard</a:t>
            </a:r>
            <a:endParaRPr lang="en-US" sz="1100" b="1" dirty="0">
              <a:latin typeface="Courier New" pitchFamily="-111" charset="0"/>
              <a:cs typeface="Courier New" pitchFamily="-111" charset="0"/>
            </a:endParaRPr>
          </a:p>
        </p:txBody>
      </p:sp>
      <p:sp>
        <p:nvSpPr>
          <p:cNvPr id="48" name="Freeform 52"/>
          <p:cNvSpPr>
            <a:spLocks noChangeArrowheads="1"/>
          </p:cNvSpPr>
          <p:nvPr/>
        </p:nvSpPr>
        <p:spPr bwMode="auto">
          <a:xfrm flipH="1">
            <a:off x="2743200" y="3652894"/>
            <a:ext cx="152400" cy="457200"/>
          </a:xfrm>
          <a:custGeom>
            <a:avLst/>
            <a:gdLst>
              <a:gd name="T0" fmla="*/ 105760 w 163688"/>
              <a:gd name="T1" fmla="*/ 0 h 381000"/>
              <a:gd name="T2" fmla="*/ 1823 w 163688"/>
              <a:gd name="T3" fmla="*/ 590730 h 381000"/>
              <a:gd name="T4" fmla="*/ 94819 w 163688"/>
              <a:gd name="T5" fmla="*/ 1329145 h 381000"/>
              <a:gd name="T6" fmla="*/ 0 60000 65536"/>
              <a:gd name="T7" fmla="*/ 0 60000 65536"/>
              <a:gd name="T8" fmla="*/ 0 60000 65536"/>
              <a:gd name="T9" fmla="*/ 0 w 163688"/>
              <a:gd name="T10" fmla="*/ 0 h 381000"/>
              <a:gd name="T11" fmla="*/ 163688 w 163688"/>
              <a:gd name="T12" fmla="*/ 381000 h 38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688" h="381000">
                <a:moveTo>
                  <a:pt x="163688" y="0"/>
                </a:moveTo>
                <a:cubicBezTo>
                  <a:pt x="84666" y="52916"/>
                  <a:pt x="5644" y="105833"/>
                  <a:pt x="2822" y="169333"/>
                </a:cubicBezTo>
                <a:cubicBezTo>
                  <a:pt x="0" y="232833"/>
                  <a:pt x="146755" y="381000"/>
                  <a:pt x="146755" y="381000"/>
                </a:cubicBezTo>
              </a:path>
            </a:pathLst>
          </a:cu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s-ES" dirty="0">
              <a:latin typeface="Arial"/>
            </a:endParaRPr>
          </a:p>
        </p:txBody>
      </p:sp>
      <p:cxnSp>
        <p:nvCxnSpPr>
          <p:cNvPr id="51" name="50 Conector angular"/>
          <p:cNvCxnSpPr>
            <a:endCxn id="35" idx="1"/>
          </p:cNvCxnSpPr>
          <p:nvPr/>
        </p:nvCxnSpPr>
        <p:spPr bwMode="auto">
          <a:xfrm rot="10800000" flipV="1">
            <a:off x="1447802" y="2387129"/>
            <a:ext cx="1588" cy="3000375"/>
          </a:xfrm>
          <a:prstGeom prst="bent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51 Forma"/>
          <p:cNvCxnSpPr/>
          <p:nvPr/>
        </p:nvCxnSpPr>
        <p:spPr bwMode="auto">
          <a:xfrm rot="10800000" flipV="1">
            <a:off x="1371603" y="3377730"/>
            <a:ext cx="533269" cy="202776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97"/>
          <p:cNvGrpSpPr>
            <a:grpSpLocks/>
          </p:cNvGrpSpPr>
          <p:nvPr/>
        </p:nvGrpSpPr>
        <p:grpSpPr bwMode="auto">
          <a:xfrm>
            <a:off x="2747145" y="5253096"/>
            <a:ext cx="1169711" cy="516469"/>
            <a:chOff x="-745292" y="3059644"/>
            <a:chExt cx="1169556" cy="516469"/>
          </a:xfrm>
        </p:grpSpPr>
        <p:sp>
          <p:nvSpPr>
            <p:cNvPr id="54" name="AutoShape 4"/>
            <p:cNvSpPr>
              <a:spLocks noChangeArrowheads="1"/>
            </p:cNvSpPr>
            <p:nvPr/>
          </p:nvSpPr>
          <p:spPr bwMode="auto">
            <a:xfrm>
              <a:off x="-673044" y="3059644"/>
              <a:ext cx="990600" cy="516469"/>
            </a:xfrm>
            <a:prstGeom prst="roundRect">
              <a:avLst>
                <a:gd name="adj" fmla="val 20444"/>
              </a:avLst>
            </a:prstGeom>
            <a:solidFill>
              <a:srgbClr val="BCFDB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sz="1600" dirty="0">
                <a:latin typeface="Arial"/>
              </a:endParaRPr>
            </a:p>
          </p:txBody>
        </p:sp>
        <p:sp>
          <p:nvSpPr>
            <p:cNvPr id="55" name="Text Box 40"/>
            <p:cNvSpPr txBox="1">
              <a:spLocks noChangeArrowheads="1"/>
            </p:cNvSpPr>
            <p:nvPr/>
          </p:nvSpPr>
          <p:spPr bwMode="auto">
            <a:xfrm>
              <a:off x="-745292" y="3212044"/>
              <a:ext cx="11695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-111" charset="0"/>
                  <a:cs typeface="Courier New" pitchFamily="-111" charset="0"/>
                </a:rPr>
                <a:t>user job</a:t>
              </a:r>
              <a:endParaRPr lang="en-US" sz="1600" b="1" dirty="0">
                <a:latin typeface="Courier New" pitchFamily="-111" charset="0"/>
                <a:cs typeface="Courier New" pitchFamily="-111" charset="0"/>
              </a:endParaRPr>
            </a:p>
          </p:txBody>
        </p:sp>
      </p:grpSp>
      <p:grpSp>
        <p:nvGrpSpPr>
          <p:cNvPr id="16" name="Group 97"/>
          <p:cNvGrpSpPr>
            <a:grpSpLocks/>
          </p:cNvGrpSpPr>
          <p:nvPr/>
        </p:nvGrpSpPr>
        <p:grpSpPr bwMode="auto">
          <a:xfrm>
            <a:off x="2899545" y="5405496"/>
            <a:ext cx="1169711" cy="516469"/>
            <a:chOff x="-745292" y="3059644"/>
            <a:chExt cx="1169556" cy="516469"/>
          </a:xfrm>
        </p:grpSpPr>
        <p:sp>
          <p:nvSpPr>
            <p:cNvPr id="57" name="AutoShape 4"/>
            <p:cNvSpPr>
              <a:spLocks noChangeArrowheads="1"/>
            </p:cNvSpPr>
            <p:nvPr/>
          </p:nvSpPr>
          <p:spPr bwMode="auto">
            <a:xfrm>
              <a:off x="-673044" y="3059644"/>
              <a:ext cx="990600" cy="516469"/>
            </a:xfrm>
            <a:prstGeom prst="roundRect">
              <a:avLst>
                <a:gd name="adj" fmla="val 20444"/>
              </a:avLst>
            </a:prstGeom>
            <a:solidFill>
              <a:srgbClr val="BCFDB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sz="1600" dirty="0">
                <a:latin typeface="Arial"/>
              </a:endParaRPr>
            </a:p>
          </p:txBody>
        </p:sp>
        <p:sp>
          <p:nvSpPr>
            <p:cNvPr id="58" name="Text Box 40"/>
            <p:cNvSpPr txBox="1">
              <a:spLocks noChangeArrowheads="1"/>
            </p:cNvSpPr>
            <p:nvPr/>
          </p:nvSpPr>
          <p:spPr bwMode="auto">
            <a:xfrm>
              <a:off x="-745292" y="3212044"/>
              <a:ext cx="11695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-111" charset="0"/>
                  <a:cs typeface="Courier New" pitchFamily="-111" charset="0"/>
                </a:rPr>
                <a:t>user job</a:t>
              </a:r>
              <a:endParaRPr lang="en-US" sz="1600" b="1" dirty="0">
                <a:latin typeface="Courier New" pitchFamily="-111" charset="0"/>
                <a:cs typeface="Courier New" pitchFamily="-111" charset="0"/>
              </a:endParaRPr>
            </a:p>
          </p:txBody>
        </p:sp>
      </p:grpSp>
      <p:grpSp>
        <p:nvGrpSpPr>
          <p:cNvPr id="17" name="Group 97"/>
          <p:cNvGrpSpPr>
            <a:grpSpLocks/>
          </p:cNvGrpSpPr>
          <p:nvPr/>
        </p:nvGrpSpPr>
        <p:grpSpPr bwMode="auto">
          <a:xfrm>
            <a:off x="3051945" y="5557896"/>
            <a:ext cx="1169711" cy="516469"/>
            <a:chOff x="-745292" y="3059644"/>
            <a:chExt cx="1169556" cy="516469"/>
          </a:xfrm>
        </p:grpSpPr>
        <p:sp>
          <p:nvSpPr>
            <p:cNvPr id="60" name="AutoShape 4"/>
            <p:cNvSpPr>
              <a:spLocks noChangeArrowheads="1"/>
            </p:cNvSpPr>
            <p:nvPr/>
          </p:nvSpPr>
          <p:spPr bwMode="auto">
            <a:xfrm>
              <a:off x="-673044" y="3059644"/>
              <a:ext cx="990600" cy="516469"/>
            </a:xfrm>
            <a:prstGeom prst="roundRect">
              <a:avLst>
                <a:gd name="adj" fmla="val 20444"/>
              </a:avLst>
            </a:prstGeom>
            <a:solidFill>
              <a:srgbClr val="BCFDB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sz="1600" dirty="0">
                <a:latin typeface="Arial"/>
              </a:endParaRPr>
            </a:p>
          </p:txBody>
        </p:sp>
        <p:sp>
          <p:nvSpPr>
            <p:cNvPr id="61" name="Text Box 40"/>
            <p:cNvSpPr txBox="1">
              <a:spLocks noChangeArrowheads="1"/>
            </p:cNvSpPr>
            <p:nvPr/>
          </p:nvSpPr>
          <p:spPr bwMode="auto">
            <a:xfrm>
              <a:off x="-745292" y="3212044"/>
              <a:ext cx="11695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-111" charset="0"/>
                  <a:cs typeface="Courier New" pitchFamily="-111" charset="0"/>
                </a:rPr>
                <a:t>user job</a:t>
              </a:r>
              <a:endParaRPr lang="en-US" sz="1600" b="1" dirty="0">
                <a:latin typeface="Courier New" pitchFamily="-111" charset="0"/>
                <a:cs typeface="Courier New" pitchFamily="-111" charset="0"/>
              </a:endParaRPr>
            </a:p>
          </p:txBody>
        </p:sp>
      </p:grpSp>
      <p:grpSp>
        <p:nvGrpSpPr>
          <p:cNvPr id="19" name="Group 97"/>
          <p:cNvGrpSpPr>
            <a:grpSpLocks/>
          </p:cNvGrpSpPr>
          <p:nvPr/>
        </p:nvGrpSpPr>
        <p:grpSpPr bwMode="auto">
          <a:xfrm>
            <a:off x="3204345" y="5710296"/>
            <a:ext cx="1169711" cy="516469"/>
            <a:chOff x="-745292" y="3059644"/>
            <a:chExt cx="1169556" cy="516469"/>
          </a:xfrm>
        </p:grpSpPr>
        <p:sp>
          <p:nvSpPr>
            <p:cNvPr id="63" name="AutoShape 4"/>
            <p:cNvSpPr>
              <a:spLocks noChangeArrowheads="1"/>
            </p:cNvSpPr>
            <p:nvPr/>
          </p:nvSpPr>
          <p:spPr bwMode="auto">
            <a:xfrm>
              <a:off x="-673044" y="3059644"/>
              <a:ext cx="990600" cy="516469"/>
            </a:xfrm>
            <a:prstGeom prst="roundRect">
              <a:avLst>
                <a:gd name="adj" fmla="val 20444"/>
              </a:avLst>
            </a:prstGeom>
            <a:solidFill>
              <a:srgbClr val="BCFDB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sz="1600" dirty="0">
                <a:latin typeface="Arial"/>
              </a:endParaRPr>
            </a:p>
          </p:txBody>
        </p:sp>
        <p:sp>
          <p:nvSpPr>
            <p:cNvPr id="64" name="Text Box 40"/>
            <p:cNvSpPr txBox="1">
              <a:spLocks noChangeArrowheads="1"/>
            </p:cNvSpPr>
            <p:nvPr/>
          </p:nvSpPr>
          <p:spPr bwMode="auto">
            <a:xfrm>
              <a:off x="-745292" y="3212044"/>
              <a:ext cx="11695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-111" charset="0"/>
                  <a:cs typeface="Courier New" pitchFamily="-111" charset="0"/>
                </a:rPr>
                <a:t>user job</a:t>
              </a:r>
              <a:endParaRPr lang="en-US" sz="1600" b="1" dirty="0">
                <a:latin typeface="Courier New" pitchFamily="-111" charset="0"/>
                <a:cs typeface="Courier New" pitchFamily="-111" charset="0"/>
              </a:endParaRPr>
            </a:p>
          </p:txBody>
        </p:sp>
      </p:grpSp>
      <p:grpSp>
        <p:nvGrpSpPr>
          <p:cNvPr id="21" name="109 Grupo"/>
          <p:cNvGrpSpPr/>
          <p:nvPr/>
        </p:nvGrpSpPr>
        <p:grpSpPr>
          <a:xfrm>
            <a:off x="5181603" y="2035764"/>
            <a:ext cx="3212226" cy="4267200"/>
            <a:chOff x="5181600" y="2438400"/>
            <a:chExt cx="3212228" cy="4267200"/>
          </a:xfrm>
        </p:grpSpPr>
        <p:sp>
          <p:nvSpPr>
            <p:cNvPr id="65" name="Rectangle 3"/>
            <p:cNvSpPr>
              <a:spLocks noChangeArrowheads="1"/>
            </p:cNvSpPr>
            <p:nvPr/>
          </p:nvSpPr>
          <p:spPr bwMode="auto">
            <a:xfrm>
              <a:off x="5181600" y="2438400"/>
              <a:ext cx="3124200" cy="4267200"/>
            </a:xfrm>
            <a:prstGeom prst="rect">
              <a:avLst/>
            </a:prstGeom>
            <a:solidFill>
              <a:srgbClr val="E6E6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s-ES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66" name="65 Rectángulo"/>
            <p:cNvSpPr/>
            <p:nvPr/>
          </p:nvSpPr>
          <p:spPr bwMode="auto">
            <a:xfrm>
              <a:off x="5520600" y="4456930"/>
              <a:ext cx="1069200" cy="1656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7758938" y="3569755"/>
              <a:ext cx="1846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s-ES" sz="1800" dirty="0">
                <a:latin typeface="Arial"/>
              </a:endParaRPr>
            </a:p>
          </p:txBody>
        </p:sp>
        <p:grpSp>
          <p:nvGrpSpPr>
            <p:cNvPr id="22" name="Group 90"/>
            <p:cNvGrpSpPr>
              <a:grpSpLocks/>
            </p:cNvGrpSpPr>
            <p:nvPr/>
          </p:nvGrpSpPr>
          <p:grpSpPr bwMode="auto">
            <a:xfrm>
              <a:off x="5562601" y="2531530"/>
              <a:ext cx="990731" cy="516469"/>
              <a:chOff x="-1892083" y="2170644"/>
              <a:chExt cx="990600" cy="516469"/>
            </a:xfrm>
          </p:grpSpPr>
          <p:sp>
            <p:nvSpPr>
              <p:cNvPr id="70" name="AutoShape 4"/>
              <p:cNvSpPr>
                <a:spLocks noChangeArrowheads="1"/>
              </p:cNvSpPr>
              <p:nvPr/>
            </p:nvSpPr>
            <p:spPr bwMode="auto">
              <a:xfrm>
                <a:off x="-1892083" y="2170644"/>
                <a:ext cx="990600" cy="516469"/>
              </a:xfrm>
              <a:prstGeom prst="roundRect">
                <a:avLst>
                  <a:gd name="adj" fmla="val 20444"/>
                </a:avLst>
              </a:prstGeom>
              <a:solidFill>
                <a:srgbClr val="FFCE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 dirty="0">
                  <a:latin typeface="Arial"/>
                </a:endParaRPr>
              </a:p>
            </p:txBody>
          </p:sp>
          <p:sp>
            <p:nvSpPr>
              <p:cNvPr id="71" name="Text Box 40"/>
              <p:cNvSpPr txBox="1">
                <a:spLocks noChangeArrowheads="1"/>
              </p:cNvSpPr>
              <p:nvPr/>
            </p:nvSpPr>
            <p:spPr bwMode="auto">
              <a:xfrm>
                <a:off x="-1839687" y="2323044"/>
                <a:ext cx="9233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err="1" smtClean="0">
                    <a:latin typeface="Courier New" pitchFamily="-111" charset="0"/>
                    <a:cs typeface="Courier New" pitchFamily="-111" charset="0"/>
                  </a:rPr>
                  <a:t>startd</a:t>
                </a:r>
                <a:endParaRPr lang="en-US" sz="1600" b="1" dirty="0">
                  <a:latin typeface="Courier New" pitchFamily="-111" charset="0"/>
                  <a:cs typeface="Courier New" pitchFamily="-111" charset="0"/>
                </a:endParaRPr>
              </a:p>
            </p:txBody>
          </p:sp>
        </p:grpSp>
        <p:grpSp>
          <p:nvGrpSpPr>
            <p:cNvPr id="23" name="Group 93"/>
            <p:cNvGrpSpPr>
              <a:grpSpLocks/>
            </p:cNvGrpSpPr>
            <p:nvPr/>
          </p:nvGrpSpPr>
          <p:grpSpPr bwMode="auto">
            <a:xfrm>
              <a:off x="5972023" y="3522130"/>
              <a:ext cx="1046582" cy="516469"/>
              <a:chOff x="-1482712" y="2119844"/>
              <a:chExt cx="1046443" cy="516469"/>
            </a:xfrm>
          </p:grpSpPr>
          <p:sp>
            <p:nvSpPr>
              <p:cNvPr id="73" name="AutoShape 4"/>
              <p:cNvSpPr>
                <a:spLocks noChangeArrowheads="1"/>
              </p:cNvSpPr>
              <p:nvPr/>
            </p:nvSpPr>
            <p:spPr bwMode="auto">
              <a:xfrm>
                <a:off x="-1435074" y="2119844"/>
                <a:ext cx="990600" cy="516469"/>
              </a:xfrm>
              <a:prstGeom prst="roundRect">
                <a:avLst>
                  <a:gd name="adj" fmla="val 20444"/>
                </a:avLst>
              </a:prstGeom>
              <a:solidFill>
                <a:srgbClr val="FFCE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 dirty="0">
                  <a:latin typeface="Arial"/>
                </a:endParaRPr>
              </a:p>
            </p:txBody>
          </p:sp>
          <p:sp>
            <p:nvSpPr>
              <p:cNvPr id="74" name="Text Box 40"/>
              <p:cNvSpPr txBox="1">
                <a:spLocks noChangeArrowheads="1"/>
              </p:cNvSpPr>
              <p:nvPr/>
            </p:nvSpPr>
            <p:spPr bwMode="auto">
              <a:xfrm>
                <a:off x="-1482712" y="2272244"/>
                <a:ext cx="1046443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 New" pitchFamily="-111" charset="0"/>
                    <a:cs typeface="Courier New" pitchFamily="-111" charset="0"/>
                  </a:rPr>
                  <a:t>starter</a:t>
                </a:r>
                <a:endParaRPr lang="en-US" sz="1600" b="1" dirty="0">
                  <a:latin typeface="Courier New" pitchFamily="-111" charset="0"/>
                  <a:cs typeface="Courier New" pitchFamily="-111" charset="0"/>
                </a:endParaRPr>
              </a:p>
            </p:txBody>
          </p:sp>
        </p:grpSp>
        <p:sp>
          <p:nvSpPr>
            <p:cNvPr id="79" name="TextBox 250"/>
            <p:cNvSpPr txBox="1">
              <a:spLocks noChangeArrowheads="1"/>
            </p:cNvSpPr>
            <p:nvPr/>
          </p:nvSpPr>
          <p:spPr bwMode="auto">
            <a:xfrm>
              <a:off x="6508375" y="2590799"/>
              <a:ext cx="1885453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300" dirty="0">
                  <a:latin typeface="Arial"/>
                </a:rPr>
                <a:t>Condor </a:t>
              </a:r>
              <a:r>
                <a:rPr lang="en-US" sz="1300" dirty="0" smtClean="0">
                  <a:latin typeface="Arial"/>
                </a:rPr>
                <a:t>Execute </a:t>
              </a:r>
              <a:r>
                <a:rPr lang="en-US" sz="1300" dirty="0">
                  <a:latin typeface="Arial"/>
                </a:rPr>
                <a:t>H</a:t>
              </a:r>
              <a:r>
                <a:rPr lang="en-US" sz="1300" dirty="0" smtClean="0">
                  <a:latin typeface="Arial"/>
                </a:rPr>
                <a:t>ost</a:t>
              </a:r>
              <a:endParaRPr lang="en-US" sz="1300" dirty="0">
                <a:latin typeface="Arial"/>
              </a:endParaRPr>
            </a:p>
          </p:txBody>
        </p:sp>
        <p:sp>
          <p:nvSpPr>
            <p:cNvPr id="80" name="AutoShape 4"/>
            <p:cNvSpPr>
              <a:spLocks noChangeArrowheads="1"/>
            </p:cNvSpPr>
            <p:nvPr/>
          </p:nvSpPr>
          <p:spPr bwMode="auto">
            <a:xfrm>
              <a:off x="5542364" y="4512730"/>
              <a:ext cx="990600" cy="516469"/>
            </a:xfrm>
            <a:prstGeom prst="roundRect">
              <a:avLst>
                <a:gd name="adj" fmla="val 20444"/>
              </a:avLst>
            </a:prstGeom>
            <a:solidFill>
              <a:srgbClr val="FF0000">
                <a:alpha val="49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>
                <a:latin typeface="Arial"/>
              </a:endParaRPr>
            </a:p>
          </p:txBody>
        </p:sp>
        <p:sp>
          <p:nvSpPr>
            <p:cNvPr id="81" name="AutoShape 4"/>
            <p:cNvSpPr>
              <a:spLocks noChangeArrowheads="1"/>
            </p:cNvSpPr>
            <p:nvPr/>
          </p:nvSpPr>
          <p:spPr bwMode="auto">
            <a:xfrm>
              <a:off x="5562600" y="5531905"/>
              <a:ext cx="990600" cy="516469"/>
            </a:xfrm>
            <a:prstGeom prst="roundRect">
              <a:avLst>
                <a:gd name="adj" fmla="val 20444"/>
              </a:avLst>
            </a:prstGeom>
            <a:solidFill>
              <a:srgbClr val="FF0000">
                <a:alpha val="49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dirty="0">
                <a:latin typeface="Arial"/>
              </a:endParaRPr>
            </a:p>
          </p:txBody>
        </p:sp>
        <p:sp>
          <p:nvSpPr>
            <p:cNvPr id="82" name="Text Box 40"/>
            <p:cNvSpPr txBox="1">
              <a:spLocks noChangeArrowheads="1"/>
            </p:cNvSpPr>
            <p:nvPr/>
          </p:nvSpPr>
          <p:spPr bwMode="auto">
            <a:xfrm>
              <a:off x="5485599" y="4658463"/>
              <a:ext cx="112082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 smtClean="0">
                  <a:latin typeface="Courier New" pitchFamily="-111" charset="0"/>
                  <a:cs typeface="Courier New" pitchFamily="-111" charset="0"/>
                </a:rPr>
                <a:t>switchboard</a:t>
              </a:r>
              <a:endParaRPr lang="en-US" sz="1100" b="1" dirty="0">
                <a:latin typeface="Courier New" pitchFamily="-111" charset="0"/>
                <a:cs typeface="Courier New" pitchFamily="-111" charset="0"/>
              </a:endParaRPr>
            </a:p>
          </p:txBody>
        </p:sp>
        <p:sp>
          <p:nvSpPr>
            <p:cNvPr id="83" name="Text Box 40"/>
            <p:cNvSpPr txBox="1">
              <a:spLocks noChangeArrowheads="1"/>
            </p:cNvSpPr>
            <p:nvPr/>
          </p:nvSpPr>
          <p:spPr bwMode="auto">
            <a:xfrm>
              <a:off x="5639985" y="5666684"/>
              <a:ext cx="8003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 pitchFamily="-111" charset="0"/>
                  <a:cs typeface="Courier New" pitchFamily="-111" charset="0"/>
                </a:rPr>
                <a:t>procd</a:t>
              </a:r>
              <a:endParaRPr lang="en-US" sz="1600" b="1" dirty="0">
                <a:latin typeface="Courier New" pitchFamily="-111" charset="0"/>
                <a:cs typeface="Courier New" pitchFamily="-111" charset="0"/>
              </a:endParaRPr>
            </a:p>
          </p:txBody>
        </p:sp>
        <p:sp>
          <p:nvSpPr>
            <p:cNvPr id="84" name="Freeform 52"/>
            <p:cNvSpPr>
              <a:spLocks noChangeArrowheads="1"/>
            </p:cNvSpPr>
            <p:nvPr/>
          </p:nvSpPr>
          <p:spPr bwMode="auto">
            <a:xfrm flipH="1">
              <a:off x="6400800" y="3064931"/>
              <a:ext cx="152400" cy="457200"/>
            </a:xfrm>
            <a:custGeom>
              <a:avLst/>
              <a:gdLst>
                <a:gd name="T0" fmla="*/ 105760 w 163688"/>
                <a:gd name="T1" fmla="*/ 0 h 381000"/>
                <a:gd name="T2" fmla="*/ 1823 w 163688"/>
                <a:gd name="T3" fmla="*/ 590730 h 381000"/>
                <a:gd name="T4" fmla="*/ 94819 w 163688"/>
                <a:gd name="T5" fmla="*/ 1329145 h 381000"/>
                <a:gd name="T6" fmla="*/ 0 60000 65536"/>
                <a:gd name="T7" fmla="*/ 0 60000 65536"/>
                <a:gd name="T8" fmla="*/ 0 60000 65536"/>
                <a:gd name="T9" fmla="*/ 0 w 163688"/>
                <a:gd name="T10" fmla="*/ 0 h 381000"/>
                <a:gd name="T11" fmla="*/ 163688 w 163688"/>
                <a:gd name="T12" fmla="*/ 381000 h 381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688" h="381000">
                  <a:moveTo>
                    <a:pt x="163688" y="0"/>
                  </a:moveTo>
                  <a:cubicBezTo>
                    <a:pt x="84666" y="52916"/>
                    <a:pt x="5644" y="105833"/>
                    <a:pt x="2822" y="169333"/>
                  </a:cubicBezTo>
                  <a:cubicBezTo>
                    <a:pt x="0" y="232833"/>
                    <a:pt x="146755" y="381000"/>
                    <a:pt x="146755" y="381000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s-ES" dirty="0">
                <a:latin typeface="Arial"/>
              </a:endParaRPr>
            </a:p>
          </p:txBody>
        </p:sp>
        <p:sp>
          <p:nvSpPr>
            <p:cNvPr id="85" name="Freeform 52"/>
            <p:cNvSpPr>
              <a:spLocks noChangeArrowheads="1"/>
            </p:cNvSpPr>
            <p:nvPr/>
          </p:nvSpPr>
          <p:spPr bwMode="auto">
            <a:xfrm>
              <a:off x="5562600" y="3064930"/>
              <a:ext cx="386645" cy="1447800"/>
            </a:xfrm>
            <a:custGeom>
              <a:avLst/>
              <a:gdLst>
                <a:gd name="T0" fmla="*/ 105760 w 163688"/>
                <a:gd name="T1" fmla="*/ 0 h 381000"/>
                <a:gd name="T2" fmla="*/ 1823 w 163688"/>
                <a:gd name="T3" fmla="*/ 590730 h 381000"/>
                <a:gd name="T4" fmla="*/ 94819 w 163688"/>
                <a:gd name="T5" fmla="*/ 1329145 h 381000"/>
                <a:gd name="T6" fmla="*/ 0 60000 65536"/>
                <a:gd name="T7" fmla="*/ 0 60000 65536"/>
                <a:gd name="T8" fmla="*/ 0 60000 65536"/>
                <a:gd name="T9" fmla="*/ 0 w 163688"/>
                <a:gd name="T10" fmla="*/ 0 h 381000"/>
                <a:gd name="T11" fmla="*/ 163688 w 163688"/>
                <a:gd name="T12" fmla="*/ 381000 h 381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688" h="381000">
                  <a:moveTo>
                    <a:pt x="163688" y="0"/>
                  </a:moveTo>
                  <a:cubicBezTo>
                    <a:pt x="84666" y="52916"/>
                    <a:pt x="5644" y="105833"/>
                    <a:pt x="2822" y="169333"/>
                  </a:cubicBezTo>
                  <a:cubicBezTo>
                    <a:pt x="0" y="232833"/>
                    <a:pt x="146755" y="381000"/>
                    <a:pt x="146755" y="381000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s-ES" dirty="0">
                <a:latin typeface="Arial"/>
              </a:endParaRPr>
            </a:p>
          </p:txBody>
        </p:sp>
        <p:sp>
          <p:nvSpPr>
            <p:cNvPr id="86" name="Freeform 52"/>
            <p:cNvSpPr>
              <a:spLocks noChangeArrowheads="1"/>
            </p:cNvSpPr>
            <p:nvPr/>
          </p:nvSpPr>
          <p:spPr bwMode="auto">
            <a:xfrm>
              <a:off x="5568245" y="5046130"/>
              <a:ext cx="152400" cy="457200"/>
            </a:xfrm>
            <a:custGeom>
              <a:avLst/>
              <a:gdLst>
                <a:gd name="T0" fmla="*/ 105760 w 163688"/>
                <a:gd name="T1" fmla="*/ 0 h 381000"/>
                <a:gd name="T2" fmla="*/ 1823 w 163688"/>
                <a:gd name="T3" fmla="*/ 590730 h 381000"/>
                <a:gd name="T4" fmla="*/ 94819 w 163688"/>
                <a:gd name="T5" fmla="*/ 1329145 h 381000"/>
                <a:gd name="T6" fmla="*/ 0 60000 65536"/>
                <a:gd name="T7" fmla="*/ 0 60000 65536"/>
                <a:gd name="T8" fmla="*/ 0 60000 65536"/>
                <a:gd name="T9" fmla="*/ 0 w 163688"/>
                <a:gd name="T10" fmla="*/ 0 h 381000"/>
                <a:gd name="T11" fmla="*/ 163688 w 163688"/>
                <a:gd name="T12" fmla="*/ 381000 h 381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688" h="381000">
                  <a:moveTo>
                    <a:pt x="163688" y="0"/>
                  </a:moveTo>
                  <a:cubicBezTo>
                    <a:pt x="84666" y="52916"/>
                    <a:pt x="5644" y="105833"/>
                    <a:pt x="2822" y="169333"/>
                  </a:cubicBezTo>
                  <a:cubicBezTo>
                    <a:pt x="0" y="232833"/>
                    <a:pt x="146755" y="381000"/>
                    <a:pt x="146755" y="381000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s-ES" dirty="0">
                <a:latin typeface="Arial"/>
              </a:endParaRPr>
            </a:p>
          </p:txBody>
        </p:sp>
        <p:cxnSp>
          <p:nvCxnSpPr>
            <p:cNvPr id="90" name="89 Conector angular"/>
            <p:cNvCxnSpPr>
              <a:endCxn id="81" idx="1"/>
            </p:cNvCxnSpPr>
            <p:nvPr/>
          </p:nvCxnSpPr>
          <p:spPr bwMode="auto">
            <a:xfrm rot="10800000" flipV="1">
              <a:off x="5562600" y="2789764"/>
              <a:ext cx="1588" cy="3000375"/>
            </a:xfrm>
            <a:prstGeom prst="bentConnector3">
              <a:avLst>
                <a:gd name="adj1" fmla="val 14395466"/>
              </a:avLst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90 Forma"/>
            <p:cNvCxnSpPr/>
            <p:nvPr/>
          </p:nvCxnSpPr>
          <p:spPr bwMode="auto">
            <a:xfrm rot="10800000" flipV="1">
              <a:off x="5486401" y="3780364"/>
              <a:ext cx="533269" cy="2027765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 Box 40"/>
            <p:cNvSpPr txBox="1">
              <a:spLocks noChangeArrowheads="1"/>
            </p:cNvSpPr>
            <p:nvPr/>
          </p:nvSpPr>
          <p:spPr bwMode="auto">
            <a:xfrm>
              <a:off x="6589799" y="4287653"/>
              <a:ext cx="169790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  <a:latin typeface="Arial Rounded MT Bold"/>
                  <a:cs typeface="Arial Rounded MT Bold"/>
                </a:rPr>
                <a:t>IDLE MACHINE</a:t>
              </a:r>
              <a:endParaRPr lang="en-US" sz="1600" b="1" dirty="0">
                <a:solidFill>
                  <a:srgbClr val="FF0000"/>
                </a:solidFill>
                <a:latin typeface="Arial Rounded MT Bold"/>
                <a:cs typeface="Arial Rounded MT Bold"/>
              </a:endParaRPr>
            </a:p>
          </p:txBody>
        </p:sp>
        <p:grpSp>
          <p:nvGrpSpPr>
            <p:cNvPr id="24" name="Group 97"/>
            <p:cNvGrpSpPr>
              <a:grpSpLocks/>
            </p:cNvGrpSpPr>
            <p:nvPr/>
          </p:nvGrpSpPr>
          <p:grpSpPr bwMode="auto">
            <a:xfrm>
              <a:off x="6785741" y="5181600"/>
              <a:ext cx="1169711" cy="516469"/>
              <a:chOff x="-745293" y="3059644"/>
              <a:chExt cx="1169556" cy="516469"/>
            </a:xfrm>
          </p:grpSpPr>
          <p:sp>
            <p:nvSpPr>
              <p:cNvPr id="107" name="AutoShape 4"/>
              <p:cNvSpPr>
                <a:spLocks noChangeArrowheads="1"/>
              </p:cNvSpPr>
              <p:nvPr/>
            </p:nvSpPr>
            <p:spPr bwMode="auto">
              <a:xfrm>
                <a:off x="-673044" y="3059644"/>
                <a:ext cx="990600" cy="516469"/>
              </a:xfrm>
              <a:prstGeom prst="roundRect">
                <a:avLst>
                  <a:gd name="adj" fmla="val 20444"/>
                </a:avLst>
              </a:prstGeom>
              <a:solidFill>
                <a:srgbClr val="BCFDB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 dirty="0">
                  <a:latin typeface="Arial"/>
                </a:endParaRPr>
              </a:p>
            </p:txBody>
          </p:sp>
          <p:sp>
            <p:nvSpPr>
              <p:cNvPr id="108" name="Text Box 40"/>
              <p:cNvSpPr txBox="1">
                <a:spLocks noChangeArrowheads="1"/>
              </p:cNvSpPr>
              <p:nvPr/>
            </p:nvSpPr>
            <p:spPr bwMode="auto">
              <a:xfrm>
                <a:off x="-745293" y="3212044"/>
                <a:ext cx="11695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 New" pitchFamily="-111" charset="0"/>
                    <a:cs typeface="Courier New" pitchFamily="-111" charset="0"/>
                  </a:rPr>
                  <a:t>user job</a:t>
                </a:r>
                <a:endParaRPr lang="en-US" sz="1600" b="1" dirty="0">
                  <a:latin typeface="Courier New" pitchFamily="-111" charset="0"/>
                  <a:cs typeface="Courier New" pitchFamily="-111" charset="0"/>
                </a:endParaRPr>
              </a:p>
            </p:txBody>
          </p:sp>
        </p:grpSp>
      </p:grpSp>
      <p:sp>
        <p:nvSpPr>
          <p:cNvPr id="69" name="3 Marcador de pie de página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7DA20-DE3D-4F93-87A1-707615D6E01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</a:t>
            </a:r>
            <a:br>
              <a:rPr lang="en-US" dirty="0" smtClean="0"/>
            </a:br>
            <a:r>
              <a:rPr lang="en-US" dirty="0" smtClean="0"/>
              <a:t>What the bad guys can 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36814" y="1328057"/>
            <a:ext cx="7772400" cy="4114800"/>
          </a:xfrm>
        </p:spPr>
        <p:txBody>
          <a:bodyPr/>
          <a:lstStyle/>
          <a:p>
            <a:r>
              <a:rPr lang="en-US" dirty="0" smtClean="0"/>
              <a:t>Hijack machines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91645" y="2089150"/>
            <a:ext cx="4495800" cy="4064208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ES" dirty="0">
              <a:latin typeface="Arial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3854645" y="4107680"/>
            <a:ext cx="1080000" cy="1656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4 Rectángulo"/>
          <p:cNvSpPr/>
          <p:nvPr/>
        </p:nvSpPr>
        <p:spPr bwMode="auto">
          <a:xfrm>
            <a:off x="2630645" y="4107680"/>
            <a:ext cx="1069200" cy="1656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4868983" y="3220505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s-ES" sz="1800" dirty="0">
              <a:latin typeface="Arial"/>
            </a:endParaRPr>
          </a:p>
        </p:txBody>
      </p: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2672647" y="2182282"/>
            <a:ext cx="990731" cy="516469"/>
            <a:chOff x="-1892083" y="2170644"/>
            <a:chExt cx="990600" cy="516469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-1892083" y="2170644"/>
              <a:ext cx="990600" cy="516469"/>
            </a:xfrm>
            <a:prstGeom prst="roundRect">
              <a:avLst>
                <a:gd name="adj" fmla="val 20444"/>
              </a:avLst>
            </a:prstGeom>
            <a:solidFill>
              <a:srgbClr val="FFCE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sz="1600" dirty="0">
                <a:latin typeface="Arial"/>
              </a:endParaRPr>
            </a:p>
          </p:txBody>
        </p:sp>
        <p:sp>
          <p:nvSpPr>
            <p:cNvPr id="11" name="Text Box 40"/>
            <p:cNvSpPr txBox="1">
              <a:spLocks noChangeArrowheads="1"/>
            </p:cNvSpPr>
            <p:nvPr/>
          </p:nvSpPr>
          <p:spPr bwMode="auto">
            <a:xfrm>
              <a:off x="-1839687" y="2323044"/>
              <a:ext cx="9233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 smtClean="0">
                  <a:latin typeface="Courier New" pitchFamily="-111" charset="0"/>
                  <a:cs typeface="Courier New" pitchFamily="-111" charset="0"/>
                </a:rPr>
                <a:t>startd</a:t>
              </a:r>
              <a:endParaRPr lang="en-US" sz="1600" b="1" dirty="0">
                <a:latin typeface="Courier New" pitchFamily="-111" charset="0"/>
                <a:cs typeface="Courier New" pitchFamily="-111" charset="0"/>
              </a:endParaRPr>
            </a:p>
          </p:txBody>
        </p:sp>
      </p:grp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3082074" y="3172882"/>
            <a:ext cx="1046581" cy="516469"/>
            <a:chOff x="-1482710" y="2119844"/>
            <a:chExt cx="1046442" cy="516469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>
              <a:off x="-1435074" y="2119844"/>
              <a:ext cx="990600" cy="516469"/>
            </a:xfrm>
            <a:prstGeom prst="roundRect">
              <a:avLst>
                <a:gd name="adj" fmla="val 20444"/>
              </a:avLst>
            </a:prstGeom>
            <a:solidFill>
              <a:srgbClr val="FFCE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sz="1600" dirty="0">
                <a:latin typeface="Arial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-1482710" y="2272244"/>
              <a:ext cx="10464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-111" charset="0"/>
                  <a:cs typeface="Courier New" pitchFamily="-111" charset="0"/>
                </a:rPr>
                <a:t>starter</a:t>
              </a:r>
              <a:endParaRPr lang="en-US" sz="1600" b="1" dirty="0">
                <a:latin typeface="Courier New" pitchFamily="-111" charset="0"/>
                <a:cs typeface="Courier New" pitchFamily="-111" charset="0"/>
              </a:endParaRPr>
            </a:p>
          </p:txBody>
        </p:sp>
      </p:grpSp>
      <p:grpSp>
        <p:nvGrpSpPr>
          <p:cNvPr id="12" name="76 Grupo"/>
          <p:cNvGrpSpPr/>
          <p:nvPr/>
        </p:nvGrpSpPr>
        <p:grpSpPr>
          <a:xfrm>
            <a:off x="3819592" y="4696887"/>
            <a:ext cx="1169711" cy="1002243"/>
            <a:chOff x="3280543" y="5046131"/>
            <a:chExt cx="1169711" cy="1002243"/>
          </a:xfrm>
        </p:grpSpPr>
        <p:grpSp>
          <p:nvGrpSpPr>
            <p:cNvPr id="15" name="Group 97"/>
            <p:cNvGrpSpPr>
              <a:grpSpLocks/>
            </p:cNvGrpSpPr>
            <p:nvPr/>
          </p:nvGrpSpPr>
          <p:grpSpPr bwMode="auto">
            <a:xfrm>
              <a:off x="3280543" y="5463598"/>
              <a:ext cx="1169711" cy="584776"/>
              <a:chOff x="-745291" y="3036842"/>
              <a:chExt cx="1169557" cy="584776"/>
            </a:xfrm>
          </p:grpSpPr>
          <p:sp>
            <p:nvSpPr>
              <p:cNvPr id="113" name="AutoShape 4"/>
              <p:cNvSpPr>
                <a:spLocks noChangeArrowheads="1"/>
              </p:cNvSpPr>
              <p:nvPr/>
            </p:nvSpPr>
            <p:spPr bwMode="auto">
              <a:xfrm>
                <a:off x="-673044" y="3059644"/>
                <a:ext cx="990600" cy="516469"/>
              </a:xfrm>
              <a:prstGeom prst="roundRect">
                <a:avLst>
                  <a:gd name="adj" fmla="val 20444"/>
                </a:avLst>
              </a:prstGeom>
              <a:solidFill>
                <a:srgbClr val="BCFDBE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ES" sz="1600" dirty="0">
                  <a:latin typeface="Arial"/>
                </a:endParaRPr>
              </a:p>
            </p:txBody>
          </p:sp>
          <p:sp>
            <p:nvSpPr>
              <p:cNvPr id="114" name="Text Box 40"/>
              <p:cNvSpPr txBox="1">
                <a:spLocks noChangeArrowheads="1"/>
              </p:cNvSpPr>
              <p:nvPr/>
            </p:nvSpPr>
            <p:spPr bwMode="auto">
              <a:xfrm>
                <a:off x="-745291" y="3036842"/>
                <a:ext cx="1169557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dirty="0" smtClean="0">
                    <a:latin typeface="Courier New" pitchFamily="-111" charset="0"/>
                    <a:cs typeface="Courier New" pitchFamily="-111" charset="0"/>
                  </a:rPr>
                  <a:t>new </a:t>
                </a:r>
              </a:p>
              <a:p>
                <a:pPr algn="ctr"/>
                <a:r>
                  <a:rPr lang="en-US" sz="1600" b="1" dirty="0" smtClean="0">
                    <a:latin typeface="Courier New" pitchFamily="-111" charset="0"/>
                    <a:cs typeface="Courier New" pitchFamily="-111" charset="0"/>
                  </a:rPr>
                  <a:t>user job</a:t>
                </a:r>
                <a:endParaRPr lang="en-US" sz="1600" b="1" dirty="0">
                  <a:latin typeface="Courier New" pitchFamily="-111" charset="0"/>
                  <a:cs typeface="Courier New" pitchFamily="-111" charset="0"/>
                </a:endParaRPr>
              </a:p>
            </p:txBody>
          </p:sp>
        </p:grpSp>
        <p:sp>
          <p:nvSpPr>
            <p:cNvPr id="18" name="Freeform 106"/>
            <p:cNvSpPr>
              <a:spLocks noChangeArrowheads="1"/>
            </p:cNvSpPr>
            <p:nvPr/>
          </p:nvSpPr>
          <p:spPr bwMode="auto">
            <a:xfrm flipH="1">
              <a:off x="4114800" y="5046131"/>
              <a:ext cx="149116" cy="457200"/>
            </a:xfrm>
            <a:custGeom>
              <a:avLst/>
              <a:gdLst>
                <a:gd name="T0" fmla="*/ 105760 w 163688"/>
                <a:gd name="T1" fmla="*/ 0 h 381000"/>
                <a:gd name="T2" fmla="*/ 1823 w 163688"/>
                <a:gd name="T3" fmla="*/ 590730 h 381000"/>
                <a:gd name="T4" fmla="*/ 94819 w 163688"/>
                <a:gd name="T5" fmla="*/ 1329145 h 381000"/>
                <a:gd name="T6" fmla="*/ 0 60000 65536"/>
                <a:gd name="T7" fmla="*/ 0 60000 65536"/>
                <a:gd name="T8" fmla="*/ 0 60000 65536"/>
                <a:gd name="T9" fmla="*/ 0 w 163688"/>
                <a:gd name="T10" fmla="*/ 0 h 381000"/>
                <a:gd name="T11" fmla="*/ 163688 w 163688"/>
                <a:gd name="T12" fmla="*/ 381000 h 381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688" h="381000">
                  <a:moveTo>
                    <a:pt x="163688" y="0"/>
                  </a:moveTo>
                  <a:cubicBezTo>
                    <a:pt x="84666" y="52916"/>
                    <a:pt x="5644" y="105833"/>
                    <a:pt x="2822" y="169333"/>
                  </a:cubicBezTo>
                  <a:cubicBezTo>
                    <a:pt x="0" y="232833"/>
                    <a:pt x="146755" y="381000"/>
                    <a:pt x="146755" y="381000"/>
                  </a:cubicBezTo>
                </a:path>
              </a:pathLst>
            </a:custGeom>
            <a:solidFill>
              <a:schemeClr val="accent1">
                <a:alpha val="0"/>
              </a:schemeClr>
            </a:solidFill>
            <a:ln w="1270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  <p:txBody>
            <a:bodyPr/>
            <a:lstStyle/>
            <a:p>
              <a:endParaRPr lang="es-ES" sz="1600" dirty="0">
                <a:latin typeface="Arial"/>
              </a:endParaRPr>
            </a:p>
          </p:txBody>
        </p:sp>
      </p:grpSp>
      <p:sp>
        <p:nvSpPr>
          <p:cNvPr id="20" name="TextBox 250"/>
          <p:cNvSpPr txBox="1">
            <a:spLocks noChangeArrowheads="1"/>
          </p:cNvSpPr>
          <p:nvPr/>
        </p:nvSpPr>
        <p:spPr bwMode="auto">
          <a:xfrm>
            <a:off x="3806025" y="2241549"/>
            <a:ext cx="20040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rial"/>
              </a:rPr>
              <a:t>Condor </a:t>
            </a:r>
            <a:r>
              <a:rPr lang="en-US" sz="1400" dirty="0" smtClean="0">
                <a:latin typeface="Arial"/>
              </a:rPr>
              <a:t>Execute </a:t>
            </a:r>
            <a:r>
              <a:rPr lang="en-US" sz="1400" dirty="0">
                <a:latin typeface="Arial"/>
              </a:rPr>
              <a:t>H</a:t>
            </a:r>
            <a:r>
              <a:rPr lang="en-US" sz="1400" dirty="0" smtClean="0">
                <a:latin typeface="Arial"/>
              </a:rPr>
              <a:t>ost</a:t>
            </a:r>
            <a:endParaRPr lang="en-US" sz="1400" dirty="0">
              <a:latin typeface="Arial"/>
            </a:endParaRP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2652409" y="4163482"/>
            <a:ext cx="990600" cy="516469"/>
          </a:xfrm>
          <a:prstGeom prst="roundRect">
            <a:avLst>
              <a:gd name="adj" fmla="val 20444"/>
            </a:avLst>
          </a:prstGeom>
          <a:solidFill>
            <a:srgbClr val="FF0000">
              <a:alpha val="49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dirty="0">
              <a:latin typeface="Arial"/>
            </a:endParaRPr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2672645" y="5182657"/>
            <a:ext cx="990600" cy="516469"/>
          </a:xfrm>
          <a:prstGeom prst="roundRect">
            <a:avLst>
              <a:gd name="adj" fmla="val 20444"/>
            </a:avLst>
          </a:prstGeom>
          <a:solidFill>
            <a:srgbClr val="FF0000">
              <a:alpha val="49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dirty="0">
              <a:latin typeface="Arial"/>
            </a:endParaRP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2595644" y="4309213"/>
            <a:ext cx="112082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latin typeface="Courier New" pitchFamily="-111" charset="0"/>
                <a:cs typeface="Courier New" pitchFamily="-111" charset="0"/>
              </a:rPr>
              <a:t>switchboard</a:t>
            </a:r>
            <a:endParaRPr lang="en-US" sz="1100" b="1" dirty="0">
              <a:latin typeface="Courier New" pitchFamily="-111" charset="0"/>
              <a:cs typeface="Courier New" pitchFamily="-111" charset="0"/>
            </a:endParaRP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2711552" y="5317435"/>
            <a:ext cx="8772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Courier New" pitchFamily="-111" charset="0"/>
                <a:cs typeface="Courier New" pitchFamily="-111" charset="0"/>
              </a:rPr>
              <a:t>procd</a:t>
            </a:r>
            <a:endParaRPr lang="en-US" b="1" dirty="0">
              <a:latin typeface="Courier New" pitchFamily="-111" charset="0"/>
              <a:cs typeface="Courier New" pitchFamily="-111" charset="0"/>
            </a:endParaRPr>
          </a:p>
        </p:txBody>
      </p:sp>
      <p:sp>
        <p:nvSpPr>
          <p:cNvPr id="38" name="Freeform 52"/>
          <p:cNvSpPr>
            <a:spLocks noChangeArrowheads="1"/>
          </p:cNvSpPr>
          <p:nvPr/>
        </p:nvSpPr>
        <p:spPr bwMode="auto">
          <a:xfrm flipH="1">
            <a:off x="3510845" y="2715681"/>
            <a:ext cx="152400" cy="457200"/>
          </a:xfrm>
          <a:custGeom>
            <a:avLst/>
            <a:gdLst>
              <a:gd name="T0" fmla="*/ 105760 w 163688"/>
              <a:gd name="T1" fmla="*/ 0 h 381000"/>
              <a:gd name="T2" fmla="*/ 1823 w 163688"/>
              <a:gd name="T3" fmla="*/ 590730 h 381000"/>
              <a:gd name="T4" fmla="*/ 94819 w 163688"/>
              <a:gd name="T5" fmla="*/ 1329145 h 381000"/>
              <a:gd name="T6" fmla="*/ 0 60000 65536"/>
              <a:gd name="T7" fmla="*/ 0 60000 65536"/>
              <a:gd name="T8" fmla="*/ 0 60000 65536"/>
              <a:gd name="T9" fmla="*/ 0 w 163688"/>
              <a:gd name="T10" fmla="*/ 0 h 381000"/>
              <a:gd name="T11" fmla="*/ 163688 w 163688"/>
              <a:gd name="T12" fmla="*/ 381000 h 38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688" h="381000">
                <a:moveTo>
                  <a:pt x="163688" y="0"/>
                </a:moveTo>
                <a:cubicBezTo>
                  <a:pt x="84666" y="52916"/>
                  <a:pt x="5644" y="105833"/>
                  <a:pt x="2822" y="169333"/>
                </a:cubicBezTo>
                <a:cubicBezTo>
                  <a:pt x="0" y="232833"/>
                  <a:pt x="146755" y="381000"/>
                  <a:pt x="146755" y="381000"/>
                </a:cubicBezTo>
              </a:path>
            </a:pathLst>
          </a:cu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s-ES" dirty="0">
              <a:latin typeface="Arial"/>
            </a:endParaRPr>
          </a:p>
        </p:txBody>
      </p:sp>
      <p:sp>
        <p:nvSpPr>
          <p:cNvPr id="40" name="Freeform 52"/>
          <p:cNvSpPr>
            <a:spLocks noChangeArrowheads="1"/>
          </p:cNvSpPr>
          <p:nvPr/>
        </p:nvSpPr>
        <p:spPr bwMode="auto">
          <a:xfrm>
            <a:off x="2672647" y="2715680"/>
            <a:ext cx="386645" cy="1447800"/>
          </a:xfrm>
          <a:custGeom>
            <a:avLst/>
            <a:gdLst>
              <a:gd name="T0" fmla="*/ 105760 w 163688"/>
              <a:gd name="T1" fmla="*/ 0 h 381000"/>
              <a:gd name="T2" fmla="*/ 1823 w 163688"/>
              <a:gd name="T3" fmla="*/ 590730 h 381000"/>
              <a:gd name="T4" fmla="*/ 94819 w 163688"/>
              <a:gd name="T5" fmla="*/ 1329145 h 381000"/>
              <a:gd name="T6" fmla="*/ 0 60000 65536"/>
              <a:gd name="T7" fmla="*/ 0 60000 65536"/>
              <a:gd name="T8" fmla="*/ 0 60000 65536"/>
              <a:gd name="T9" fmla="*/ 0 w 163688"/>
              <a:gd name="T10" fmla="*/ 0 h 381000"/>
              <a:gd name="T11" fmla="*/ 163688 w 163688"/>
              <a:gd name="T12" fmla="*/ 381000 h 38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688" h="381000">
                <a:moveTo>
                  <a:pt x="163688" y="0"/>
                </a:moveTo>
                <a:cubicBezTo>
                  <a:pt x="84666" y="52916"/>
                  <a:pt x="5644" y="105833"/>
                  <a:pt x="2822" y="169333"/>
                </a:cubicBezTo>
                <a:cubicBezTo>
                  <a:pt x="0" y="232833"/>
                  <a:pt x="146755" y="381000"/>
                  <a:pt x="146755" y="381000"/>
                </a:cubicBezTo>
              </a:path>
            </a:pathLst>
          </a:cu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s-ES" dirty="0">
              <a:latin typeface="Arial"/>
            </a:endParaRPr>
          </a:p>
        </p:txBody>
      </p:sp>
      <p:sp>
        <p:nvSpPr>
          <p:cNvPr id="42" name="Freeform 52"/>
          <p:cNvSpPr>
            <a:spLocks noChangeArrowheads="1"/>
          </p:cNvSpPr>
          <p:nvPr/>
        </p:nvSpPr>
        <p:spPr bwMode="auto">
          <a:xfrm>
            <a:off x="2678289" y="4696880"/>
            <a:ext cx="152400" cy="457200"/>
          </a:xfrm>
          <a:custGeom>
            <a:avLst/>
            <a:gdLst>
              <a:gd name="T0" fmla="*/ 105760 w 163688"/>
              <a:gd name="T1" fmla="*/ 0 h 381000"/>
              <a:gd name="T2" fmla="*/ 1823 w 163688"/>
              <a:gd name="T3" fmla="*/ 590730 h 381000"/>
              <a:gd name="T4" fmla="*/ 94819 w 163688"/>
              <a:gd name="T5" fmla="*/ 1329145 h 381000"/>
              <a:gd name="T6" fmla="*/ 0 60000 65536"/>
              <a:gd name="T7" fmla="*/ 0 60000 65536"/>
              <a:gd name="T8" fmla="*/ 0 60000 65536"/>
              <a:gd name="T9" fmla="*/ 0 w 163688"/>
              <a:gd name="T10" fmla="*/ 0 h 381000"/>
              <a:gd name="T11" fmla="*/ 163688 w 163688"/>
              <a:gd name="T12" fmla="*/ 381000 h 38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688" h="381000">
                <a:moveTo>
                  <a:pt x="163688" y="0"/>
                </a:moveTo>
                <a:cubicBezTo>
                  <a:pt x="84666" y="52916"/>
                  <a:pt x="5644" y="105833"/>
                  <a:pt x="2822" y="169333"/>
                </a:cubicBezTo>
                <a:cubicBezTo>
                  <a:pt x="0" y="232833"/>
                  <a:pt x="146755" y="381000"/>
                  <a:pt x="146755" y="381000"/>
                </a:cubicBezTo>
              </a:path>
            </a:pathLst>
          </a:cu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s-ES" dirty="0">
              <a:latin typeface="Arial"/>
            </a:endParaRPr>
          </a:p>
        </p:txBody>
      </p:sp>
      <p:sp>
        <p:nvSpPr>
          <p:cNvPr id="46" name="AutoShape 4"/>
          <p:cNvSpPr>
            <a:spLocks noChangeArrowheads="1"/>
          </p:cNvSpPr>
          <p:nvPr/>
        </p:nvSpPr>
        <p:spPr bwMode="auto">
          <a:xfrm>
            <a:off x="3891845" y="4163482"/>
            <a:ext cx="990600" cy="516469"/>
          </a:xfrm>
          <a:prstGeom prst="roundRect">
            <a:avLst>
              <a:gd name="adj" fmla="val 20444"/>
            </a:avLst>
          </a:prstGeom>
          <a:solidFill>
            <a:srgbClr val="FF0000">
              <a:alpha val="49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dirty="0">
              <a:latin typeface="Arial"/>
            </a:endParaRPr>
          </a:p>
        </p:txBody>
      </p: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3846963" y="4298259"/>
            <a:ext cx="112082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 smtClean="0">
                <a:latin typeface="Courier New" pitchFamily="-111" charset="0"/>
                <a:cs typeface="Courier New" pitchFamily="-111" charset="0"/>
              </a:rPr>
              <a:t>switchboard</a:t>
            </a:r>
            <a:endParaRPr lang="en-US" sz="1100" b="1" dirty="0">
              <a:latin typeface="Courier New" pitchFamily="-111" charset="0"/>
              <a:cs typeface="Courier New" pitchFamily="-111" charset="0"/>
            </a:endParaRPr>
          </a:p>
        </p:txBody>
      </p:sp>
      <p:sp>
        <p:nvSpPr>
          <p:cNvPr id="48" name="Freeform 52"/>
          <p:cNvSpPr>
            <a:spLocks noChangeArrowheads="1"/>
          </p:cNvSpPr>
          <p:nvPr/>
        </p:nvSpPr>
        <p:spPr bwMode="auto">
          <a:xfrm flipH="1">
            <a:off x="3968045" y="3706280"/>
            <a:ext cx="152400" cy="457200"/>
          </a:xfrm>
          <a:custGeom>
            <a:avLst/>
            <a:gdLst>
              <a:gd name="T0" fmla="*/ 105760 w 163688"/>
              <a:gd name="T1" fmla="*/ 0 h 381000"/>
              <a:gd name="T2" fmla="*/ 1823 w 163688"/>
              <a:gd name="T3" fmla="*/ 590730 h 381000"/>
              <a:gd name="T4" fmla="*/ 94819 w 163688"/>
              <a:gd name="T5" fmla="*/ 1329145 h 381000"/>
              <a:gd name="T6" fmla="*/ 0 60000 65536"/>
              <a:gd name="T7" fmla="*/ 0 60000 65536"/>
              <a:gd name="T8" fmla="*/ 0 60000 65536"/>
              <a:gd name="T9" fmla="*/ 0 w 163688"/>
              <a:gd name="T10" fmla="*/ 0 h 381000"/>
              <a:gd name="T11" fmla="*/ 163688 w 163688"/>
              <a:gd name="T12" fmla="*/ 381000 h 38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688" h="381000">
                <a:moveTo>
                  <a:pt x="163688" y="0"/>
                </a:moveTo>
                <a:cubicBezTo>
                  <a:pt x="84666" y="52916"/>
                  <a:pt x="5644" y="105833"/>
                  <a:pt x="2822" y="169333"/>
                </a:cubicBezTo>
                <a:cubicBezTo>
                  <a:pt x="0" y="232833"/>
                  <a:pt x="146755" y="381000"/>
                  <a:pt x="146755" y="381000"/>
                </a:cubicBezTo>
              </a:path>
            </a:pathLst>
          </a:custGeom>
          <a:solidFill>
            <a:schemeClr val="accent1">
              <a:alpha val="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es-ES" dirty="0">
              <a:latin typeface="Arial"/>
            </a:endParaRPr>
          </a:p>
        </p:txBody>
      </p:sp>
      <p:cxnSp>
        <p:nvCxnSpPr>
          <p:cNvPr id="51" name="50 Conector angular"/>
          <p:cNvCxnSpPr>
            <a:endCxn id="35" idx="1"/>
          </p:cNvCxnSpPr>
          <p:nvPr/>
        </p:nvCxnSpPr>
        <p:spPr bwMode="auto">
          <a:xfrm rot="10800000" flipV="1">
            <a:off x="2672646" y="2440514"/>
            <a:ext cx="1588" cy="3000375"/>
          </a:xfrm>
          <a:prstGeom prst="bentConnector3">
            <a:avLst>
              <a:gd name="adj1" fmla="val 1439546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51 Forma"/>
          <p:cNvCxnSpPr/>
          <p:nvPr/>
        </p:nvCxnSpPr>
        <p:spPr bwMode="auto">
          <a:xfrm rot="10800000" flipV="1">
            <a:off x="2596448" y="3431116"/>
            <a:ext cx="533269" cy="202776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97"/>
          <p:cNvGrpSpPr>
            <a:grpSpLocks/>
          </p:cNvGrpSpPr>
          <p:nvPr/>
        </p:nvGrpSpPr>
        <p:grpSpPr bwMode="auto">
          <a:xfrm>
            <a:off x="5495990" y="4375152"/>
            <a:ext cx="1169711" cy="516469"/>
            <a:chOff x="-745292" y="3059644"/>
            <a:chExt cx="1169556" cy="516469"/>
          </a:xfrm>
        </p:grpSpPr>
        <p:sp>
          <p:nvSpPr>
            <p:cNvPr id="107" name="AutoShape 4"/>
            <p:cNvSpPr>
              <a:spLocks noChangeArrowheads="1"/>
            </p:cNvSpPr>
            <p:nvPr/>
          </p:nvSpPr>
          <p:spPr bwMode="auto">
            <a:xfrm>
              <a:off x="-673044" y="3059644"/>
              <a:ext cx="990600" cy="516469"/>
            </a:xfrm>
            <a:prstGeom prst="roundRect">
              <a:avLst>
                <a:gd name="adj" fmla="val 20444"/>
              </a:avLst>
            </a:prstGeom>
            <a:solidFill>
              <a:srgbClr val="BCFDB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ES" sz="1600" dirty="0">
                <a:latin typeface="Arial"/>
              </a:endParaRPr>
            </a:p>
          </p:txBody>
        </p:sp>
        <p:sp>
          <p:nvSpPr>
            <p:cNvPr id="108" name="Text Box 40"/>
            <p:cNvSpPr txBox="1">
              <a:spLocks noChangeArrowheads="1"/>
            </p:cNvSpPr>
            <p:nvPr/>
          </p:nvSpPr>
          <p:spPr bwMode="auto">
            <a:xfrm>
              <a:off x="-745292" y="3212044"/>
              <a:ext cx="11695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smtClean="0">
                  <a:latin typeface="Courier New" pitchFamily="-111" charset="0"/>
                  <a:cs typeface="Courier New" pitchFamily="-111" charset="0"/>
                </a:rPr>
                <a:t>user job</a:t>
              </a:r>
              <a:endParaRPr lang="en-US" sz="1600" b="1" dirty="0">
                <a:latin typeface="Courier New" pitchFamily="-111" charset="0"/>
                <a:cs typeface="Courier New" pitchFamily="-111" charset="0"/>
              </a:endParaRPr>
            </a:p>
          </p:txBody>
        </p:sp>
      </p:grpSp>
      <p:grpSp>
        <p:nvGrpSpPr>
          <p:cNvPr id="17" name="77 Grupo"/>
          <p:cNvGrpSpPr/>
          <p:nvPr/>
        </p:nvGrpSpPr>
        <p:grpSpPr>
          <a:xfrm>
            <a:off x="4882445" y="4908548"/>
            <a:ext cx="1719911" cy="1006733"/>
            <a:chOff x="4343400" y="5257800"/>
            <a:chExt cx="1719911" cy="1006733"/>
          </a:xfrm>
          <a:noFill/>
        </p:grpSpPr>
        <p:sp>
          <p:nvSpPr>
            <p:cNvPr id="67" name="TextBox 250"/>
            <p:cNvSpPr txBox="1">
              <a:spLocks noChangeArrowheads="1"/>
            </p:cNvSpPr>
            <p:nvPr/>
          </p:nvSpPr>
          <p:spPr bwMode="auto">
            <a:xfrm>
              <a:off x="4942491" y="5895201"/>
              <a:ext cx="1120820" cy="3693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  <a:latin typeface="Arial Rounded MT Bold"/>
                </a:rPr>
                <a:t>ATTACK</a:t>
              </a:r>
              <a:endParaRPr lang="en-US" b="1" dirty="0">
                <a:solidFill>
                  <a:srgbClr val="FF0000"/>
                </a:solidFill>
                <a:latin typeface="Arial Rounded MT Bold"/>
              </a:endParaRPr>
            </a:p>
          </p:txBody>
        </p:sp>
        <p:sp>
          <p:nvSpPr>
            <p:cNvPr id="76" name="75 Forma libre"/>
            <p:cNvSpPr/>
            <p:nvPr/>
          </p:nvSpPr>
          <p:spPr bwMode="auto">
            <a:xfrm>
              <a:off x="4343400" y="5257800"/>
              <a:ext cx="1297517" cy="539750"/>
            </a:xfrm>
            <a:custGeom>
              <a:avLst/>
              <a:gdLst>
                <a:gd name="connsiteX0" fmla="*/ 1155700 w 1297517"/>
                <a:gd name="connsiteY0" fmla="*/ 0 h 539750"/>
                <a:gd name="connsiteX1" fmla="*/ 1104900 w 1297517"/>
                <a:gd name="connsiteY1" fmla="*/ 279400 h 539750"/>
                <a:gd name="connsiteX2" fmla="*/ 0 w 1297517"/>
                <a:gd name="connsiteY2" fmla="*/ 520700 h 53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7517" h="539750">
                  <a:moveTo>
                    <a:pt x="1155700" y="0"/>
                  </a:moveTo>
                  <a:cubicBezTo>
                    <a:pt x="1226608" y="96308"/>
                    <a:pt x="1297517" y="192617"/>
                    <a:pt x="1104900" y="279400"/>
                  </a:cubicBezTo>
                  <a:cubicBezTo>
                    <a:pt x="912283" y="366183"/>
                    <a:pt x="93133" y="539750"/>
                    <a:pt x="0" y="520700"/>
                  </a:cubicBezTo>
                </a:path>
              </a:pathLst>
            </a:custGeom>
            <a:grpFill/>
            <a:ln w="254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05" charset="0"/>
                <a:ea typeface="ＭＳ Ｐゴシック" pitchFamily="-105" charset="-128"/>
                <a:cs typeface="ＭＳ Ｐゴシック" pitchFamily="-105" charset="-128"/>
              </a:endParaRPr>
            </a:p>
          </p:txBody>
        </p:sp>
      </p:grpSp>
      <p:sp>
        <p:nvSpPr>
          <p:cNvPr id="41" name="3 Marcador de pie de página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7DA20-DE3D-4F93-87A1-707615D6E01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</a:t>
            </a:r>
            <a:br>
              <a:rPr lang="en-US" dirty="0" smtClean="0"/>
            </a:br>
            <a:r>
              <a:rPr lang="en-US" dirty="0" smtClean="0"/>
              <a:t>What the bad guys can 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Hijack machines  </a:t>
            </a:r>
            <a:r>
              <a:rPr lang="es-ES" dirty="0" smtClean="0"/>
              <a:t>(</a:t>
            </a:r>
            <a:r>
              <a:rPr lang="es-ES" dirty="0" err="1" smtClean="0"/>
              <a:t>con’d</a:t>
            </a:r>
            <a:r>
              <a:rPr lang="es-ES" dirty="0" smtClean="0"/>
              <a:t>):</a:t>
            </a:r>
          </a:p>
          <a:p>
            <a:pPr lvl="1"/>
            <a:r>
              <a:rPr lang="es-ES" dirty="0" err="1" smtClean="0"/>
              <a:t>Condor</a:t>
            </a:r>
            <a:r>
              <a:rPr lang="es-ES" dirty="0" smtClean="0"/>
              <a:t> </a:t>
            </a:r>
            <a:r>
              <a:rPr lang="es-ES" dirty="0" err="1" smtClean="0"/>
              <a:t>believes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job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gone</a:t>
            </a:r>
            <a:endParaRPr lang="es-ES" dirty="0" smtClean="0"/>
          </a:p>
          <a:p>
            <a:pPr lvl="1"/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remaining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r>
              <a:rPr lang="es-ES" dirty="0" smtClean="0"/>
              <a:t> can do </a:t>
            </a:r>
            <a:r>
              <a:rPr lang="es-ES" dirty="0" err="1" smtClean="0"/>
              <a:t>anything</a:t>
            </a:r>
            <a:r>
              <a:rPr lang="es-ES" dirty="0" smtClean="0"/>
              <a:t> </a:t>
            </a:r>
            <a:r>
              <a:rPr lang="es-ES" dirty="0" err="1" smtClean="0"/>
              <a:t>to</a:t>
            </a:r>
            <a:r>
              <a:rPr lang="es-ES" dirty="0" smtClean="0"/>
              <a:t> new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jobs</a:t>
            </a:r>
            <a:r>
              <a:rPr lang="es-ES" dirty="0" smtClean="0"/>
              <a:t> </a:t>
            </a:r>
            <a:r>
              <a:rPr lang="es-ES" dirty="0" err="1" smtClean="0"/>
              <a:t>running</a:t>
            </a:r>
            <a:r>
              <a:rPr lang="es-ES" dirty="0" smtClean="0"/>
              <a:t> </a:t>
            </a:r>
            <a:r>
              <a:rPr lang="es-ES" dirty="0" err="1" smtClean="0"/>
              <a:t>on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machine</a:t>
            </a:r>
          </a:p>
          <a:p>
            <a:pPr lvl="1"/>
            <a:r>
              <a:rPr lang="es-ES" dirty="0" smtClean="0"/>
              <a:t>This is the same problem that the Condor team fixed </a:t>
            </a:r>
            <a:r>
              <a:rPr lang="es-ES" dirty="0" err="1" smtClean="0"/>
              <a:t>years</a:t>
            </a:r>
            <a:r>
              <a:rPr lang="es-ES" dirty="0" smtClean="0"/>
              <a:t> </a:t>
            </a:r>
            <a:r>
              <a:rPr lang="es-ES" dirty="0" err="1" smtClean="0"/>
              <a:t>ago</a:t>
            </a:r>
            <a:endParaRPr lang="es-E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70328" y="50397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7DA20-DE3D-4F93-87A1-707615D6E01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</a:t>
            </a:r>
            <a:br>
              <a:rPr lang="en-US" dirty="0" smtClean="0"/>
            </a:br>
            <a:r>
              <a:rPr lang="en-US" dirty="0" smtClean="0"/>
              <a:t>What the bad guys can 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114800"/>
          </a:xfrm>
        </p:spPr>
        <p:txBody>
          <a:bodyPr>
            <a:normAutofit/>
          </a:bodyPr>
          <a:lstStyle/>
          <a:p>
            <a:r>
              <a:rPr lang="es-ES" dirty="0" err="1" smtClean="0"/>
              <a:t>Denial</a:t>
            </a:r>
            <a:r>
              <a:rPr lang="es-ES" dirty="0" smtClean="0"/>
              <a:t> of </a:t>
            </a:r>
            <a:r>
              <a:rPr lang="es-ES" dirty="0" err="1" smtClean="0"/>
              <a:t>Service</a:t>
            </a:r>
            <a:r>
              <a:rPr lang="es-ES" dirty="0" smtClean="0"/>
              <a:t> </a:t>
            </a:r>
          </a:p>
          <a:p>
            <a:pPr lvl="1"/>
            <a:r>
              <a:rPr lang="es-ES" dirty="0" err="1" smtClean="0"/>
              <a:t>An</a:t>
            </a:r>
            <a:r>
              <a:rPr lang="es-ES" dirty="0" smtClean="0"/>
              <a:t> </a:t>
            </a:r>
            <a:r>
              <a:rPr lang="es-ES" dirty="0" err="1" smtClean="0"/>
              <a:t>attacker</a:t>
            </a:r>
            <a:r>
              <a:rPr lang="es-ES" dirty="0" smtClean="0"/>
              <a:t> can </a:t>
            </a:r>
            <a:r>
              <a:rPr lang="es-ES" dirty="0" err="1" smtClean="0"/>
              <a:t>prevent</a:t>
            </a:r>
            <a:r>
              <a:rPr lang="es-ES" dirty="0" smtClean="0"/>
              <a:t> </a:t>
            </a:r>
            <a:r>
              <a:rPr lang="es-ES" dirty="0" err="1" smtClean="0"/>
              <a:t>updates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Condor-Quill</a:t>
            </a:r>
            <a:r>
              <a:rPr lang="es-ES" dirty="0" smtClean="0"/>
              <a:t> </a:t>
            </a:r>
            <a:r>
              <a:rPr lang="es-ES" dirty="0" err="1" smtClean="0"/>
              <a:t>database</a:t>
            </a:r>
            <a:endParaRPr lang="es-ES" dirty="0" smtClean="0"/>
          </a:p>
          <a:p>
            <a:pPr lvl="1"/>
            <a:endParaRPr lang="es-ES" dirty="0" smtClean="0"/>
          </a:p>
          <a:p>
            <a:pPr lvl="1">
              <a:buNone/>
            </a:pPr>
            <a:r>
              <a:rPr lang="es-ES" sz="2400" dirty="0" err="1" smtClean="0">
                <a:solidFill>
                  <a:srgbClr val="FF0000"/>
                </a:solidFill>
                <a:latin typeface="Consolas" pitchFamily="49" charset="0"/>
              </a:rPr>
              <a:t>condor_qedit</a:t>
            </a:r>
            <a:r>
              <a:rPr lang="es-ES" sz="2400" dirty="0" smtClean="0">
                <a:latin typeface="Consolas" pitchFamily="49" charset="0"/>
              </a:rPr>
              <a:t> 1.0 `</a:t>
            </a:r>
            <a:r>
              <a:rPr lang="es-ES" sz="2400" dirty="0" err="1" smtClean="0">
                <a:latin typeface="Consolas" pitchFamily="49" charset="0"/>
              </a:rPr>
              <a:t>perl</a:t>
            </a:r>
            <a:r>
              <a:rPr lang="es-ES" sz="2400" dirty="0" smtClean="0">
                <a:latin typeface="Consolas" pitchFamily="49" charset="0"/>
              </a:rPr>
              <a:t> –e ‘</a:t>
            </a:r>
            <a:r>
              <a:rPr lang="es-ES" sz="2400" dirty="0" err="1" smtClean="0">
                <a:latin typeface="Consolas" pitchFamily="49" charset="0"/>
              </a:rPr>
              <a:t>print</a:t>
            </a:r>
            <a:r>
              <a:rPr lang="es-ES" sz="2400" dirty="0" smtClean="0">
                <a:latin typeface="Consolas" pitchFamily="49" charset="0"/>
              </a:rPr>
              <a:t> “x”x2001’` </a:t>
            </a:r>
            <a:r>
              <a:rPr lang="es-ES" sz="2400" dirty="0" err="1" smtClean="0">
                <a:latin typeface="Consolas" pitchFamily="49" charset="0"/>
              </a:rPr>
              <a:t>foo</a:t>
            </a:r>
            <a:endParaRPr lang="es-ES" sz="2400" dirty="0" smtClean="0">
              <a:latin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</a:endParaRPr>
          </a:p>
          <a:p>
            <a:pPr lvl="1">
              <a:buNone/>
            </a:pPr>
            <a:endParaRPr lang="es-ES" dirty="0" smtClean="0">
              <a:latin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0328" y="50397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7DA20-DE3D-4F93-87A1-707615D6E01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</a:t>
            </a:r>
            <a:br>
              <a:rPr lang="en-US" dirty="0" smtClean="0"/>
            </a:br>
            <a:r>
              <a:rPr lang="en-US" dirty="0" smtClean="0"/>
              <a:t>What the bad guys can do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9471" y="1812471"/>
            <a:ext cx="7772400" cy="4593771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GRATIA</a:t>
            </a:r>
            <a:r>
              <a:rPr lang="en-US" sz="3600" dirty="0" smtClean="0"/>
              <a:t>: The OSG Accounting System</a:t>
            </a:r>
          </a:p>
          <a:p>
            <a:pPr lvl="1"/>
            <a:r>
              <a:rPr lang="en-US" sz="3600" dirty="0" smtClean="0"/>
              <a:t>Maintains a Grid-wide view of resource utilization.</a:t>
            </a:r>
          </a:p>
          <a:p>
            <a:pPr lvl="2"/>
            <a:r>
              <a:rPr lang="en-US" sz="3600" dirty="0" smtClean="0"/>
              <a:t>Job Submission (Priority in the batch queue, CPU time, Memory usage)</a:t>
            </a:r>
          </a:p>
          <a:p>
            <a:pPr lvl="2"/>
            <a:r>
              <a:rPr lang="en-US" sz="3600" dirty="0" smtClean="0"/>
              <a:t>Storage (Disk usage, Tape storage)</a:t>
            </a:r>
          </a:p>
          <a:p>
            <a:r>
              <a:rPr lang="en-GB" sz="3600" dirty="0" smtClean="0"/>
              <a:t>Accounting Information </a:t>
            </a:r>
            <a:r>
              <a:rPr lang="en-GB" sz="3600" b="1" i="1" dirty="0" smtClean="0"/>
              <a:t>easily </a:t>
            </a:r>
            <a:r>
              <a:rPr lang="en-GB" sz="3600" dirty="0" smtClean="0"/>
              <a:t>available to people (web interface) and to applications (Web Services)</a:t>
            </a:r>
          </a:p>
          <a:p>
            <a:pPr lvl="1"/>
            <a:endParaRPr lang="en-US" sz="3600" dirty="0" smtClean="0"/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7DA20-DE3D-4F93-87A1-707615D6E01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</a:t>
            </a:r>
            <a:br>
              <a:rPr lang="en-US" dirty="0" smtClean="0"/>
            </a:br>
            <a:r>
              <a:rPr lang="en-US" dirty="0" smtClean="0"/>
              <a:t>What the bad guys can do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16538"/>
            <a:ext cx="7772400" cy="48387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Gratia Condor Probe deletes debug files in /</a:t>
            </a:r>
            <a:r>
              <a:rPr lang="en-US" dirty="0" err="1" smtClean="0"/>
              <a:t>tmp</a:t>
            </a:r>
            <a:r>
              <a:rPr lang="en-US" dirty="0" smtClean="0"/>
              <a:t>, does some computation and then re-creates the debug files in /</a:t>
            </a:r>
            <a:r>
              <a:rPr lang="en-US" dirty="0" err="1" smtClean="0"/>
              <a:t>tmp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Gratia Condor Probe has weak validation mechanism (does not validate the job parameters properly)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Symbolic links and Open</a:t>
            </a:r>
          </a:p>
          <a:p>
            <a:pPr lvl="2"/>
            <a:r>
              <a:rPr lang="en-US" dirty="0" smtClean="0"/>
              <a:t>If files are created using O_CREAT without O_EXCL flag and the final component of the file path is a symbolic link, the file is created where the symbolic link points. </a:t>
            </a:r>
          </a:p>
          <a:p>
            <a:pPr lvl="2"/>
            <a:endParaRPr lang="en-US" dirty="0" smtClean="0"/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7DA20-DE3D-4F93-87A1-707615D6E01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</a:t>
            </a:r>
            <a:br>
              <a:rPr lang="en-US" dirty="0" smtClean="0"/>
            </a:br>
            <a:r>
              <a:rPr lang="en-US" dirty="0" smtClean="0"/>
              <a:t>What the bad guys can do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Gratia Condor Probe deletes debug files in 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tmp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does some computation and then re-creates the debug files in /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tmp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Symbolic links and Open</a:t>
            </a: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If files are created using O_CREAT without O_EXCL flag and the final component of the file path is a symbolic link, the file is created where the symbolic link points.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7547" y="3168946"/>
            <a:ext cx="8270255" cy="1569660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latin typeface="Arial Rounded MT Bold"/>
                <a:cs typeface="Arial Rounded MT Bold"/>
              </a:rPr>
              <a:t>What happens if we create a symbolic link to the pathname after the operation that deletes the files, but before the one that opens and creates them. Can we win this race? </a:t>
            </a:r>
            <a:endParaRPr lang="en-US" sz="2400" i="0" dirty="0">
              <a:latin typeface="Arial Rounded MT Bold"/>
              <a:cs typeface="Arial Rounded MT Bold"/>
            </a:endParaRPr>
          </a:p>
        </p:txBody>
      </p:sp>
      <p:sp>
        <p:nvSpPr>
          <p:cNvPr id="6" name="3 Marcador de pie de página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7DA20-DE3D-4F93-87A1-707615D6E01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Perspective</a:t>
            </a:r>
            <a:br>
              <a:rPr lang="en-US" dirty="0" smtClean="0"/>
            </a:br>
            <a:r>
              <a:rPr lang="en-US" dirty="0" smtClean="0"/>
              <a:t>What the bad guys can do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Background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dirty="0" smtClean="0">
                <a:solidFill>
                  <a:schemeClr val="bg1">
                    <a:lumMod val="65000"/>
                  </a:schemeClr>
                </a:solidFill>
              </a:rPr>
            </a:b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Gratia Condor Probe has weak validation mechanism (does not validate the job parameters properly)</a:t>
            </a:r>
          </a:p>
          <a:p>
            <a:pPr lvl="1"/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Symbolic links and Open</a:t>
            </a:r>
          </a:p>
          <a:p>
            <a:pPr lvl="2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If files are created using O_CREAT without O_EXCL flag and the final component of the file path is a symbolic link, the file is created where the symbolic link points. </a:t>
            </a:r>
          </a:p>
          <a:p>
            <a:pPr lvl="2"/>
            <a:endParaRPr lang="en-US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57547" y="1971966"/>
            <a:ext cx="8270255" cy="1200328"/>
          </a:xfrm>
          <a:prstGeom prst="rect">
            <a:avLst/>
          </a:prstGeom>
          <a:solidFill>
            <a:srgbClr val="FFFF66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 smtClean="0">
                <a:latin typeface="Arial Rounded MT Bold"/>
                <a:cs typeface="Arial Rounded MT Bold"/>
              </a:rPr>
              <a:t>Can we exploit the weakness in validation mechanism to make it write something “meaningful” to a “useful” system file?</a:t>
            </a:r>
            <a:endParaRPr lang="en-US" sz="2400" i="0" dirty="0">
              <a:latin typeface="Arial Rounded MT Bold"/>
              <a:cs typeface="Arial Rounded MT Bold"/>
            </a:endParaRPr>
          </a:p>
        </p:txBody>
      </p:sp>
      <p:sp>
        <p:nvSpPr>
          <p:cNvPr id="7" name="3 Marcador de pie de página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7DA20-DE3D-4F93-87A1-707615D6E01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CCACAA11-567B-4555-B195-56953209B5CA}" type="slidenum">
              <a:rPr lang="en-US" sz="1400" b="0"/>
              <a:pPr algn="ctr">
                <a:spcBef>
                  <a:spcPct val="0"/>
                </a:spcBef>
                <a:buClrTx/>
              </a:pPr>
              <a:t>39</a:t>
            </a:fld>
            <a:endParaRPr lang="en-US" sz="14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2881"/>
            <a:ext cx="7772400" cy="661182"/>
          </a:xfrm>
        </p:spPr>
        <p:txBody>
          <a:bodyPr>
            <a:normAutofit/>
          </a:bodyPr>
          <a:lstStyle/>
          <a:p>
            <a:r>
              <a:rPr lang="en-US" dirty="0" smtClean="0"/>
              <a:t>Gratia-Probe-2010-002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01861"/>
            <a:ext cx="7772400" cy="5401993"/>
          </a:xfrm>
        </p:spPr>
        <p:txBody>
          <a:bodyPr/>
          <a:lstStyle/>
          <a:p>
            <a:pPr lvl="2">
              <a:lnSpc>
                <a:spcPct val="90000"/>
              </a:lnSpc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48" y="787793"/>
            <a:ext cx="8537603" cy="552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54DDE62C-2077-428B-B199-60DC1BE398C3}" type="slidenum">
              <a:rPr lang="en-US" sz="1400" b="0"/>
              <a:pPr algn="ctr">
                <a:spcBef>
                  <a:spcPct val="0"/>
                </a:spcBef>
                <a:buClrTx/>
              </a:pPr>
              <a:t>4</a:t>
            </a:fld>
            <a:endParaRPr lang="en-US" sz="1400" b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4838"/>
            <a:ext cx="7772400" cy="1143000"/>
          </a:xfrm>
        </p:spPr>
        <p:txBody>
          <a:bodyPr/>
          <a:lstStyle/>
          <a:p>
            <a:r>
              <a:rPr lang="en-US" dirty="0" smtClean="0"/>
              <a:t>What do we do</a:t>
            </a:r>
            <a:endParaRPr lang="es-ES" dirty="0" smtClean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96875" y="2001838"/>
            <a:ext cx="802005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Char char="›"/>
            </a:pPr>
            <a:r>
              <a:rPr lang="en-US" sz="3000" b="0" dirty="0" smtClean="0"/>
              <a:t>Make grid software more secure</a:t>
            </a:r>
          </a:p>
          <a:p>
            <a:pPr marL="342900" indent="-342900">
              <a:buFontTx/>
              <a:buChar char="›"/>
            </a:pPr>
            <a:r>
              <a:rPr lang="en-US" sz="3000" b="0" dirty="0" smtClean="0"/>
              <a:t>Make a good assessment more automated</a:t>
            </a:r>
            <a:endParaRPr lang="en-US" sz="3000" b="0" dirty="0"/>
          </a:p>
          <a:p>
            <a:pPr marL="342900" indent="-342900">
              <a:buFontTx/>
              <a:buChar char="›"/>
            </a:pPr>
            <a:r>
              <a:rPr lang="en-US" sz="3000" b="0" dirty="0" smtClean="0"/>
              <a:t>Teach tutorials:</a:t>
            </a:r>
          </a:p>
          <a:p>
            <a:pPr marL="800100" lvl="1" indent="-342900">
              <a:buFont typeface="Comic Sans MS" pitchFamily="66" charset="0"/>
              <a:buChar char="–"/>
            </a:pPr>
            <a:r>
              <a:rPr lang="en-US" sz="3000" b="0" dirty="0" smtClean="0">
                <a:solidFill>
                  <a:schemeClr val="accent2"/>
                </a:solidFill>
              </a:rPr>
              <a:t>Security risks</a:t>
            </a:r>
          </a:p>
          <a:p>
            <a:pPr marL="800100" lvl="1" indent="-342900">
              <a:buFont typeface="Comic Sans MS" pitchFamily="66" charset="0"/>
              <a:buChar char="–"/>
            </a:pPr>
            <a:r>
              <a:rPr lang="en-US" sz="3000" b="0" dirty="0" smtClean="0"/>
              <a:t>Vulnerability assessment</a:t>
            </a:r>
          </a:p>
          <a:p>
            <a:pPr marL="800100" lvl="1" indent="-342900">
              <a:buFont typeface="Comic Sans MS" pitchFamily="66" charset="0"/>
              <a:buChar char="–"/>
            </a:pPr>
            <a:r>
              <a:rPr lang="en-US" sz="3000" b="0" dirty="0" smtClean="0"/>
              <a:t>Secure programming</a:t>
            </a:r>
          </a:p>
          <a:p>
            <a:pPr marL="342900" indent="-342900">
              <a:buFontTx/>
              <a:buChar char="›"/>
            </a:pPr>
            <a:endParaRPr lang="en-US" sz="3000" b="0" dirty="0" smtClean="0"/>
          </a:p>
          <a:p>
            <a:pPr marL="342900" indent="-342900">
              <a:buFontTx/>
              <a:buChar char="›"/>
            </a:pPr>
            <a:endParaRPr lang="en-US" sz="3000" b="0" dirty="0" smtClean="0"/>
          </a:p>
          <a:p>
            <a:pPr marL="342900" indent="-342900">
              <a:buFontTx/>
              <a:buChar char="›"/>
            </a:pPr>
            <a:endParaRPr lang="en-US" sz="3000" b="0" dirty="0"/>
          </a:p>
          <a:p>
            <a:pPr marL="342900" indent="-342900">
              <a:buFontTx/>
              <a:buChar char="›"/>
            </a:pPr>
            <a:endParaRPr lang="es-ES" sz="3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CCACAA11-567B-4555-B195-56953209B5CA}" type="slidenum">
              <a:rPr lang="en-US" sz="1400" b="0"/>
              <a:pPr algn="ctr">
                <a:spcBef>
                  <a:spcPct val="0"/>
                </a:spcBef>
                <a:buClrTx/>
              </a:pPr>
              <a:t>40</a:t>
            </a:fld>
            <a:endParaRPr lang="en-US" sz="1400" b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2881"/>
            <a:ext cx="7772400" cy="661182"/>
          </a:xfrm>
        </p:spPr>
        <p:txBody>
          <a:bodyPr>
            <a:normAutofit/>
          </a:bodyPr>
          <a:lstStyle/>
          <a:p>
            <a:r>
              <a:rPr lang="en-US" dirty="0" smtClean="0"/>
              <a:t>Gratia-Probe-2010-002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01861"/>
            <a:ext cx="7772400" cy="5401993"/>
          </a:xfrm>
        </p:spPr>
        <p:txBody>
          <a:bodyPr/>
          <a:lstStyle/>
          <a:p>
            <a:pPr lvl="2">
              <a:lnSpc>
                <a:spcPct val="90000"/>
              </a:lnSpc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851" y="773723"/>
            <a:ext cx="873424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29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5800" y="1469571"/>
            <a:ext cx="7772400" cy="462642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dirty="0" err="1" smtClean="0">
                <a:solidFill>
                  <a:schemeClr val="accent2"/>
                </a:solidFill>
              </a:rPr>
              <a:t>Users</a:t>
            </a:r>
            <a:endParaRPr lang="es-ES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dirty="0" err="1" smtClean="0"/>
              <a:t>Choose</a:t>
            </a:r>
            <a:r>
              <a:rPr lang="es-ES" dirty="0" smtClean="0"/>
              <a:t> </a:t>
            </a:r>
            <a:r>
              <a:rPr lang="es-ES" dirty="0" err="1" smtClean="0"/>
              <a:t>good</a:t>
            </a:r>
            <a:r>
              <a:rPr lang="es-ES" dirty="0" smtClean="0"/>
              <a:t> </a:t>
            </a:r>
            <a:r>
              <a:rPr lang="es-ES" dirty="0" err="1" smtClean="0"/>
              <a:t>passwords</a:t>
            </a:r>
            <a:endParaRPr lang="es-ES" dirty="0" smtClean="0"/>
          </a:p>
          <a:p>
            <a:pPr lvl="1">
              <a:lnSpc>
                <a:spcPct val="90000"/>
              </a:lnSpc>
            </a:pPr>
            <a:r>
              <a:rPr lang="es-ES" dirty="0" err="1" smtClean="0"/>
              <a:t>Take</a:t>
            </a:r>
            <a:r>
              <a:rPr lang="es-ES" dirty="0" smtClean="0"/>
              <a:t> </a:t>
            </a:r>
            <a:r>
              <a:rPr lang="es-ES" dirty="0" err="1" smtClean="0"/>
              <a:t>care</a:t>
            </a:r>
            <a:r>
              <a:rPr lang="es-ES" dirty="0" smtClean="0"/>
              <a:t> of </a:t>
            </a:r>
            <a:r>
              <a:rPr lang="es-ES" dirty="0" err="1" smtClean="0"/>
              <a:t>your</a:t>
            </a:r>
            <a:r>
              <a:rPr lang="es-ES" dirty="0" smtClean="0"/>
              <a:t> </a:t>
            </a:r>
            <a:r>
              <a:rPr lang="es-ES" dirty="0" err="1" smtClean="0"/>
              <a:t>certificates</a:t>
            </a:r>
            <a:endParaRPr lang="es-ES" dirty="0" smtClean="0"/>
          </a:p>
          <a:p>
            <a:pPr lvl="1">
              <a:lnSpc>
                <a:spcPct val="90000"/>
              </a:lnSpc>
            </a:pPr>
            <a:r>
              <a:rPr lang="es-ES" dirty="0" err="1" smtClean="0"/>
              <a:t>Never</a:t>
            </a:r>
            <a:r>
              <a:rPr lang="es-ES" dirty="0" smtClean="0"/>
              <a:t> share </a:t>
            </a:r>
            <a:r>
              <a:rPr lang="es-ES" dirty="0" err="1" smtClean="0"/>
              <a:t>identities</a:t>
            </a:r>
            <a:endParaRPr lang="es-ES" dirty="0" smtClean="0"/>
          </a:p>
          <a:p>
            <a:pPr lvl="1">
              <a:lnSpc>
                <a:spcPct val="90000"/>
              </a:lnSpc>
            </a:pPr>
            <a:r>
              <a:rPr lang="es-ES" dirty="0" err="1" smtClean="0"/>
              <a:t>Report</a:t>
            </a:r>
            <a:r>
              <a:rPr lang="es-ES" dirty="0" smtClean="0"/>
              <a:t> </a:t>
            </a:r>
            <a:r>
              <a:rPr lang="es-ES" dirty="0" err="1" smtClean="0"/>
              <a:t>strange</a:t>
            </a:r>
            <a:r>
              <a:rPr lang="es-ES" dirty="0" smtClean="0"/>
              <a:t> </a:t>
            </a:r>
            <a:r>
              <a:rPr lang="es-ES" dirty="0" err="1" smtClean="0"/>
              <a:t>behavior</a:t>
            </a: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err="1" smtClean="0">
                <a:solidFill>
                  <a:schemeClr val="accent2"/>
                </a:solidFill>
              </a:rPr>
              <a:t>Sys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err="1" smtClean="0">
                <a:solidFill>
                  <a:schemeClr val="accent2"/>
                </a:solidFill>
              </a:rPr>
              <a:t>Admins</a:t>
            </a:r>
            <a:endParaRPr lang="es-ES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dirty="0" err="1" smtClean="0"/>
              <a:t>Minimal</a:t>
            </a:r>
            <a:r>
              <a:rPr lang="es-ES" dirty="0" smtClean="0"/>
              <a:t> </a:t>
            </a:r>
            <a:r>
              <a:rPr lang="es-ES" dirty="0" err="1" smtClean="0"/>
              <a:t>privileges</a:t>
            </a:r>
            <a:r>
              <a:rPr lang="es-ES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s-ES" dirty="0" err="1" smtClean="0"/>
              <a:t>Configuration</a:t>
            </a:r>
            <a:r>
              <a:rPr lang="es-ES" dirty="0" smtClean="0"/>
              <a:t> </a:t>
            </a:r>
            <a:r>
              <a:rPr lang="es-ES" dirty="0" err="1" smtClean="0"/>
              <a:t>settings</a:t>
            </a:r>
            <a:endParaRPr lang="es-ES" dirty="0" smtClean="0"/>
          </a:p>
          <a:p>
            <a:pPr lvl="1">
              <a:lnSpc>
                <a:spcPct val="90000"/>
              </a:lnSpc>
            </a:pPr>
            <a:r>
              <a:rPr lang="es-ES" dirty="0" err="1" smtClean="0"/>
              <a:t>Check</a:t>
            </a:r>
            <a:r>
              <a:rPr lang="es-ES" dirty="0" smtClean="0"/>
              <a:t> log files</a:t>
            </a:r>
          </a:p>
          <a:p>
            <a:pPr lvl="1">
              <a:lnSpc>
                <a:spcPct val="90000"/>
              </a:lnSpc>
            </a:pPr>
            <a:r>
              <a:rPr lang="es-ES" dirty="0" err="1" smtClean="0"/>
              <a:t>Upgrades</a:t>
            </a:r>
            <a:endParaRPr lang="es-E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70328" y="50397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7DA20-DE3D-4F93-87A1-707615D6E01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 err="1" smtClean="0">
                <a:solidFill>
                  <a:schemeClr val="accent2"/>
                </a:solidFill>
              </a:rPr>
              <a:t>Developers</a:t>
            </a:r>
            <a:r>
              <a:rPr lang="es-ES" dirty="0" smtClean="0"/>
              <a:t>  </a:t>
            </a:r>
          </a:p>
          <a:p>
            <a:pPr lvl="1">
              <a:lnSpc>
                <a:spcPct val="90000"/>
              </a:lnSpc>
            </a:pPr>
            <a:r>
              <a:rPr lang="es-ES" dirty="0" err="1" smtClean="0"/>
              <a:t>Learn</a:t>
            </a:r>
            <a:r>
              <a:rPr lang="es-ES" dirty="0" smtClean="0"/>
              <a:t> </a:t>
            </a:r>
            <a:r>
              <a:rPr lang="es-ES" dirty="0" err="1" smtClean="0"/>
              <a:t>secure</a:t>
            </a:r>
            <a:r>
              <a:rPr lang="es-ES" dirty="0" smtClean="0"/>
              <a:t> </a:t>
            </a:r>
            <a:r>
              <a:rPr lang="es-ES" dirty="0" err="1" smtClean="0"/>
              <a:t>programming</a:t>
            </a:r>
            <a:endParaRPr lang="es-ES" dirty="0" smtClean="0"/>
          </a:p>
          <a:p>
            <a:pPr>
              <a:lnSpc>
                <a:spcPct val="90000"/>
              </a:lnSpc>
            </a:pPr>
            <a:r>
              <a:rPr lang="es-ES" dirty="0" smtClean="0">
                <a:solidFill>
                  <a:schemeClr val="accent2"/>
                </a:solidFill>
              </a:rPr>
              <a:t>Managers</a:t>
            </a:r>
          </a:p>
          <a:p>
            <a:pPr lvl="1">
              <a:lnSpc>
                <a:spcPct val="90000"/>
              </a:lnSpc>
            </a:pPr>
            <a:r>
              <a:rPr lang="es-ES" dirty="0" err="1" smtClean="0"/>
              <a:t>Prioritize</a:t>
            </a:r>
            <a:r>
              <a:rPr lang="es-ES" dirty="0" smtClean="0"/>
              <a:t> </a:t>
            </a:r>
            <a:r>
              <a:rPr lang="es-ES" dirty="0" err="1" smtClean="0"/>
              <a:t>security</a:t>
            </a:r>
            <a:r>
              <a:rPr lang="es-ES" dirty="0" smtClean="0"/>
              <a:t>, </a:t>
            </a:r>
            <a:r>
              <a:rPr lang="es-ES" dirty="0" err="1" smtClean="0"/>
              <a:t>invest</a:t>
            </a:r>
            <a:r>
              <a:rPr lang="es-ES" dirty="0" smtClean="0"/>
              <a:t> in </a:t>
            </a:r>
            <a:r>
              <a:rPr lang="es-ES" dirty="0" err="1" smtClean="0"/>
              <a:t>it</a:t>
            </a:r>
            <a:r>
              <a:rPr lang="es-ES" dirty="0" smtClean="0"/>
              <a:t>, and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assessment</a:t>
            </a:r>
            <a:r>
              <a:rPr lang="es-ES" dirty="0" smtClean="0"/>
              <a:t> and response </a:t>
            </a:r>
            <a:r>
              <a:rPr lang="es-ES" dirty="0" err="1" smtClean="0"/>
              <a:t>strategies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2970328" y="50397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3 Marcador de pie de página"/>
          <p:cNvSpPr txBox="1">
            <a:spLocks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F7DA20-DE3D-4F93-87A1-707615D6E01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Times New Roman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 txBox="1">
            <a:spLocks noGrp="1"/>
          </p:cNvSpPr>
          <p:nvPr/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9E197659-C74E-4B70-8CD4-6234C296D7F5}" type="slidenum">
              <a:rPr lang="en-US" sz="1400" b="0">
                <a:latin typeface="Arial" charset="0"/>
              </a:rPr>
              <a:pPr algn="ctr">
                <a:spcBef>
                  <a:spcPct val="0"/>
                </a:spcBef>
                <a:buClrTx/>
              </a:pPr>
              <a:t>43</a:t>
            </a:fld>
            <a:endParaRPr lang="en-US" sz="1400" b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685800"/>
            <a:ext cx="8382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Security Risks in the Grid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85938" y="5410200"/>
            <a:ext cx="5494337" cy="685800"/>
          </a:xfrm>
        </p:spPr>
        <p:txBody>
          <a:bodyPr/>
          <a:lstStyle/>
          <a:p>
            <a:pPr marL="0" indent="0" algn="ctr" eaLnBrk="1" hangingPunct="1">
              <a:lnSpc>
                <a:spcPct val="70000"/>
              </a:lnSpc>
              <a:buFontTx/>
              <a:buNone/>
            </a:pPr>
            <a:r>
              <a:rPr lang="en-US" sz="2000" dirty="0" smtClean="0"/>
              <a:t>UW-Madison</a:t>
            </a:r>
            <a:endParaRPr lang="en-US" sz="2000" dirty="0" smtClean="0">
              <a:latin typeface="Arial" charset="0"/>
            </a:endParaRPr>
          </a:p>
          <a:p>
            <a:pPr marL="0" indent="0" algn="ctr" eaLnBrk="1" hangingPunct="1">
              <a:lnSpc>
                <a:spcPct val="70000"/>
              </a:lnSpc>
              <a:buFontTx/>
              <a:buNone/>
            </a:pPr>
            <a:r>
              <a:rPr lang="en-US" sz="2000" dirty="0" smtClean="0">
                <a:latin typeface="Arial" charset="0"/>
              </a:rPr>
              <a:t>July 22, 2010</a:t>
            </a:r>
            <a:endParaRPr lang="en-US" dirty="0" smtClean="0"/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4191000" y="6324600"/>
            <a:ext cx="6858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lnSpc>
                <a:spcPct val="90000"/>
              </a:lnSpc>
              <a:buClrTx/>
              <a:buFontTx/>
              <a:buChar char="•"/>
            </a:pPr>
            <a:endParaRPr lang="en-US" sz="2800" b="0" i="1">
              <a:latin typeface="Arial Rounded MT Bold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590800" y="6324600"/>
            <a:ext cx="449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800" b="0" dirty="0">
                <a:latin typeface="Arial Narrow" pitchFamily="-109" charset="0"/>
              </a:rPr>
              <a:t>This research funded in part by Department of Homeland Security grant FA8750-10-2-0030 (funded through AFRL). Past funding has been provided by NATO grant CLG 983049, National Science Foundation grant OCI-0844219, the National Science Foundation under contract with San Diego Supercomputing Center, and National Science Foundation grants CNS-0627501 and CNS-0716460.</a:t>
            </a:r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4327602" y="2667000"/>
            <a:ext cx="457041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ClrTx/>
            </a:pPr>
            <a:r>
              <a:rPr lang="en-US" sz="3200" b="0" dirty="0">
                <a:latin typeface="Arial Rounded MT Bold" charset="0"/>
              </a:rPr>
              <a:t>Barton P. Miller</a:t>
            </a:r>
          </a:p>
          <a:p>
            <a:pPr algn="ctr" eaLnBrk="1" hangingPunct="1">
              <a:lnSpc>
                <a:spcPct val="80000"/>
              </a:lnSpc>
              <a:buClrTx/>
            </a:pPr>
            <a:r>
              <a:rPr lang="en-US" sz="3200" b="0" dirty="0">
                <a:latin typeface="Arial Rounded MT Bold" charset="0"/>
              </a:rPr>
              <a:t>James A. </a:t>
            </a:r>
            <a:r>
              <a:rPr lang="en-US" sz="3200" b="0" dirty="0" err="1">
                <a:latin typeface="Arial Rounded MT Bold" charset="0"/>
              </a:rPr>
              <a:t>Kupsch</a:t>
            </a:r>
            <a:endParaRPr lang="en-US" sz="3200" b="0" dirty="0">
              <a:latin typeface="Arial Rounded MT Bold" charset="0"/>
            </a:endParaRPr>
          </a:p>
          <a:p>
            <a:pPr algn="ctr" eaLnBrk="1" hangingPunct="1">
              <a:lnSpc>
                <a:spcPct val="90000"/>
              </a:lnSpc>
              <a:buClrTx/>
            </a:pPr>
            <a:r>
              <a:rPr lang="en-US" b="0" dirty="0">
                <a:latin typeface="Arial" charset="0"/>
              </a:rPr>
              <a:t>Computer Sciences Department</a:t>
            </a:r>
          </a:p>
          <a:p>
            <a:pPr algn="ctr" eaLnBrk="1" hangingPunct="1">
              <a:lnSpc>
                <a:spcPct val="70000"/>
              </a:lnSpc>
              <a:buClrTx/>
            </a:pPr>
            <a:r>
              <a:rPr lang="en-US" b="0" dirty="0">
                <a:latin typeface="Arial" charset="0"/>
              </a:rPr>
              <a:t>University of </a:t>
            </a:r>
            <a:r>
              <a:rPr lang="en-US" b="0" dirty="0" smtClean="0">
                <a:latin typeface="Arial" charset="0"/>
              </a:rPr>
              <a:t>Wisconsin</a:t>
            </a:r>
          </a:p>
          <a:p>
            <a:pPr algn="ctr" eaLnBrk="1" hangingPunct="1">
              <a:lnSpc>
                <a:spcPct val="70000"/>
              </a:lnSpc>
              <a:buClrTx/>
            </a:pPr>
            <a:endParaRPr lang="en-US" b="0" dirty="0" smtClean="0">
              <a:latin typeface="Arial" charset="0"/>
            </a:endParaRPr>
          </a:p>
          <a:p>
            <a:pPr algn="ctr" eaLnBrk="1" hangingPunct="1">
              <a:lnSpc>
                <a:spcPct val="70000"/>
              </a:lnSpc>
              <a:buClrTx/>
            </a:pP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bart@cs.wisc.edu</a:t>
            </a:r>
            <a:endParaRPr lang="en-US" dirty="0">
              <a:solidFill>
                <a:srgbClr val="0070C0"/>
              </a:solidFill>
              <a:latin typeface="Arial Rounded MT Bold" charset="0"/>
            </a:endParaRPr>
          </a:p>
        </p:txBody>
      </p:sp>
      <p:sp>
        <p:nvSpPr>
          <p:cNvPr id="3080" name="Rectangle 10"/>
          <p:cNvSpPr>
            <a:spLocks noChangeArrowheads="1"/>
          </p:cNvSpPr>
          <p:nvPr/>
        </p:nvSpPr>
        <p:spPr bwMode="auto">
          <a:xfrm>
            <a:off x="150922" y="2667000"/>
            <a:ext cx="457041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ClrTx/>
            </a:pPr>
            <a:r>
              <a:rPr lang="en-US" sz="3200" b="0" dirty="0">
                <a:latin typeface="Arial Rounded MT Bold" charset="0"/>
              </a:rPr>
              <a:t>Elisa </a:t>
            </a:r>
            <a:r>
              <a:rPr lang="en-US" sz="3200" b="0" dirty="0" err="1">
                <a:latin typeface="Arial Rounded MT Bold" charset="0"/>
              </a:rPr>
              <a:t>Heymann</a:t>
            </a:r>
            <a:endParaRPr lang="en-US" sz="3600" b="0" dirty="0">
              <a:latin typeface="Arial Rounded MT Bold" charset="0"/>
            </a:endParaRPr>
          </a:p>
          <a:p>
            <a:pPr algn="ctr" eaLnBrk="1" hangingPunct="1">
              <a:lnSpc>
                <a:spcPct val="80000"/>
              </a:lnSpc>
              <a:buClrTx/>
            </a:pPr>
            <a:endParaRPr lang="en-US" sz="1600" b="0" dirty="0">
              <a:latin typeface="Arial Rounded MT Bold" charset="0"/>
            </a:endParaRPr>
          </a:p>
          <a:p>
            <a:pPr algn="ctr" eaLnBrk="1" hangingPunct="1">
              <a:lnSpc>
                <a:spcPct val="90000"/>
              </a:lnSpc>
              <a:buClrTx/>
            </a:pPr>
            <a:r>
              <a:rPr lang="en-US" b="0" dirty="0">
                <a:latin typeface="Arial" charset="0"/>
              </a:rPr>
              <a:t>Computer Architecture and</a:t>
            </a:r>
            <a:br>
              <a:rPr lang="en-US" b="0" dirty="0">
                <a:latin typeface="Arial" charset="0"/>
              </a:rPr>
            </a:br>
            <a:r>
              <a:rPr lang="en-US" b="0" dirty="0">
                <a:latin typeface="Arial" charset="0"/>
              </a:rPr>
              <a:t>Operating Systems Department</a:t>
            </a:r>
          </a:p>
          <a:p>
            <a:pPr algn="ctr" eaLnBrk="1" hangingPunct="1">
              <a:lnSpc>
                <a:spcPct val="70000"/>
              </a:lnSpc>
              <a:buClrTx/>
            </a:pPr>
            <a:r>
              <a:rPr lang="en-US" b="0" dirty="0" err="1">
                <a:latin typeface="Arial" charset="0"/>
              </a:rPr>
              <a:t>Universitat</a:t>
            </a:r>
            <a:r>
              <a:rPr lang="en-US" b="0" dirty="0">
                <a:latin typeface="Arial" charset="0"/>
              </a:rPr>
              <a:t> </a:t>
            </a:r>
            <a:r>
              <a:rPr lang="en-US" b="0" dirty="0" err="1">
                <a:latin typeface="Arial" charset="0"/>
              </a:rPr>
              <a:t>Aut</a:t>
            </a:r>
            <a:r>
              <a:rPr lang="en-US" altLang="ja-JP" b="0" dirty="0" err="1">
                <a:latin typeface="Arial" charset="0"/>
                <a:ea typeface="MS PGothic" pitchFamily="34" charset="-128"/>
              </a:rPr>
              <a:t>ònoma</a:t>
            </a:r>
            <a:r>
              <a:rPr lang="en-US" altLang="ja-JP" b="0" dirty="0">
                <a:latin typeface="Arial" charset="0"/>
                <a:ea typeface="MS PGothic" pitchFamily="34" charset="-128"/>
              </a:rPr>
              <a:t> de </a:t>
            </a:r>
            <a:r>
              <a:rPr lang="en-US" altLang="ja-JP" b="0" dirty="0" smtClean="0">
                <a:latin typeface="Arial" charset="0"/>
                <a:ea typeface="MS PGothic" pitchFamily="34" charset="-128"/>
              </a:rPr>
              <a:t>Barcelona</a:t>
            </a:r>
          </a:p>
          <a:p>
            <a:pPr algn="ctr" eaLnBrk="1" hangingPunct="1">
              <a:lnSpc>
                <a:spcPct val="70000"/>
              </a:lnSpc>
              <a:buClrTx/>
            </a:pPr>
            <a:endParaRPr lang="en-US" altLang="ja-JP" b="0" dirty="0" smtClean="0">
              <a:latin typeface="Arial" charset="0"/>
              <a:ea typeface="MS PGothic" pitchFamily="34" charset="-128"/>
            </a:endParaRPr>
          </a:p>
          <a:p>
            <a:pPr algn="ctr" eaLnBrk="1" hangingPunct="1">
              <a:lnSpc>
                <a:spcPct val="70000"/>
              </a:lnSpc>
              <a:buClrTx/>
            </a:pPr>
            <a:r>
              <a:rPr lang="en-US" dirty="0" smtClean="0">
                <a:solidFill>
                  <a:srgbClr val="0070C0"/>
                </a:solidFill>
                <a:latin typeface="Arial" charset="0"/>
              </a:rPr>
              <a:t>elisa@cs.wisc.edu</a:t>
            </a:r>
            <a:endParaRPr lang="en-US" dirty="0">
              <a:solidFill>
                <a:srgbClr val="0070C0"/>
              </a:solidFill>
              <a:latin typeface="Arial" charset="0"/>
            </a:endParaRPr>
          </a:p>
          <a:p>
            <a:pPr algn="ctr" eaLnBrk="1" hangingPunct="1">
              <a:lnSpc>
                <a:spcPct val="70000"/>
              </a:lnSpc>
              <a:buClrTx/>
            </a:pPr>
            <a:endParaRPr lang="en-US" sz="2400" b="0" dirty="0">
              <a:latin typeface="Arial" charset="0"/>
              <a:ea typeface="MS PGothic" pitchFamily="34" charset="-128"/>
            </a:endParaRPr>
          </a:p>
          <a:p>
            <a:pPr algn="ctr" eaLnBrk="1" hangingPunct="1">
              <a:lnSpc>
                <a:spcPct val="70000"/>
              </a:lnSpc>
              <a:buClrTx/>
            </a:pPr>
            <a:endParaRPr lang="en-US" sz="3200" b="0" dirty="0">
              <a:latin typeface="Arial Rounded MT Bold" charset="0"/>
              <a:ea typeface="MS PGothic" pitchFamily="34" charset="-128"/>
            </a:endParaRPr>
          </a:p>
        </p:txBody>
      </p:sp>
      <p:pic>
        <p:nvPicPr>
          <p:cNvPr id="9" name="Picture 9" descr="osg_logo_4c_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F9A49D2A-EE97-4B88-833E-2EA7A2920515}" type="slidenum">
              <a:rPr lang="en-US" sz="1400" b="0"/>
              <a:pPr algn="ctr">
                <a:spcBef>
                  <a:spcPct val="0"/>
                </a:spcBef>
                <a:buClrTx/>
              </a:pPr>
              <a:t>44</a:t>
            </a:fld>
            <a:endParaRPr lang="en-US" sz="1400" b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Studied Systems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5214061"/>
          </a:xfrm>
        </p:spPr>
        <p:txBody>
          <a:bodyPr/>
          <a:lstStyle/>
          <a:p>
            <a:pPr defTabSz="912813">
              <a:lnSpc>
                <a:spcPct val="80000"/>
              </a:lnSpc>
              <a:buFontTx/>
              <a:buNone/>
              <a:tabLst>
                <a:tab pos="2397125" algn="l"/>
              </a:tabLst>
            </a:pPr>
            <a:r>
              <a:rPr lang="en-US" sz="800" dirty="0" smtClean="0">
                <a:solidFill>
                  <a:srgbClr val="0000FF"/>
                </a:solidFill>
              </a:rPr>
              <a:t>		</a:t>
            </a:r>
          </a:p>
          <a:p>
            <a:pPr defTabSz="912813">
              <a:lnSpc>
                <a:spcPct val="7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</a:rPr>
              <a:t>Condor</a:t>
            </a:r>
            <a:r>
              <a:rPr lang="en-US" sz="1600" b="1" dirty="0" smtClean="0"/>
              <a:t>, </a:t>
            </a:r>
            <a:r>
              <a:rPr lang="en-US" sz="1600" dirty="0" smtClean="0"/>
              <a:t>University of Wisconsin</a:t>
            </a:r>
            <a:br>
              <a:rPr lang="en-US" sz="1600" dirty="0" smtClean="0"/>
            </a:br>
            <a:r>
              <a:rPr lang="en-US" sz="1600" dirty="0" smtClean="0"/>
              <a:t>		Batch queuing workload management system</a:t>
            </a:r>
          </a:p>
          <a:p>
            <a:pPr defTabSz="912813">
              <a:lnSpc>
                <a:spcPct val="7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endParaRPr lang="en-US" sz="1600" dirty="0" smtClean="0"/>
          </a:p>
          <a:p>
            <a:pPr defTabSz="912813">
              <a:lnSpc>
                <a:spcPct val="7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</a:rPr>
              <a:t>SRB</a:t>
            </a:r>
            <a:r>
              <a:rPr lang="en-US" sz="1600" b="1" dirty="0" smtClean="0"/>
              <a:t>, </a:t>
            </a:r>
            <a:r>
              <a:rPr lang="en-US" sz="1600" dirty="0" smtClean="0"/>
              <a:t>SDSC</a:t>
            </a:r>
            <a:br>
              <a:rPr lang="en-US" sz="1600" dirty="0" smtClean="0"/>
            </a:br>
            <a:r>
              <a:rPr lang="en-US" sz="1600" dirty="0" smtClean="0"/>
              <a:t>		Storage Resource Broker - data grid</a:t>
            </a:r>
          </a:p>
          <a:p>
            <a:pPr defTabSz="912813">
              <a:lnSpc>
                <a:spcPct val="7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endParaRPr lang="en-US" sz="1600" dirty="0" smtClean="0"/>
          </a:p>
          <a:p>
            <a:pPr defTabSz="912813">
              <a:lnSpc>
                <a:spcPct val="7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</a:t>
            </a:r>
            <a:r>
              <a:rPr lang="en-US" sz="1600" b="1" dirty="0" err="1" smtClean="0">
                <a:solidFill>
                  <a:srgbClr val="0000FF"/>
                </a:solidFill>
              </a:rPr>
              <a:t>MyProxy</a:t>
            </a:r>
            <a:r>
              <a:rPr lang="en-US" sz="1600" b="1" dirty="0" smtClean="0"/>
              <a:t>, </a:t>
            </a:r>
            <a:r>
              <a:rPr lang="en-US" sz="1600" dirty="0" smtClean="0"/>
              <a:t>NCSA</a:t>
            </a:r>
            <a:br>
              <a:rPr lang="en-US" sz="1600" dirty="0" smtClean="0"/>
            </a:br>
            <a:r>
              <a:rPr lang="en-US" sz="1600" dirty="0" smtClean="0"/>
              <a:t>		Credential Management System</a:t>
            </a:r>
          </a:p>
          <a:p>
            <a:pPr defTabSz="912813">
              <a:lnSpc>
                <a:spcPct val="7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endParaRPr lang="en-US" sz="1600" dirty="0" smtClean="0"/>
          </a:p>
          <a:p>
            <a:pPr defTabSz="912813">
              <a:lnSpc>
                <a:spcPct val="7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</a:t>
            </a:r>
            <a:r>
              <a:rPr lang="en-US" sz="1600" b="1" dirty="0" err="1" smtClean="0">
                <a:solidFill>
                  <a:srgbClr val="0000FF"/>
                </a:solidFill>
              </a:rPr>
              <a:t>glExec</a:t>
            </a:r>
            <a:r>
              <a:rPr lang="en-US" sz="1600" dirty="0" smtClean="0"/>
              <a:t>, </a:t>
            </a:r>
            <a:r>
              <a:rPr lang="en-US" sz="1600" dirty="0" err="1" smtClean="0"/>
              <a:t>Nikhef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		Identity mapping service</a:t>
            </a:r>
          </a:p>
          <a:p>
            <a:pPr defTabSz="912813">
              <a:lnSpc>
                <a:spcPct val="7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endParaRPr lang="en-US" sz="1600" dirty="0" smtClean="0"/>
          </a:p>
          <a:p>
            <a:pPr defTabSz="912813">
              <a:lnSpc>
                <a:spcPct val="7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</a:t>
            </a:r>
            <a:r>
              <a:rPr lang="en-US" sz="1600" b="1" dirty="0" err="1" smtClean="0">
                <a:solidFill>
                  <a:srgbClr val="0000FF"/>
                </a:solidFill>
              </a:rPr>
              <a:t>CrossBroker</a:t>
            </a:r>
            <a:r>
              <a:rPr lang="en-US" sz="1600" dirty="0" smtClean="0"/>
              <a:t>, </a:t>
            </a:r>
            <a:r>
              <a:rPr lang="en-US" sz="1600" dirty="0" err="1" smtClean="0"/>
              <a:t>Universitat</a:t>
            </a:r>
            <a:r>
              <a:rPr lang="en-US" sz="1600" dirty="0" smtClean="0"/>
              <a:t> </a:t>
            </a:r>
            <a:r>
              <a:rPr lang="en-US" sz="1600" dirty="0" err="1" smtClean="0"/>
              <a:t>Autònoma</a:t>
            </a:r>
            <a:r>
              <a:rPr lang="en-US" sz="1600" dirty="0" smtClean="0"/>
              <a:t> de Barcelona </a:t>
            </a:r>
            <a:br>
              <a:rPr lang="en-US" sz="1600" dirty="0" smtClean="0"/>
            </a:br>
            <a:r>
              <a:rPr lang="en-US" sz="1600" dirty="0" smtClean="0"/>
              <a:t>		Resource Manager for Parallel and Interactive Applications</a:t>
            </a:r>
          </a:p>
          <a:p>
            <a:pPr defTabSz="912813">
              <a:lnSpc>
                <a:spcPct val="7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endParaRPr lang="en-US" sz="1600" dirty="0" smtClean="0"/>
          </a:p>
          <a:p>
            <a:pPr defTabSz="912813">
              <a:lnSpc>
                <a:spcPct val="7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	Gratia Condor Probe</a:t>
            </a:r>
            <a:r>
              <a:rPr lang="en-US" sz="1600" b="1" dirty="0" smtClean="0"/>
              <a:t>, </a:t>
            </a:r>
            <a:r>
              <a:rPr lang="en-US" sz="1600" dirty="0" smtClean="0"/>
              <a:t>NCSA </a:t>
            </a:r>
            <a:br>
              <a:rPr lang="en-US" sz="1600" dirty="0" smtClean="0"/>
            </a:br>
            <a:r>
              <a:rPr lang="en-US" sz="1600" dirty="0" smtClean="0"/>
              <a:t>		Feeds Condor Usage into Gratia Accounting System</a:t>
            </a:r>
          </a:p>
          <a:p>
            <a:pPr defTabSz="912813">
              <a:lnSpc>
                <a:spcPct val="7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endParaRPr lang="en-US" sz="1600" dirty="0" smtClean="0"/>
          </a:p>
          <a:p>
            <a:pPr defTabSz="912813">
              <a:lnSpc>
                <a:spcPct val="7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</a:rPr>
              <a:t>Condor Quill</a:t>
            </a:r>
            <a:r>
              <a:rPr lang="en-US" sz="1600" dirty="0" smtClean="0"/>
              <a:t>, University of Wisconsin 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pic>
        <p:nvPicPr>
          <p:cNvPr id="11269" name="Picture 4" descr="nikhef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3781431"/>
            <a:ext cx="8953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425" y="1471216"/>
            <a:ext cx="2411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0763" y="2141530"/>
            <a:ext cx="56673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313" y="2992709"/>
            <a:ext cx="192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3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3" y="5925398"/>
            <a:ext cx="2411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5" name="Picture 10" descr="Fermilab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3450" y="5406392"/>
            <a:ext cx="1654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6" name="Picture 11" descr="osg_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" y="5078052"/>
            <a:ext cx="8048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7" name="Picture 12" descr="C:\Users\Elisa\Tesis\Graficos ParadynCondor Marzo 2000\uab.gif"/>
          <p:cNvPicPr>
            <a:picLocks noChangeAspect="1" noChangeArrowheads="1"/>
          </p:cNvPicPr>
          <p:nvPr/>
        </p:nvPicPr>
        <p:blipFill>
          <a:blip r:embed="rId9" r:link="rId10" cstate="print"/>
          <a:srcRect/>
          <a:stretch>
            <a:fillRect/>
          </a:stretch>
        </p:blipFill>
        <p:spPr bwMode="auto">
          <a:xfrm>
            <a:off x="715963" y="4555649"/>
            <a:ext cx="1177925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F9A49D2A-EE97-4B88-833E-2EA7A2920515}" type="slidenum">
              <a:rPr lang="en-US" sz="1400" b="0"/>
              <a:pPr algn="ctr">
                <a:spcBef>
                  <a:spcPct val="0"/>
                </a:spcBef>
                <a:buClrTx/>
              </a:pPr>
              <a:t>45</a:t>
            </a:fld>
            <a:endParaRPr lang="en-US" sz="1400" b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Studied Systems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90831"/>
            <a:ext cx="8915400" cy="4879975"/>
          </a:xfrm>
        </p:spPr>
        <p:txBody>
          <a:bodyPr/>
          <a:lstStyle/>
          <a:p>
            <a:pPr defTabSz="912813">
              <a:lnSpc>
                <a:spcPct val="80000"/>
              </a:lnSpc>
              <a:buFontTx/>
              <a:buNone/>
              <a:tabLst>
                <a:tab pos="2397125" algn="l"/>
              </a:tabLst>
            </a:pPr>
            <a:r>
              <a:rPr lang="en-US" sz="800" dirty="0" smtClean="0">
                <a:solidFill>
                  <a:srgbClr val="0000FF"/>
                </a:solidFill>
              </a:rPr>
              <a:t>		</a:t>
            </a:r>
          </a:p>
          <a:p>
            <a:pPr defTabSz="912813">
              <a:lnSpc>
                <a:spcPct val="8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</a:t>
            </a:r>
            <a:endParaRPr lang="en-US" sz="1600" dirty="0" smtClean="0"/>
          </a:p>
          <a:p>
            <a:pPr defTabSz="912813">
              <a:lnSpc>
                <a:spcPct val="8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r>
              <a:rPr lang="en-US" sz="1600" dirty="0" smtClean="0"/>
              <a:t>                                        </a:t>
            </a:r>
            <a:r>
              <a:rPr lang="en-US" sz="1600" b="1" dirty="0" err="1" smtClean="0">
                <a:solidFill>
                  <a:srgbClr val="0000FF"/>
                </a:solidFill>
              </a:rPr>
              <a:t>Wireshark</a:t>
            </a:r>
            <a:r>
              <a:rPr lang="en-US" sz="1600" b="1" dirty="0" smtClean="0">
                <a:solidFill>
                  <a:srgbClr val="0000FF"/>
                </a:solidFill>
              </a:rPr>
              <a:t>  </a:t>
            </a:r>
            <a:r>
              <a:rPr lang="en-US" sz="1600" dirty="0" smtClean="0"/>
              <a:t>(in progress)</a:t>
            </a:r>
            <a:endParaRPr lang="en-US" sz="1600" b="1" dirty="0" smtClean="0">
              <a:solidFill>
                <a:srgbClr val="0000FF"/>
              </a:solidFill>
            </a:endParaRPr>
          </a:p>
          <a:p>
            <a:pPr defTabSz="912813">
              <a:lnSpc>
                <a:spcPct val="8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		</a:t>
            </a:r>
            <a:r>
              <a:rPr lang="en-US" sz="1600" dirty="0" smtClean="0"/>
              <a:t>Network Protocol Analyzer </a:t>
            </a:r>
          </a:p>
          <a:p>
            <a:pPr defTabSz="912813">
              <a:lnSpc>
                <a:spcPct val="8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endParaRPr lang="en-US" sz="1600" dirty="0" smtClean="0"/>
          </a:p>
          <a:p>
            <a:pPr defTabSz="912813">
              <a:lnSpc>
                <a:spcPct val="8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r>
              <a:rPr lang="en-US" sz="1600" dirty="0" smtClean="0">
                <a:solidFill>
                  <a:srgbClr val="0000FF"/>
                </a:solidFill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</a:rPr>
              <a:t>Condor Privilege Separation</a:t>
            </a:r>
            <a:r>
              <a:rPr lang="en-US" sz="1600" dirty="0" smtClean="0"/>
              <a:t>, University of Wisconsin (in progress)</a:t>
            </a:r>
            <a:br>
              <a:rPr lang="en-US" sz="1600" dirty="0" smtClean="0"/>
            </a:br>
            <a:r>
              <a:rPr lang="en-US" sz="1600" dirty="0" smtClean="0"/>
              <a:t>		Restricted Identity Switching Module</a:t>
            </a:r>
          </a:p>
          <a:p>
            <a:pPr defTabSz="912813">
              <a:lnSpc>
                <a:spcPct val="80000"/>
              </a:lnSpc>
              <a:spcAft>
                <a:spcPct val="40000"/>
              </a:spcAft>
              <a:buFontTx/>
              <a:buNone/>
              <a:tabLst>
                <a:tab pos="2397125" algn="l"/>
              </a:tabLst>
            </a:pPr>
            <a:endParaRPr lang="en-US" sz="1600" dirty="0" smtClean="0">
              <a:solidFill>
                <a:srgbClr val="0000FF"/>
              </a:solidFill>
            </a:endParaRPr>
          </a:p>
          <a:p>
            <a:pPr defTabSz="912813">
              <a:lnSpc>
                <a:spcPct val="80000"/>
              </a:lnSpc>
              <a:spcAft>
                <a:spcPct val="40000"/>
              </a:spcAft>
              <a:buNone/>
              <a:tabLst>
                <a:tab pos="2397125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		VOMS Admin</a:t>
            </a:r>
            <a:r>
              <a:rPr lang="en-US" sz="1600" dirty="0" smtClean="0"/>
              <a:t>, </a:t>
            </a:r>
            <a:r>
              <a:rPr lang="en-US" sz="1600" dirty="0" err="1" smtClean="0"/>
              <a:t>Instituto</a:t>
            </a:r>
            <a:r>
              <a:rPr lang="en-US" sz="1600" dirty="0" smtClean="0"/>
              <a:t> </a:t>
            </a:r>
            <a:r>
              <a:rPr lang="en-US" sz="1600" dirty="0" err="1" smtClean="0"/>
              <a:t>Nazionale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Fisica</a:t>
            </a:r>
            <a:r>
              <a:rPr lang="en-US" sz="1600" dirty="0" smtClean="0"/>
              <a:t> </a:t>
            </a:r>
            <a:r>
              <a:rPr lang="en-US" sz="1600" dirty="0" err="1" smtClean="0"/>
              <a:t>Nucleare</a:t>
            </a:r>
            <a:r>
              <a:rPr lang="en-US" sz="1600" dirty="0" smtClean="0"/>
              <a:t> (in progress)</a:t>
            </a:r>
            <a:br>
              <a:rPr lang="en-US" sz="1600" dirty="0" smtClean="0"/>
            </a:br>
            <a:r>
              <a:rPr lang="en-US" sz="1600" dirty="0" smtClean="0"/>
              <a:t>	</a:t>
            </a:r>
            <a:r>
              <a:rPr lang="es-ES" sz="1600" dirty="0" smtClean="0"/>
              <a:t>      Virtual </a:t>
            </a:r>
            <a:r>
              <a:rPr lang="es-ES" sz="1600" dirty="0" err="1" smtClean="0"/>
              <a:t>Organization</a:t>
            </a:r>
            <a:r>
              <a:rPr lang="es-ES" sz="1600" dirty="0" smtClean="0"/>
              <a:t> Management </a:t>
            </a:r>
            <a:r>
              <a:rPr lang="es-ES" sz="1600" dirty="0" err="1" smtClean="0"/>
              <a:t>Service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pic>
        <p:nvPicPr>
          <p:cNvPr id="11274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74379"/>
            <a:ext cx="2411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175" y="1580555"/>
            <a:ext cx="14398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181" y="3266747"/>
            <a:ext cx="1236279" cy="86539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54DDE62C-2077-428B-B199-60DC1BE398C3}" type="slidenum">
              <a:rPr lang="en-US" sz="1400" b="0"/>
              <a:pPr algn="ctr">
                <a:spcBef>
                  <a:spcPct val="0"/>
                </a:spcBef>
                <a:buClrTx/>
              </a:pPr>
              <a:t>5</a:t>
            </a:fld>
            <a:endParaRPr lang="en-US" sz="1400" b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4838"/>
            <a:ext cx="7772400" cy="1143000"/>
          </a:xfrm>
        </p:spPr>
        <p:txBody>
          <a:bodyPr/>
          <a:lstStyle/>
          <a:p>
            <a:r>
              <a:rPr lang="en-US" smtClean="0"/>
              <a:t>Roadmap</a:t>
            </a:r>
            <a:endParaRPr lang="es-ES" smtClean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396875" y="2001838"/>
            <a:ext cx="8020050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Char char="›"/>
            </a:pPr>
            <a:r>
              <a:rPr lang="en-US" sz="3000" b="0" dirty="0" smtClean="0"/>
              <a:t>Introduction:  Some fun?</a:t>
            </a:r>
          </a:p>
          <a:p>
            <a:pPr marL="342900" indent="-342900">
              <a:buFontTx/>
              <a:buChar char="›"/>
            </a:pPr>
            <a:r>
              <a:rPr lang="en-US" sz="3000" b="0" dirty="0" smtClean="0"/>
              <a:t>Talk the talk</a:t>
            </a:r>
            <a:endParaRPr lang="en-US" sz="3000" b="0" dirty="0"/>
          </a:p>
          <a:p>
            <a:pPr marL="342900" indent="-342900">
              <a:buFontTx/>
              <a:buChar char="›"/>
            </a:pPr>
            <a:r>
              <a:rPr lang="en-US" sz="3000" b="0" dirty="0" smtClean="0"/>
              <a:t>What the bad guys can do to you</a:t>
            </a:r>
          </a:p>
          <a:p>
            <a:pPr marL="342900" indent="-342900">
              <a:buFontTx/>
              <a:buChar char="›"/>
            </a:pPr>
            <a:r>
              <a:rPr lang="en-US" sz="3000" b="0" dirty="0" smtClean="0"/>
              <a:t>What can you do? </a:t>
            </a:r>
            <a:endParaRPr lang="en-US" sz="3000" b="0" dirty="0"/>
          </a:p>
          <a:p>
            <a:pPr marL="342900" indent="-342900">
              <a:buFontTx/>
              <a:buChar char="›"/>
            </a:pPr>
            <a:endParaRPr lang="es-ES" sz="3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0A8E8D7A-7131-428A-AFBF-FE60F675A590}" type="slidenum">
              <a:rPr lang="en-US" sz="1400" b="0"/>
              <a:pPr algn="ctr">
                <a:spcBef>
                  <a:spcPct val="0"/>
                </a:spcBef>
                <a:buClrTx/>
              </a:pPr>
              <a:t>6</a:t>
            </a:fld>
            <a:endParaRPr lang="en-US" sz="1400" b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it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092" y="1281113"/>
            <a:ext cx="4559274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71" y="2229530"/>
            <a:ext cx="6646130" cy="4122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0A8E8D7A-7131-428A-AFBF-FE60F675A590}" type="slidenum">
              <a:rPr lang="en-US" sz="1400" b="0"/>
              <a:pPr algn="ctr">
                <a:spcBef>
                  <a:spcPct val="0"/>
                </a:spcBef>
                <a:buClrTx/>
              </a:pPr>
              <a:t>7</a:t>
            </a:fld>
            <a:endParaRPr lang="en-US" sz="1400" b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571" y="1063099"/>
            <a:ext cx="6466114" cy="322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5439" y="4196821"/>
            <a:ext cx="8818562" cy="2407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0A8E8D7A-7131-428A-AFBF-FE60F675A590}" type="slidenum">
              <a:rPr lang="en-US" sz="1400" b="0"/>
              <a:pPr algn="ctr">
                <a:spcBef>
                  <a:spcPct val="0"/>
                </a:spcBef>
                <a:buClrTx/>
              </a:pPr>
              <a:t>8</a:t>
            </a:fld>
            <a:endParaRPr lang="en-US" sz="1400" b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7970" y="1361392"/>
            <a:ext cx="24669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896" y="1966912"/>
            <a:ext cx="8595104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3 Marcador de pie de página"/>
          <p:cNvSpPr>
            <a:spLocks noGrp="1"/>
          </p:cNvSpPr>
          <p:nvPr>
            <p:ph type="ftr" sz="quarter" idx="4294967295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buClrTx/>
            </a:pPr>
            <a:fld id="{0A8E8D7A-7131-428A-AFBF-FE60F675A590}" type="slidenum">
              <a:rPr lang="en-US" sz="1400" b="0"/>
              <a:pPr algn="ctr">
                <a:spcBef>
                  <a:spcPct val="0"/>
                </a:spcBef>
                <a:buClrTx/>
              </a:pPr>
              <a:t>9</a:t>
            </a:fld>
            <a:endParaRPr lang="en-US" sz="1400" b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943" y="774049"/>
            <a:ext cx="6479041" cy="581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do it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7456" y="2338388"/>
            <a:ext cx="3316464" cy="56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33400" marR="0" indent="-5334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33CC"/>
          </a:buClr>
          <a:buSzTx/>
          <a:buFontTx/>
          <a:buNone/>
          <a:tabLst/>
          <a:defRPr kumimoji="0" lang="es-ES_tradnl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33400" marR="0" indent="-5334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3333CC"/>
          </a:buClr>
          <a:buSzTx/>
          <a:buFontTx/>
          <a:buNone/>
          <a:tabLst/>
          <a:defRPr kumimoji="0" lang="es-ES_tradnl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34816</TotalTime>
  <Words>1668</Words>
  <Application>Microsoft Office PowerPoint</Application>
  <PresentationFormat>Presentación en pantalla (4:3)</PresentationFormat>
  <Paragraphs>513</Paragraphs>
  <Slides>45</Slides>
  <Notes>43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6" baseType="lpstr">
      <vt:lpstr>Diseño predeterminado</vt:lpstr>
      <vt:lpstr>Security Risks in the Grid</vt:lpstr>
      <vt:lpstr>Who we are</vt:lpstr>
      <vt:lpstr>What should you expect</vt:lpstr>
      <vt:lpstr>What do we do</vt:lpstr>
      <vt:lpstr>Roadmap</vt:lpstr>
      <vt:lpstr>Why do we do it</vt:lpstr>
      <vt:lpstr>Why do we do it</vt:lpstr>
      <vt:lpstr>Why do we do it</vt:lpstr>
      <vt:lpstr>Why do we do it</vt:lpstr>
      <vt:lpstr>Why do we do it</vt:lpstr>
      <vt:lpstr>Why do we do it</vt:lpstr>
      <vt:lpstr>Why do we do it</vt:lpstr>
      <vt:lpstr>Security</vt:lpstr>
      <vt:lpstr>Admin Perspective</vt:lpstr>
      <vt:lpstr>Admin Perspective</vt:lpstr>
      <vt:lpstr>Admin Perspective. Root Install</vt:lpstr>
      <vt:lpstr>Admin Perspective. Non-Root Install</vt:lpstr>
      <vt:lpstr>Developer Perspective</vt:lpstr>
      <vt:lpstr>Diapositiva 19</vt:lpstr>
      <vt:lpstr>Security in a Nutshell Basic Concepts</vt:lpstr>
      <vt:lpstr>Authentication</vt:lpstr>
      <vt:lpstr>Cryptography </vt:lpstr>
      <vt:lpstr>Cryptography</vt:lpstr>
      <vt:lpstr>Certificates</vt:lpstr>
      <vt:lpstr>Delegation</vt:lpstr>
      <vt:lpstr>User Perspective What the bad guys can do</vt:lpstr>
      <vt:lpstr>User Perspective What the bad guys can do</vt:lpstr>
      <vt:lpstr>User Perspective What the bad guys can do</vt:lpstr>
      <vt:lpstr>User Perspective What the bad guys can do</vt:lpstr>
      <vt:lpstr>User Perspective What the bad guys can do</vt:lpstr>
      <vt:lpstr>User Perspective What the bad guys can do</vt:lpstr>
      <vt:lpstr>User Perspective What the bad guys can do</vt:lpstr>
      <vt:lpstr>User Perspective What the bad guys can do</vt:lpstr>
      <vt:lpstr>User Perspective What the bad guys can do</vt:lpstr>
      <vt:lpstr>User Perspective What the bad guys can do</vt:lpstr>
      <vt:lpstr>User Perspective What the bad guys can do</vt:lpstr>
      <vt:lpstr>User Perspective What the bad guys can do</vt:lpstr>
      <vt:lpstr>User Perspective What the bad guys can do</vt:lpstr>
      <vt:lpstr>Gratia-Probe-2010-002</vt:lpstr>
      <vt:lpstr>Gratia-Probe-2010-002</vt:lpstr>
      <vt:lpstr>What can you do?</vt:lpstr>
      <vt:lpstr>What can you do?</vt:lpstr>
      <vt:lpstr>Security Risks in the Grid</vt:lpstr>
      <vt:lpstr>Studied Systems</vt:lpstr>
      <vt:lpstr>Studied Systems</vt:lpstr>
    </vt:vector>
  </TitlesOfParts>
  <Company>caos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Scheduling for Grid Environments using IP Network Techniques</dc:title>
  <dc:creator>Eli</dc:creator>
  <cp:lastModifiedBy>Elisa</cp:lastModifiedBy>
  <cp:revision>1581</cp:revision>
  <cp:lastPrinted>2002-01-25T12:09:27Z</cp:lastPrinted>
  <dcterms:created xsi:type="dcterms:W3CDTF">2000-03-13T15:16:39Z</dcterms:created>
  <dcterms:modified xsi:type="dcterms:W3CDTF">2010-07-22T14:19:20Z</dcterms:modified>
</cp:coreProperties>
</file>