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slides/slide2.xml" ContentType="application/vnd.openxmlformats-officedocument.presentationml.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docProps/app.xml" ContentType="application/vnd.openxmlformats-officedocument.extended-properties+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theme/theme3.xml" ContentType="application/vnd.openxmlformats-officedocument.theme+xml"/>
  <Override PartName="/ppt/presProps.xml" ContentType="application/vnd.openxmlformats-officedocument.presentationml.presProps+xml"/>
  <Default Extension="jpeg" ContentType="image/jpeg"/>
  <Override PartName="/ppt/charts/chart1.xml" ContentType="application/vnd.openxmlformats-officedocument.drawingml.chart+xml"/>
  <Default Extension="vml" ContentType="application/vnd.openxmlformats-officedocument.vmlDrawing"/>
  <Override PartName="/ppt/slideLayouts/slideLayout3.xml" ContentType="application/vnd.openxmlformats-officedocument.presentationml.slideLayout+xml"/>
  <Override PartName="/ppt/slides/slide3.xml" ContentType="application/vnd.openxmlformats-officedocument.presentationml.slide+xml"/>
  <Override PartName="/ppt/slides/slide4.xml" ContentType="application/vnd.openxmlformats-officedocument.presentationml.slide+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Default Extension="png" ContentType="image/png"/>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viewProps.xml" ContentType="application/vnd.openxmlformats-officedocument.presentationml.viewProps+xml"/>
  <Override PartName="/docProps/core.xml" ContentType="application/vnd.openxmlformats-package.core-properties+xml"/>
  <Default Extension="bin" ContentType="application/vnd.openxmlformats-officedocument.presentationml.printerSettings"/>
  <Override PartName="/docProps/custom.xml" ContentType="application/vnd.openxmlformats-officedocument.custom-properties+xml"/>
  <Default Extension="rels" ContentType="application/vnd.openxmlformats-package.relationships+xml"/>
  <Override PartName="/ppt/slides/slide9.xml" ContentType="application/vnd.openxmlformats-officedocument.presentationml.slide+xml"/>
  <Override PartName="/ppt/handoutMasters/handoutMaster1.xml" ContentType="application/vnd.openxmlformats-officedocument.presentationml.handoutMaster+xml"/>
  <Override PartName="/ppt/slides/slide6.xml" ContentType="application/vnd.openxmlformats-officedocument.presentationml.slide+xml"/>
  <Default Extension="pict" ContentType="image/pict"/>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724" r:id="rId1"/>
  </p:sldMasterIdLst>
  <p:notesMasterIdLst>
    <p:notesMasterId r:id="rId12"/>
  </p:notesMasterIdLst>
  <p:handoutMasterIdLst>
    <p:handoutMasterId r:id="rId13"/>
  </p:handoutMasterIdLst>
  <p:sldIdLst>
    <p:sldId id="1200" r:id="rId2"/>
    <p:sldId id="1508" r:id="rId3"/>
    <p:sldId id="1499" r:id="rId4"/>
    <p:sldId id="1500" r:id="rId5"/>
    <p:sldId id="1503" r:id="rId6"/>
    <p:sldId id="1509" r:id="rId7"/>
    <p:sldId id="1510" r:id="rId8"/>
    <p:sldId id="1511" r:id="rId9"/>
    <p:sldId id="1506" r:id="rId10"/>
    <p:sldId id="1507" r:id="rId11"/>
  </p:sldIdLst>
  <p:sldSz cx="9144000" cy="6858000" type="screen4x3"/>
  <p:notesSz cx="6934200" cy="9232900"/>
  <p:defaultTextStyle>
    <a:defPPr>
      <a:defRPr lang="en-US"/>
    </a:defPPr>
    <a:lvl1pPr algn="ctr" rtl="0" eaLnBrk="0" fontAlgn="base" hangingPunct="0">
      <a:lnSpc>
        <a:spcPct val="80000"/>
      </a:lnSpc>
      <a:spcBef>
        <a:spcPct val="30000"/>
      </a:spcBef>
      <a:spcAft>
        <a:spcPct val="0"/>
      </a:spcAft>
      <a:buClr>
        <a:schemeClr val="hlink"/>
      </a:buClr>
      <a:buSzPct val="80000"/>
      <a:buFont typeface="Monotype Sorts" charset="2"/>
      <a:defRPr sz="2400" kern="1200">
        <a:solidFill>
          <a:srgbClr val="003399"/>
        </a:solidFill>
        <a:latin typeface="Tahoma" charset="0"/>
        <a:ea typeface="+mn-ea"/>
        <a:cs typeface="+mn-cs"/>
      </a:defRPr>
    </a:lvl1pPr>
    <a:lvl2pPr marL="457200" algn="ctr" rtl="0" eaLnBrk="0" fontAlgn="base" hangingPunct="0">
      <a:lnSpc>
        <a:spcPct val="80000"/>
      </a:lnSpc>
      <a:spcBef>
        <a:spcPct val="30000"/>
      </a:spcBef>
      <a:spcAft>
        <a:spcPct val="0"/>
      </a:spcAft>
      <a:buClr>
        <a:schemeClr val="hlink"/>
      </a:buClr>
      <a:buSzPct val="80000"/>
      <a:buFont typeface="Monotype Sorts" charset="2"/>
      <a:defRPr sz="2400" kern="1200">
        <a:solidFill>
          <a:srgbClr val="003399"/>
        </a:solidFill>
        <a:latin typeface="Tahoma" charset="0"/>
        <a:ea typeface="+mn-ea"/>
        <a:cs typeface="+mn-cs"/>
      </a:defRPr>
    </a:lvl2pPr>
    <a:lvl3pPr marL="914400" algn="ctr" rtl="0" eaLnBrk="0" fontAlgn="base" hangingPunct="0">
      <a:lnSpc>
        <a:spcPct val="80000"/>
      </a:lnSpc>
      <a:spcBef>
        <a:spcPct val="30000"/>
      </a:spcBef>
      <a:spcAft>
        <a:spcPct val="0"/>
      </a:spcAft>
      <a:buClr>
        <a:schemeClr val="hlink"/>
      </a:buClr>
      <a:buSzPct val="80000"/>
      <a:buFont typeface="Monotype Sorts" charset="2"/>
      <a:defRPr sz="2400" kern="1200">
        <a:solidFill>
          <a:srgbClr val="003399"/>
        </a:solidFill>
        <a:latin typeface="Tahoma" charset="0"/>
        <a:ea typeface="+mn-ea"/>
        <a:cs typeface="+mn-cs"/>
      </a:defRPr>
    </a:lvl3pPr>
    <a:lvl4pPr marL="1371600" algn="ctr" rtl="0" eaLnBrk="0" fontAlgn="base" hangingPunct="0">
      <a:lnSpc>
        <a:spcPct val="80000"/>
      </a:lnSpc>
      <a:spcBef>
        <a:spcPct val="30000"/>
      </a:spcBef>
      <a:spcAft>
        <a:spcPct val="0"/>
      </a:spcAft>
      <a:buClr>
        <a:schemeClr val="hlink"/>
      </a:buClr>
      <a:buSzPct val="80000"/>
      <a:buFont typeface="Monotype Sorts" charset="2"/>
      <a:defRPr sz="2400" kern="1200">
        <a:solidFill>
          <a:srgbClr val="003399"/>
        </a:solidFill>
        <a:latin typeface="Tahoma" charset="0"/>
        <a:ea typeface="+mn-ea"/>
        <a:cs typeface="+mn-cs"/>
      </a:defRPr>
    </a:lvl4pPr>
    <a:lvl5pPr marL="1828800" algn="ctr" rtl="0" eaLnBrk="0" fontAlgn="base" hangingPunct="0">
      <a:lnSpc>
        <a:spcPct val="80000"/>
      </a:lnSpc>
      <a:spcBef>
        <a:spcPct val="30000"/>
      </a:spcBef>
      <a:spcAft>
        <a:spcPct val="0"/>
      </a:spcAft>
      <a:buClr>
        <a:schemeClr val="hlink"/>
      </a:buClr>
      <a:buSzPct val="80000"/>
      <a:buFont typeface="Monotype Sorts" charset="2"/>
      <a:defRPr sz="2400" kern="1200">
        <a:solidFill>
          <a:srgbClr val="003399"/>
        </a:solidFill>
        <a:latin typeface="Tahoma" charset="0"/>
        <a:ea typeface="+mn-ea"/>
        <a:cs typeface="+mn-cs"/>
      </a:defRPr>
    </a:lvl5pPr>
    <a:lvl6pPr marL="2286000" algn="l" defTabSz="457200" rtl="0" eaLnBrk="1" latinLnBrk="0" hangingPunct="1">
      <a:defRPr sz="2400" kern="1200">
        <a:solidFill>
          <a:srgbClr val="003399"/>
        </a:solidFill>
        <a:latin typeface="Tahoma" charset="0"/>
        <a:ea typeface="+mn-ea"/>
        <a:cs typeface="+mn-cs"/>
      </a:defRPr>
    </a:lvl6pPr>
    <a:lvl7pPr marL="2743200" algn="l" defTabSz="457200" rtl="0" eaLnBrk="1" latinLnBrk="0" hangingPunct="1">
      <a:defRPr sz="2400" kern="1200">
        <a:solidFill>
          <a:srgbClr val="003399"/>
        </a:solidFill>
        <a:latin typeface="Tahoma" charset="0"/>
        <a:ea typeface="+mn-ea"/>
        <a:cs typeface="+mn-cs"/>
      </a:defRPr>
    </a:lvl7pPr>
    <a:lvl8pPr marL="3200400" algn="l" defTabSz="457200" rtl="0" eaLnBrk="1" latinLnBrk="0" hangingPunct="1">
      <a:defRPr sz="2400" kern="1200">
        <a:solidFill>
          <a:srgbClr val="003399"/>
        </a:solidFill>
        <a:latin typeface="Tahoma" charset="0"/>
        <a:ea typeface="+mn-ea"/>
        <a:cs typeface="+mn-cs"/>
      </a:defRPr>
    </a:lvl8pPr>
    <a:lvl9pPr marL="3657600" algn="l" defTabSz="457200" rtl="0" eaLnBrk="1" latinLnBrk="0" hangingPunct="1">
      <a:defRPr sz="2400" kern="1200">
        <a:solidFill>
          <a:srgbClr val="003399"/>
        </a:solidFill>
        <a:latin typeface="Tahom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webPr encoding="windows-1252"/>
  <p:showPr showNarration="1" useTimings="0">
    <p:present/>
    <p:sldAll/>
    <p:penClr>
      <a:schemeClr val="tx1"/>
    </p:penClr>
  </p:showPr>
  <p:clrMru>
    <a:srgbClr val="D54005"/>
    <a:srgbClr val="3912C8"/>
    <a:srgbClr val="D90080"/>
    <a:srgbClr val="15DA06"/>
    <a:srgbClr val="19DF22"/>
    <a:srgbClr val="0000FF"/>
    <a:srgbClr val="006600"/>
    <a:srgbClr val="00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snapVertSplitter="1" vertBarState="minimized">
    <p:restoredLeft sz="15620"/>
    <p:restoredTop sz="94660" autoAdjust="0"/>
  </p:normalViewPr>
  <p:slideViewPr>
    <p:cSldViewPr snapToGrid="0">
      <p:cViewPr varScale="1">
        <p:scale>
          <a:sx n="115" d="100"/>
          <a:sy n="115" d="100"/>
        </p:scale>
        <p:origin x="-1280" y="-104"/>
      </p:cViewPr>
      <p:guideLst>
        <p:guide orient="horz" pos="1584"/>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snapToGrid="0">
      <p:cViewPr varScale="1">
        <p:scale>
          <a:sx n="54" d="100"/>
          <a:sy n="54" d="100"/>
        </p:scale>
        <p:origin x="-1896" y="-90"/>
      </p:cViewPr>
      <p:guideLst>
        <p:guide orient="horz" pos="2905"/>
        <p:guide pos="2184"/>
      </p:guideLst>
    </p:cSldViewPr>
  </p:notesViewPr>
  <p:gridSpacing cx="78028800" cy="78028800"/>
</p:viewPr>
</file>

<file path=ppt/_rels/presentation.xml.rels><?xml version="1.0" encoding="UTF-8" standalone="yes"?>
<Relationships xmlns="http://schemas.openxmlformats.org/package/2006/relationships"><Relationship Id="rId14" Type="http://schemas.openxmlformats.org/officeDocument/2006/relationships/printerSettings" Target="printerSettings/printerSettings1.bin"/><Relationship Id="rId4" Type="http://schemas.openxmlformats.org/officeDocument/2006/relationships/slide" Target="slides/slide3.xml"/><Relationship Id="rId7" Type="http://schemas.openxmlformats.org/officeDocument/2006/relationships/slide" Target="slides/slide6.xml"/><Relationship Id="rId11"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 Target="slides/slide5.xml"/><Relationship Id="rId16" Type="http://schemas.openxmlformats.org/officeDocument/2006/relationships/viewProps" Target="viewProps.xml"/><Relationship Id="rId8" Type="http://schemas.openxmlformats.org/officeDocument/2006/relationships/slide" Target="slides/slide7.xml"/><Relationship Id="rId13" Type="http://schemas.openxmlformats.org/officeDocument/2006/relationships/handoutMaster" Target="handoutMasters/handoutMaster1.xml"/><Relationship Id="rId10" Type="http://schemas.openxmlformats.org/officeDocument/2006/relationships/slide" Target="slides/slide9.xml"/><Relationship Id="rId5" Type="http://schemas.openxmlformats.org/officeDocument/2006/relationships/slide" Target="slides/slide4.xml"/><Relationship Id="rId15" Type="http://schemas.openxmlformats.org/officeDocument/2006/relationships/presProps" Target="presProps.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9" Type="http://schemas.openxmlformats.org/officeDocument/2006/relationships/slide" Target="slides/slide8.xml"/><Relationship Id="rId3" Type="http://schemas.openxmlformats.org/officeDocument/2006/relationships/slide" Target="slides/slide2.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avery:Talks:isgtw_sta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2"/>
  <c:chart>
    <c:plotArea>
      <c:layout/>
      <c:lineChart>
        <c:grouping val="standard"/>
        <c:ser>
          <c:idx val="0"/>
          <c:order val="0"/>
          <c:spPr>
            <a:ln>
              <a:solidFill>
                <a:schemeClr val="tx1"/>
              </a:solidFill>
            </a:ln>
          </c:spPr>
          <c:marker>
            <c:symbol val="diamond"/>
            <c:size val="9"/>
            <c:spPr>
              <a:solidFill>
                <a:srgbClr val="FF0000"/>
              </a:solidFill>
              <a:ln>
                <a:noFill/>
              </a:ln>
            </c:spPr>
          </c:marker>
          <c:cat>
            <c:strRef>
              <c:f>Sheet1!$A$1:$A$30</c:f>
              <c:strCache>
                <c:ptCount val="30"/>
                <c:pt idx="0">
                  <c:v>Feb 07</c:v>
                </c:pt>
                <c:pt idx="1">
                  <c:v>Mar 07</c:v>
                </c:pt>
                <c:pt idx="2">
                  <c:v>Apr 07</c:v>
                </c:pt>
                <c:pt idx="3">
                  <c:v>May 07</c:v>
                </c:pt>
                <c:pt idx="4">
                  <c:v>Jun 07</c:v>
                </c:pt>
                <c:pt idx="5">
                  <c:v>Jul 07</c:v>
                </c:pt>
                <c:pt idx="6">
                  <c:v>Aug 07</c:v>
                </c:pt>
                <c:pt idx="7">
                  <c:v>Sep 07</c:v>
                </c:pt>
                <c:pt idx="8">
                  <c:v>Oct 07</c:v>
                </c:pt>
                <c:pt idx="9">
                  <c:v>Nov 07</c:v>
                </c:pt>
                <c:pt idx="10">
                  <c:v>Dec 07</c:v>
                </c:pt>
                <c:pt idx="11">
                  <c:v>Jan  08</c:v>
                </c:pt>
                <c:pt idx="12">
                  <c:v>Feb 08</c:v>
                </c:pt>
                <c:pt idx="13">
                  <c:v>Mar 08</c:v>
                </c:pt>
                <c:pt idx="14">
                  <c:v>Apr 08</c:v>
                </c:pt>
                <c:pt idx="15">
                  <c:v>May 08</c:v>
                </c:pt>
                <c:pt idx="16">
                  <c:v>Jun 08</c:v>
                </c:pt>
                <c:pt idx="17">
                  <c:v>Jul  08</c:v>
                </c:pt>
                <c:pt idx="18">
                  <c:v>Aug 08</c:v>
                </c:pt>
                <c:pt idx="19">
                  <c:v>Sep 08</c:v>
                </c:pt>
                <c:pt idx="20">
                  <c:v>Oct 08</c:v>
                </c:pt>
                <c:pt idx="21">
                  <c:v>Nov 08</c:v>
                </c:pt>
                <c:pt idx="22">
                  <c:v>Dec 08</c:v>
                </c:pt>
                <c:pt idx="23">
                  <c:v>Jan  09</c:v>
                </c:pt>
                <c:pt idx="24">
                  <c:v>Feb 09</c:v>
                </c:pt>
                <c:pt idx="25">
                  <c:v>Mar 09</c:v>
                </c:pt>
                <c:pt idx="26">
                  <c:v>Apr 09</c:v>
                </c:pt>
                <c:pt idx="27">
                  <c:v>May 09</c:v>
                </c:pt>
                <c:pt idx="28">
                  <c:v>Jun 09</c:v>
                </c:pt>
                <c:pt idx="29">
                  <c:v>Jul 09</c:v>
                </c:pt>
              </c:strCache>
            </c:strRef>
          </c:cat>
          <c:val>
            <c:numRef>
              <c:f>Sheet1!$B$1:$B$30</c:f>
              <c:numCache>
                <c:formatCode>General</c:formatCode>
                <c:ptCount val="30"/>
                <c:pt idx="0">
                  <c:v>2760.0</c:v>
                </c:pt>
                <c:pt idx="1">
                  <c:v>2780.0</c:v>
                </c:pt>
                <c:pt idx="2">
                  <c:v>2760.0</c:v>
                </c:pt>
                <c:pt idx="3">
                  <c:v>2780.0</c:v>
                </c:pt>
                <c:pt idx="4">
                  <c:v>3150.0</c:v>
                </c:pt>
                <c:pt idx="5">
                  <c:v>3220.0</c:v>
                </c:pt>
                <c:pt idx="6">
                  <c:v>3230.0</c:v>
                </c:pt>
                <c:pt idx="7">
                  <c:v>3240.0</c:v>
                </c:pt>
                <c:pt idx="8">
                  <c:v>3460.0</c:v>
                </c:pt>
                <c:pt idx="9">
                  <c:v>3484.0</c:v>
                </c:pt>
                <c:pt idx="10">
                  <c:v>3505.0</c:v>
                </c:pt>
                <c:pt idx="11">
                  <c:v>3532.0</c:v>
                </c:pt>
                <c:pt idx="12">
                  <c:v>3579.0</c:v>
                </c:pt>
                <c:pt idx="13">
                  <c:v>3613.0</c:v>
                </c:pt>
                <c:pt idx="14">
                  <c:v>3609.0</c:v>
                </c:pt>
                <c:pt idx="15">
                  <c:v>3660.0</c:v>
                </c:pt>
                <c:pt idx="16">
                  <c:v>3741.0</c:v>
                </c:pt>
                <c:pt idx="17">
                  <c:v>3837.0</c:v>
                </c:pt>
                <c:pt idx="18">
                  <c:v>3855.0</c:v>
                </c:pt>
                <c:pt idx="19">
                  <c:v>3952.0</c:v>
                </c:pt>
                <c:pt idx="20">
                  <c:v>4077.0</c:v>
                </c:pt>
                <c:pt idx="21">
                  <c:v>4116.0</c:v>
                </c:pt>
                <c:pt idx="22">
                  <c:v>4149.0</c:v>
                </c:pt>
                <c:pt idx="23">
                  <c:v>4203.0</c:v>
                </c:pt>
                <c:pt idx="24">
                  <c:v>4303.0</c:v>
                </c:pt>
                <c:pt idx="25">
                  <c:v>4732.0</c:v>
                </c:pt>
                <c:pt idx="26">
                  <c:v>4755.0</c:v>
                </c:pt>
                <c:pt idx="27">
                  <c:v>4823.0</c:v>
                </c:pt>
                <c:pt idx="28">
                  <c:v>5019.0</c:v>
                </c:pt>
                <c:pt idx="29">
                  <c:v>5041.0</c:v>
                </c:pt>
              </c:numCache>
            </c:numRef>
          </c:val>
        </c:ser>
        <c:marker val="1"/>
        <c:axId val="585994552"/>
        <c:axId val="542906280"/>
      </c:lineChart>
      <c:catAx>
        <c:axId val="585994552"/>
        <c:scaling>
          <c:orientation val="minMax"/>
        </c:scaling>
        <c:axPos val="b"/>
        <c:tickLblPos val="nextTo"/>
        <c:txPr>
          <a:bodyPr rot="-5400000" vert="horz"/>
          <a:lstStyle/>
          <a:p>
            <a:pPr>
              <a:defRPr sz="1400"/>
            </a:pPr>
            <a:endParaRPr lang="en-US"/>
          </a:p>
        </c:txPr>
        <c:crossAx val="542906280"/>
        <c:crosses val="autoZero"/>
        <c:lblAlgn val="ctr"/>
        <c:lblOffset val="100"/>
      </c:catAx>
      <c:valAx>
        <c:axId val="542906280"/>
        <c:scaling>
          <c:orientation val="minMax"/>
          <c:max val="5250.0"/>
          <c:min val="2500.0"/>
        </c:scaling>
        <c:axPos val="l"/>
        <c:majorGridlines/>
        <c:numFmt formatCode="General" sourceLinked="1"/>
        <c:tickLblPos val="nextTo"/>
        <c:txPr>
          <a:bodyPr/>
          <a:lstStyle/>
          <a:p>
            <a:pPr>
              <a:defRPr sz="1400"/>
            </a:pPr>
            <a:endParaRPr lang="en-US"/>
          </a:p>
        </c:txPr>
        <c:crossAx val="585994552"/>
        <c:crosses val="autoZero"/>
        <c:crossBetween val="between"/>
        <c:majorUnit val="250.0"/>
      </c:valAx>
    </c:plotArea>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4.pict"/></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ict"/></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3005138" cy="463550"/>
          </a:xfrm>
          <a:prstGeom prst="rect">
            <a:avLst/>
          </a:prstGeom>
          <a:noFill/>
          <a:ln w="12700">
            <a:noFill/>
            <a:miter lim="800000"/>
            <a:headEnd type="none" w="sm" len="sm"/>
            <a:tailEnd type="none" w="sm" len="sm"/>
          </a:ln>
          <a:effectLst/>
        </p:spPr>
        <p:txBody>
          <a:bodyPr vert="horz" wrap="square" lIns="91088" tIns="45544" rIns="91088" bIns="45544" numCol="1" anchor="t" anchorCtr="0" compatLnSpc="1">
            <a:prstTxWarp prst="textNoShape">
              <a:avLst/>
            </a:prstTxWarp>
          </a:bodyPr>
          <a:lstStyle>
            <a:lvl1pPr algn="l" defTabSz="912813">
              <a:lnSpc>
                <a:spcPct val="100000"/>
              </a:lnSpc>
              <a:spcBef>
                <a:spcPct val="0"/>
              </a:spcBef>
              <a:buClrTx/>
              <a:buSzTx/>
              <a:buFontTx/>
              <a:buNone/>
              <a:defRPr sz="1200">
                <a:solidFill>
                  <a:schemeClr val="tx1"/>
                </a:solidFill>
                <a:latin typeface="Book Antiqua" charset="0"/>
              </a:defRPr>
            </a:lvl1pPr>
          </a:lstStyle>
          <a:p>
            <a:endParaRPr lang="en-US"/>
          </a:p>
        </p:txBody>
      </p:sp>
      <p:sp>
        <p:nvSpPr>
          <p:cNvPr id="47107" name="Rectangle 3"/>
          <p:cNvSpPr>
            <a:spLocks noGrp="1" noChangeArrowheads="1"/>
          </p:cNvSpPr>
          <p:nvPr>
            <p:ph type="dt" sz="quarter" idx="1"/>
          </p:nvPr>
        </p:nvSpPr>
        <p:spPr bwMode="auto">
          <a:xfrm>
            <a:off x="3929063" y="0"/>
            <a:ext cx="3005137" cy="463550"/>
          </a:xfrm>
          <a:prstGeom prst="rect">
            <a:avLst/>
          </a:prstGeom>
          <a:noFill/>
          <a:ln w="12700">
            <a:noFill/>
            <a:miter lim="800000"/>
            <a:headEnd type="none" w="sm" len="sm"/>
            <a:tailEnd type="none" w="sm" len="sm"/>
          </a:ln>
          <a:effectLst/>
        </p:spPr>
        <p:txBody>
          <a:bodyPr vert="horz" wrap="square" lIns="91088" tIns="45544" rIns="91088" bIns="45544" numCol="1" anchor="t" anchorCtr="0" compatLnSpc="1">
            <a:prstTxWarp prst="textNoShape">
              <a:avLst/>
            </a:prstTxWarp>
          </a:bodyPr>
          <a:lstStyle>
            <a:lvl1pPr algn="r" defTabSz="912813">
              <a:lnSpc>
                <a:spcPct val="100000"/>
              </a:lnSpc>
              <a:spcBef>
                <a:spcPct val="0"/>
              </a:spcBef>
              <a:buClrTx/>
              <a:buSzTx/>
              <a:buFontTx/>
              <a:buNone/>
              <a:defRPr sz="1200">
                <a:solidFill>
                  <a:schemeClr val="tx1"/>
                </a:solidFill>
                <a:latin typeface="Book Antiqua" charset="0"/>
              </a:defRPr>
            </a:lvl1pPr>
          </a:lstStyle>
          <a:p>
            <a:fld id="{C058900D-B5CB-6349-9206-6A6E27942ACB}" type="datetime8">
              <a:rPr lang="en-US"/>
              <a:pPr/>
              <a:t>8/10/09 10:29</a:t>
            </a:fld>
            <a:endParaRPr lang="en-US"/>
          </a:p>
        </p:txBody>
      </p:sp>
      <p:sp>
        <p:nvSpPr>
          <p:cNvPr id="47108" name="Rectangle 4"/>
          <p:cNvSpPr>
            <a:spLocks noGrp="1" noChangeArrowheads="1"/>
          </p:cNvSpPr>
          <p:nvPr>
            <p:ph type="ftr" sz="quarter" idx="2"/>
          </p:nvPr>
        </p:nvSpPr>
        <p:spPr bwMode="auto">
          <a:xfrm>
            <a:off x="0" y="8769350"/>
            <a:ext cx="3005138" cy="463550"/>
          </a:xfrm>
          <a:prstGeom prst="rect">
            <a:avLst/>
          </a:prstGeom>
          <a:noFill/>
          <a:ln w="12700">
            <a:noFill/>
            <a:miter lim="800000"/>
            <a:headEnd type="none" w="sm" len="sm"/>
            <a:tailEnd type="none" w="sm" len="sm"/>
          </a:ln>
          <a:effectLst/>
        </p:spPr>
        <p:txBody>
          <a:bodyPr vert="horz" wrap="square" lIns="91088" tIns="45544" rIns="91088" bIns="45544" numCol="1" anchor="b" anchorCtr="0" compatLnSpc="1">
            <a:prstTxWarp prst="textNoShape">
              <a:avLst/>
            </a:prstTxWarp>
          </a:bodyPr>
          <a:lstStyle>
            <a:lvl1pPr algn="l" defTabSz="912813">
              <a:lnSpc>
                <a:spcPct val="100000"/>
              </a:lnSpc>
              <a:spcBef>
                <a:spcPct val="0"/>
              </a:spcBef>
              <a:buClrTx/>
              <a:buSzTx/>
              <a:buFontTx/>
              <a:buNone/>
              <a:defRPr sz="1200">
                <a:solidFill>
                  <a:schemeClr val="tx1"/>
                </a:solidFill>
                <a:latin typeface="Book Antiqua" charset="0"/>
              </a:defRPr>
            </a:lvl1pPr>
          </a:lstStyle>
          <a:p>
            <a:r>
              <a:rPr lang="en-US"/>
              <a:t>Tier 2 Centers.  Paul Avery</a:t>
            </a:r>
          </a:p>
        </p:txBody>
      </p:sp>
      <p:sp>
        <p:nvSpPr>
          <p:cNvPr id="47109" name="Rectangle 5"/>
          <p:cNvSpPr>
            <a:spLocks noGrp="1" noChangeArrowheads="1"/>
          </p:cNvSpPr>
          <p:nvPr>
            <p:ph type="sldNum" sz="quarter" idx="3"/>
          </p:nvPr>
        </p:nvSpPr>
        <p:spPr bwMode="auto">
          <a:xfrm>
            <a:off x="3929063" y="8769350"/>
            <a:ext cx="3005137" cy="463550"/>
          </a:xfrm>
          <a:prstGeom prst="rect">
            <a:avLst/>
          </a:prstGeom>
          <a:noFill/>
          <a:ln w="12700">
            <a:noFill/>
            <a:miter lim="800000"/>
            <a:headEnd type="none" w="sm" len="sm"/>
            <a:tailEnd type="none" w="sm" len="sm"/>
          </a:ln>
          <a:effectLst/>
        </p:spPr>
        <p:txBody>
          <a:bodyPr vert="horz" wrap="square" lIns="91088" tIns="45544" rIns="91088" bIns="45544" numCol="1" anchor="b" anchorCtr="0" compatLnSpc="1">
            <a:prstTxWarp prst="textNoShape">
              <a:avLst/>
            </a:prstTxWarp>
          </a:bodyPr>
          <a:lstStyle>
            <a:lvl1pPr algn="r" defTabSz="912813">
              <a:lnSpc>
                <a:spcPct val="100000"/>
              </a:lnSpc>
              <a:spcBef>
                <a:spcPct val="0"/>
              </a:spcBef>
              <a:buClrTx/>
              <a:buSzTx/>
              <a:buFontTx/>
              <a:buNone/>
              <a:defRPr sz="1200">
                <a:solidFill>
                  <a:schemeClr val="tx1"/>
                </a:solidFill>
                <a:latin typeface="Book Antiqua" charset="0"/>
              </a:defRPr>
            </a:lvl1pPr>
          </a:lstStyle>
          <a:p>
            <a:fld id="{D1EF50E2-9244-A547-9553-71829F587A29}" type="slidenum">
              <a:rPr lang="en-US"/>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34242" name="Rectangle 2"/>
          <p:cNvSpPr>
            <a:spLocks noGrp="1" noChangeArrowheads="1"/>
          </p:cNvSpPr>
          <p:nvPr>
            <p:ph type="hdr" sz="quarter"/>
          </p:nvPr>
        </p:nvSpPr>
        <p:spPr bwMode="auto">
          <a:xfrm>
            <a:off x="0" y="0"/>
            <a:ext cx="2976563" cy="496888"/>
          </a:xfrm>
          <a:prstGeom prst="rect">
            <a:avLst/>
          </a:prstGeom>
          <a:noFill/>
          <a:ln w="25400">
            <a:noFill/>
            <a:miter lim="800000"/>
            <a:headEnd/>
            <a:tailEnd/>
          </a:ln>
          <a:effectLst/>
        </p:spPr>
        <p:txBody>
          <a:bodyPr vert="horz" wrap="none" lIns="91765" tIns="45882" rIns="91765" bIns="45882" numCol="1" anchor="ctr" anchorCtr="0" compatLnSpc="1">
            <a:prstTxWarp prst="textNoShape">
              <a:avLst/>
            </a:prstTxWarp>
          </a:bodyPr>
          <a:lstStyle>
            <a:lvl1pPr algn="l" defTabSz="912813">
              <a:lnSpc>
                <a:spcPct val="100000"/>
              </a:lnSpc>
              <a:spcBef>
                <a:spcPct val="0"/>
              </a:spcBef>
              <a:buClrTx/>
              <a:buSzTx/>
              <a:buFontTx/>
              <a:buNone/>
              <a:defRPr sz="1200" b="1">
                <a:solidFill>
                  <a:srgbClr val="FFFF00"/>
                </a:solidFill>
                <a:latin typeface="Times New Roman" charset="0"/>
              </a:defRPr>
            </a:lvl1pPr>
          </a:lstStyle>
          <a:p>
            <a:endParaRPr lang="en-US"/>
          </a:p>
        </p:txBody>
      </p:sp>
      <p:sp>
        <p:nvSpPr>
          <p:cNvPr id="1034243" name="Rectangle 3"/>
          <p:cNvSpPr>
            <a:spLocks noGrp="1" noChangeArrowheads="1"/>
          </p:cNvSpPr>
          <p:nvPr>
            <p:ph type="dt" idx="1"/>
          </p:nvPr>
        </p:nvSpPr>
        <p:spPr bwMode="auto">
          <a:xfrm>
            <a:off x="3916363" y="0"/>
            <a:ext cx="3054350" cy="496888"/>
          </a:xfrm>
          <a:prstGeom prst="rect">
            <a:avLst/>
          </a:prstGeom>
          <a:noFill/>
          <a:ln w="25400">
            <a:noFill/>
            <a:miter lim="800000"/>
            <a:headEnd/>
            <a:tailEnd/>
          </a:ln>
          <a:effectLst/>
        </p:spPr>
        <p:txBody>
          <a:bodyPr vert="horz" wrap="none" lIns="91765" tIns="45882" rIns="91765" bIns="45882" numCol="1" anchor="ctr" anchorCtr="0" compatLnSpc="1">
            <a:prstTxWarp prst="textNoShape">
              <a:avLst/>
            </a:prstTxWarp>
          </a:bodyPr>
          <a:lstStyle>
            <a:lvl1pPr algn="r" defTabSz="912813">
              <a:lnSpc>
                <a:spcPct val="100000"/>
              </a:lnSpc>
              <a:spcBef>
                <a:spcPct val="0"/>
              </a:spcBef>
              <a:buClrTx/>
              <a:buSzTx/>
              <a:buFontTx/>
              <a:buNone/>
              <a:defRPr sz="1200" b="1">
                <a:solidFill>
                  <a:srgbClr val="FFFF00"/>
                </a:solidFill>
                <a:latin typeface="Times New Roman" charset="0"/>
              </a:defRPr>
            </a:lvl1pPr>
          </a:lstStyle>
          <a:p>
            <a:fld id="{DBB56A0F-D6F1-FE41-A892-DE611271DBD5}" type="datetime8">
              <a:rPr lang="en-US"/>
              <a:pPr/>
              <a:t>8/10/09 10:29</a:t>
            </a:fld>
            <a:endParaRPr lang="en-US"/>
          </a:p>
        </p:txBody>
      </p:sp>
      <p:sp>
        <p:nvSpPr>
          <p:cNvPr id="1034244" name="Rectangle 4"/>
          <p:cNvSpPr>
            <a:spLocks noGrp="1" noRot="1" noChangeAspect="1" noChangeArrowheads="1" noTextEdit="1"/>
          </p:cNvSpPr>
          <p:nvPr>
            <p:ph type="sldImg" idx="2"/>
          </p:nvPr>
        </p:nvSpPr>
        <p:spPr bwMode="auto">
          <a:xfrm>
            <a:off x="1165225" y="711200"/>
            <a:ext cx="4635500" cy="3476625"/>
          </a:xfrm>
          <a:prstGeom prst="rect">
            <a:avLst/>
          </a:prstGeom>
          <a:noFill/>
          <a:ln w="9525">
            <a:solidFill>
              <a:srgbClr val="000000"/>
            </a:solidFill>
            <a:miter lim="800000"/>
            <a:headEnd/>
            <a:tailEnd/>
          </a:ln>
          <a:effectLst/>
        </p:spPr>
      </p:sp>
      <p:sp>
        <p:nvSpPr>
          <p:cNvPr id="1034245" name="Rectangle 5"/>
          <p:cNvSpPr>
            <a:spLocks noGrp="1" noChangeArrowheads="1"/>
          </p:cNvSpPr>
          <p:nvPr>
            <p:ph type="body" sz="quarter" idx="3"/>
          </p:nvPr>
        </p:nvSpPr>
        <p:spPr bwMode="auto">
          <a:xfrm>
            <a:off x="939800" y="4395788"/>
            <a:ext cx="5089525" cy="4119562"/>
          </a:xfrm>
          <a:prstGeom prst="rect">
            <a:avLst/>
          </a:prstGeom>
          <a:noFill/>
          <a:ln w="25400">
            <a:noFill/>
            <a:miter lim="800000"/>
            <a:headEnd/>
            <a:tailEnd/>
          </a:ln>
          <a:effectLst/>
        </p:spPr>
        <p:txBody>
          <a:bodyPr vert="horz" wrap="none" lIns="91765" tIns="45882" rIns="91765" bIns="45882"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4246" name="Rectangle 6"/>
          <p:cNvSpPr>
            <a:spLocks noGrp="1" noChangeArrowheads="1"/>
          </p:cNvSpPr>
          <p:nvPr>
            <p:ph type="ftr" sz="quarter" idx="4"/>
          </p:nvPr>
        </p:nvSpPr>
        <p:spPr bwMode="auto">
          <a:xfrm>
            <a:off x="0" y="8799513"/>
            <a:ext cx="2976563" cy="425450"/>
          </a:xfrm>
          <a:prstGeom prst="rect">
            <a:avLst/>
          </a:prstGeom>
          <a:noFill/>
          <a:ln w="25400">
            <a:noFill/>
            <a:miter lim="800000"/>
            <a:headEnd/>
            <a:tailEnd/>
          </a:ln>
          <a:effectLst/>
        </p:spPr>
        <p:txBody>
          <a:bodyPr vert="horz" wrap="none" lIns="91765" tIns="45882" rIns="91765" bIns="45882" numCol="1" anchor="b" anchorCtr="0" compatLnSpc="1">
            <a:prstTxWarp prst="textNoShape">
              <a:avLst/>
            </a:prstTxWarp>
          </a:bodyPr>
          <a:lstStyle>
            <a:lvl1pPr algn="l" defTabSz="912813">
              <a:lnSpc>
                <a:spcPct val="100000"/>
              </a:lnSpc>
              <a:spcBef>
                <a:spcPct val="0"/>
              </a:spcBef>
              <a:buClrTx/>
              <a:buSzTx/>
              <a:buFontTx/>
              <a:buNone/>
              <a:defRPr sz="1200" b="1">
                <a:solidFill>
                  <a:srgbClr val="FFFF00"/>
                </a:solidFill>
                <a:latin typeface="Times New Roman" charset="0"/>
              </a:defRPr>
            </a:lvl1pPr>
          </a:lstStyle>
          <a:p>
            <a:r>
              <a:rPr lang="en-US"/>
              <a:t>Tier 2 Centers.  Paul Avery</a:t>
            </a:r>
          </a:p>
        </p:txBody>
      </p:sp>
      <p:sp>
        <p:nvSpPr>
          <p:cNvPr id="1034247" name="Rectangle 7"/>
          <p:cNvSpPr>
            <a:spLocks noGrp="1" noChangeArrowheads="1"/>
          </p:cNvSpPr>
          <p:nvPr>
            <p:ph type="sldNum" sz="quarter" idx="5"/>
          </p:nvPr>
        </p:nvSpPr>
        <p:spPr bwMode="auto">
          <a:xfrm>
            <a:off x="3916363" y="8799513"/>
            <a:ext cx="3054350" cy="425450"/>
          </a:xfrm>
          <a:prstGeom prst="rect">
            <a:avLst/>
          </a:prstGeom>
          <a:noFill/>
          <a:ln w="25400">
            <a:noFill/>
            <a:miter lim="800000"/>
            <a:headEnd/>
            <a:tailEnd/>
          </a:ln>
          <a:effectLst/>
        </p:spPr>
        <p:txBody>
          <a:bodyPr vert="horz" wrap="none" lIns="91765" tIns="45882" rIns="91765" bIns="45882" numCol="1" anchor="b" anchorCtr="0" compatLnSpc="1">
            <a:prstTxWarp prst="textNoShape">
              <a:avLst/>
            </a:prstTxWarp>
          </a:bodyPr>
          <a:lstStyle>
            <a:lvl1pPr algn="r" defTabSz="912813">
              <a:lnSpc>
                <a:spcPct val="100000"/>
              </a:lnSpc>
              <a:spcBef>
                <a:spcPct val="0"/>
              </a:spcBef>
              <a:buClrTx/>
              <a:buSzTx/>
              <a:buFontTx/>
              <a:buNone/>
              <a:defRPr sz="1200" b="1">
                <a:solidFill>
                  <a:srgbClr val="FFFF00"/>
                </a:solidFill>
                <a:latin typeface="Times New Roman" charset="0"/>
              </a:defRPr>
            </a:lvl1pPr>
          </a:lstStyle>
          <a:p>
            <a:fld id="{3876A4B9-E7A5-4647-AA85-BA52EE83E28A}" type="slidenum">
              <a:rPr lang="en-US"/>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52162" name="Rectangle 2"/>
          <p:cNvSpPr>
            <a:spLocks noGrp="1" noRot="1" noChangeAspect="1" noChangeArrowheads="1" noTextEdit="1"/>
          </p:cNvSpPr>
          <p:nvPr>
            <p:ph type="sldImg"/>
          </p:nvPr>
        </p:nvSpPr>
        <p:spPr>
          <a:ln/>
        </p:spPr>
      </p:sp>
      <p:sp>
        <p:nvSpPr>
          <p:cNvPr id="265216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bg>
      <p:bgPr>
        <a:solidFill>
          <a:schemeClr val="bg1"/>
        </a:solidFill>
        <a:effectLst/>
      </p:bgPr>
    </p:bg>
    <p:spTree>
      <p:nvGrpSpPr>
        <p:cNvPr id="1" name=""/>
        <p:cNvGrpSpPr/>
        <p:nvPr/>
      </p:nvGrpSpPr>
      <p:grpSpPr>
        <a:xfrm>
          <a:off x="0" y="0"/>
          <a:ext cx="0" cy="0"/>
          <a:chOff x="0" y="0"/>
          <a:chExt cx="0" cy="0"/>
        </a:xfrm>
      </p:grpSpPr>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OSG Council meeting (August 11, 2009)</a:t>
            </a:r>
            <a:endParaRPr lang="en-US" sz="1400">
              <a:solidFill>
                <a:schemeClr val="tx1"/>
              </a:solidFill>
            </a:endParaRPr>
          </a:p>
        </p:txBody>
      </p:sp>
      <p:sp>
        <p:nvSpPr>
          <p:cNvPr id="5" name="Footer Placeholder 4"/>
          <p:cNvSpPr>
            <a:spLocks noGrp="1"/>
          </p:cNvSpPr>
          <p:nvPr>
            <p:ph type="ftr" sz="quarter" idx="11"/>
          </p:nvPr>
        </p:nvSpPr>
        <p:spPr/>
        <p:txBody>
          <a:bodyPr/>
          <a:lstStyle>
            <a:lvl1pPr>
              <a:defRPr/>
            </a:lvl1pPr>
          </a:lstStyle>
          <a:p>
            <a:r>
              <a:rPr lang="en-US" smtClean="0"/>
              <a:t>Paul Avery</a:t>
            </a:r>
            <a:endParaRPr lang="en-US" sz="1400">
              <a:solidFill>
                <a:schemeClr val="tx1"/>
              </a:solidFill>
            </a:endParaRPr>
          </a:p>
        </p:txBody>
      </p:sp>
      <p:sp>
        <p:nvSpPr>
          <p:cNvPr id="6" name="Slide Number Placeholder 5"/>
          <p:cNvSpPr>
            <a:spLocks noGrp="1"/>
          </p:cNvSpPr>
          <p:nvPr>
            <p:ph type="sldNum" sz="quarter" idx="12"/>
          </p:nvPr>
        </p:nvSpPr>
        <p:spPr/>
        <p:txBody>
          <a:bodyPr/>
          <a:lstStyle>
            <a:lvl1pPr>
              <a:defRPr smtClean="0"/>
            </a:lvl1pPr>
          </a:lstStyle>
          <a:p>
            <a:fld id="{5DDDFF20-4EE6-AA4C-9681-87D7634C5ECC}" type="slidenum">
              <a:rPr lang="en-US"/>
              <a:pPr/>
              <a:t>‹#›</a:t>
            </a:fld>
            <a:endParaRPr lang="en-US" sz="1400">
              <a:solidFill>
                <a:schemeClr val="tx1"/>
              </a:solidFill>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04800"/>
            <a:ext cx="20383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04800"/>
            <a:ext cx="59626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OSG Council meeting (August 11, 2009)</a:t>
            </a:r>
            <a:endParaRPr lang="en-US" sz="1400">
              <a:solidFill>
                <a:schemeClr val="tx1"/>
              </a:solidFill>
            </a:endParaRPr>
          </a:p>
        </p:txBody>
      </p:sp>
      <p:sp>
        <p:nvSpPr>
          <p:cNvPr id="5" name="Footer Placeholder 4"/>
          <p:cNvSpPr>
            <a:spLocks noGrp="1"/>
          </p:cNvSpPr>
          <p:nvPr>
            <p:ph type="ftr" sz="quarter" idx="11"/>
          </p:nvPr>
        </p:nvSpPr>
        <p:spPr/>
        <p:txBody>
          <a:bodyPr/>
          <a:lstStyle>
            <a:lvl1pPr>
              <a:defRPr/>
            </a:lvl1pPr>
          </a:lstStyle>
          <a:p>
            <a:r>
              <a:rPr lang="en-US" smtClean="0"/>
              <a:t>Paul Avery</a:t>
            </a:r>
            <a:endParaRPr lang="en-US" sz="1400">
              <a:solidFill>
                <a:schemeClr val="tx1"/>
              </a:solidFill>
            </a:endParaRPr>
          </a:p>
        </p:txBody>
      </p:sp>
      <p:sp>
        <p:nvSpPr>
          <p:cNvPr id="6" name="Slide Number Placeholder 5"/>
          <p:cNvSpPr>
            <a:spLocks noGrp="1"/>
          </p:cNvSpPr>
          <p:nvPr>
            <p:ph type="sldNum" sz="quarter" idx="12"/>
          </p:nvPr>
        </p:nvSpPr>
        <p:spPr/>
        <p:txBody>
          <a:bodyPr/>
          <a:lstStyle>
            <a:lvl1pPr>
              <a:defRPr smtClean="0"/>
            </a:lvl1pPr>
          </a:lstStyle>
          <a:p>
            <a:fld id="{46900E63-6465-B04A-A8D5-C2B7C1F78EC8}" type="slidenum">
              <a:rPr lang="en-US"/>
              <a:pPr/>
              <a:t>‹#›</a:t>
            </a:fld>
            <a:endParaRPr lang="en-US" sz="1400">
              <a:solidFill>
                <a:schemeClr val="tx1"/>
              </a:solidFill>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OSG Council meeting (August 11, 2009)</a:t>
            </a:r>
            <a:endParaRPr lang="en-US" sz="1400">
              <a:solidFill>
                <a:schemeClr val="tx1"/>
              </a:solidFill>
            </a:endParaRPr>
          </a:p>
        </p:txBody>
      </p:sp>
      <p:sp>
        <p:nvSpPr>
          <p:cNvPr id="5" name="Footer Placeholder 4"/>
          <p:cNvSpPr>
            <a:spLocks noGrp="1"/>
          </p:cNvSpPr>
          <p:nvPr>
            <p:ph type="ftr" sz="quarter" idx="11"/>
          </p:nvPr>
        </p:nvSpPr>
        <p:spPr/>
        <p:txBody>
          <a:bodyPr/>
          <a:lstStyle>
            <a:lvl1pPr>
              <a:defRPr/>
            </a:lvl1pPr>
          </a:lstStyle>
          <a:p>
            <a:r>
              <a:rPr lang="en-US" smtClean="0"/>
              <a:t>Paul Avery</a:t>
            </a:r>
            <a:endParaRPr lang="en-US" sz="1400">
              <a:solidFill>
                <a:schemeClr val="tx1"/>
              </a:solidFill>
            </a:endParaRPr>
          </a:p>
        </p:txBody>
      </p:sp>
      <p:sp>
        <p:nvSpPr>
          <p:cNvPr id="6" name="Slide Number Placeholder 5"/>
          <p:cNvSpPr>
            <a:spLocks noGrp="1"/>
          </p:cNvSpPr>
          <p:nvPr>
            <p:ph type="sldNum" sz="quarter" idx="12"/>
          </p:nvPr>
        </p:nvSpPr>
        <p:spPr/>
        <p:txBody>
          <a:bodyPr/>
          <a:lstStyle>
            <a:lvl1pPr>
              <a:defRPr smtClean="0"/>
            </a:lvl1pPr>
          </a:lstStyle>
          <a:p>
            <a:fld id="{4C26167A-169E-D747-B86B-18A5045BD6DD}" type="slidenum">
              <a:rPr lang="en-US"/>
              <a:pPr/>
              <a:t>‹#›</a:t>
            </a:fld>
            <a:endParaRPr lang="en-US" sz="1400">
              <a:solidFill>
                <a:schemeClr val="tx1"/>
              </a:solidFill>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OSG Council meeting (August 11, 2009)</a:t>
            </a:r>
            <a:endParaRPr lang="en-US" sz="1400">
              <a:solidFill>
                <a:schemeClr val="tx1"/>
              </a:solidFill>
            </a:endParaRPr>
          </a:p>
        </p:txBody>
      </p:sp>
      <p:sp>
        <p:nvSpPr>
          <p:cNvPr id="5" name="Footer Placeholder 4"/>
          <p:cNvSpPr>
            <a:spLocks noGrp="1"/>
          </p:cNvSpPr>
          <p:nvPr>
            <p:ph type="ftr" sz="quarter" idx="11"/>
          </p:nvPr>
        </p:nvSpPr>
        <p:spPr/>
        <p:txBody>
          <a:bodyPr/>
          <a:lstStyle>
            <a:lvl1pPr>
              <a:defRPr/>
            </a:lvl1pPr>
          </a:lstStyle>
          <a:p>
            <a:r>
              <a:rPr lang="en-US" smtClean="0"/>
              <a:t>Paul Avery</a:t>
            </a:r>
            <a:endParaRPr lang="en-US" sz="1400">
              <a:solidFill>
                <a:schemeClr val="tx1"/>
              </a:solidFill>
            </a:endParaRPr>
          </a:p>
        </p:txBody>
      </p:sp>
      <p:sp>
        <p:nvSpPr>
          <p:cNvPr id="6" name="Slide Number Placeholder 5"/>
          <p:cNvSpPr>
            <a:spLocks noGrp="1"/>
          </p:cNvSpPr>
          <p:nvPr>
            <p:ph type="sldNum" sz="quarter" idx="12"/>
          </p:nvPr>
        </p:nvSpPr>
        <p:spPr/>
        <p:txBody>
          <a:bodyPr/>
          <a:lstStyle>
            <a:lvl1pPr>
              <a:defRPr smtClean="0"/>
            </a:lvl1pPr>
          </a:lstStyle>
          <a:p>
            <a:fld id="{4C343B96-DBAF-3D4F-B4A1-5D7D1E3BA4F4}" type="slidenum">
              <a:rPr lang="en-US"/>
              <a:pPr/>
              <a:t>‹#›</a:t>
            </a:fld>
            <a:endParaRPr lang="en-US" sz="1400">
              <a:solidFill>
                <a:schemeClr val="tx1"/>
              </a:solidFill>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057275"/>
            <a:ext cx="4000500" cy="5343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057275"/>
            <a:ext cx="4000500" cy="5343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OSG Council meeting (August 11, 2009)</a:t>
            </a:r>
            <a:endParaRPr lang="en-US" sz="1400">
              <a:solidFill>
                <a:schemeClr val="tx1"/>
              </a:solidFill>
            </a:endParaRPr>
          </a:p>
        </p:txBody>
      </p:sp>
      <p:sp>
        <p:nvSpPr>
          <p:cNvPr id="6" name="Footer Placeholder 5"/>
          <p:cNvSpPr>
            <a:spLocks noGrp="1"/>
          </p:cNvSpPr>
          <p:nvPr>
            <p:ph type="ftr" sz="quarter" idx="11"/>
          </p:nvPr>
        </p:nvSpPr>
        <p:spPr/>
        <p:txBody>
          <a:bodyPr/>
          <a:lstStyle>
            <a:lvl1pPr>
              <a:defRPr/>
            </a:lvl1pPr>
          </a:lstStyle>
          <a:p>
            <a:r>
              <a:rPr lang="en-US" smtClean="0"/>
              <a:t>Paul Avery</a:t>
            </a:r>
            <a:endParaRPr lang="en-US" sz="1400">
              <a:solidFill>
                <a:schemeClr val="tx1"/>
              </a:solidFill>
            </a:endParaRPr>
          </a:p>
        </p:txBody>
      </p:sp>
      <p:sp>
        <p:nvSpPr>
          <p:cNvPr id="7" name="Slide Number Placeholder 6"/>
          <p:cNvSpPr>
            <a:spLocks noGrp="1"/>
          </p:cNvSpPr>
          <p:nvPr>
            <p:ph type="sldNum" sz="quarter" idx="12"/>
          </p:nvPr>
        </p:nvSpPr>
        <p:spPr/>
        <p:txBody>
          <a:bodyPr/>
          <a:lstStyle>
            <a:lvl1pPr>
              <a:defRPr smtClean="0"/>
            </a:lvl1pPr>
          </a:lstStyle>
          <a:p>
            <a:fld id="{487B9B7D-344E-3047-ACF9-6127C3704093}" type="slidenum">
              <a:rPr lang="en-US"/>
              <a:pPr/>
              <a:t>‹#›</a:t>
            </a:fld>
            <a:endParaRPr lang="en-US" sz="1400">
              <a:solidFill>
                <a:schemeClr val="tx1"/>
              </a:solidFill>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OSG Council meeting (August 11, 2009)</a:t>
            </a:r>
            <a:endParaRPr lang="en-US" sz="1400">
              <a:solidFill>
                <a:schemeClr val="tx1"/>
              </a:solidFill>
            </a:endParaRPr>
          </a:p>
        </p:txBody>
      </p:sp>
      <p:sp>
        <p:nvSpPr>
          <p:cNvPr id="8" name="Footer Placeholder 7"/>
          <p:cNvSpPr>
            <a:spLocks noGrp="1"/>
          </p:cNvSpPr>
          <p:nvPr>
            <p:ph type="ftr" sz="quarter" idx="11"/>
          </p:nvPr>
        </p:nvSpPr>
        <p:spPr/>
        <p:txBody>
          <a:bodyPr/>
          <a:lstStyle>
            <a:lvl1pPr>
              <a:defRPr/>
            </a:lvl1pPr>
          </a:lstStyle>
          <a:p>
            <a:r>
              <a:rPr lang="en-US" smtClean="0"/>
              <a:t>Paul Avery</a:t>
            </a:r>
            <a:endParaRPr lang="en-US" sz="1400">
              <a:solidFill>
                <a:schemeClr val="tx1"/>
              </a:solidFill>
            </a:endParaRPr>
          </a:p>
        </p:txBody>
      </p:sp>
      <p:sp>
        <p:nvSpPr>
          <p:cNvPr id="9" name="Slide Number Placeholder 8"/>
          <p:cNvSpPr>
            <a:spLocks noGrp="1"/>
          </p:cNvSpPr>
          <p:nvPr>
            <p:ph type="sldNum" sz="quarter" idx="12"/>
          </p:nvPr>
        </p:nvSpPr>
        <p:spPr/>
        <p:txBody>
          <a:bodyPr/>
          <a:lstStyle>
            <a:lvl1pPr>
              <a:defRPr smtClean="0"/>
            </a:lvl1pPr>
          </a:lstStyle>
          <a:p>
            <a:fld id="{4B886513-FBCB-3847-820A-C45897679037}" type="slidenum">
              <a:rPr lang="en-US"/>
              <a:pPr/>
              <a:t>‹#›</a:t>
            </a:fld>
            <a:endParaRPr lang="en-US" sz="1400">
              <a:solidFill>
                <a:schemeClr val="tx1"/>
              </a:solidFill>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OSG Council meeting (August 11, 2009)</a:t>
            </a:r>
            <a:endParaRPr lang="en-US" sz="1400">
              <a:solidFill>
                <a:schemeClr val="tx1"/>
              </a:solidFill>
            </a:endParaRPr>
          </a:p>
        </p:txBody>
      </p:sp>
      <p:sp>
        <p:nvSpPr>
          <p:cNvPr id="4" name="Footer Placeholder 3"/>
          <p:cNvSpPr>
            <a:spLocks noGrp="1"/>
          </p:cNvSpPr>
          <p:nvPr>
            <p:ph type="ftr" sz="quarter" idx="11"/>
          </p:nvPr>
        </p:nvSpPr>
        <p:spPr/>
        <p:txBody>
          <a:bodyPr/>
          <a:lstStyle>
            <a:lvl1pPr>
              <a:defRPr/>
            </a:lvl1pPr>
          </a:lstStyle>
          <a:p>
            <a:r>
              <a:rPr lang="en-US" smtClean="0"/>
              <a:t>Paul Avery</a:t>
            </a:r>
            <a:endParaRPr lang="en-US" sz="1400">
              <a:solidFill>
                <a:schemeClr val="tx1"/>
              </a:solidFill>
            </a:endParaRPr>
          </a:p>
        </p:txBody>
      </p:sp>
      <p:sp>
        <p:nvSpPr>
          <p:cNvPr id="5" name="Slide Number Placeholder 4"/>
          <p:cNvSpPr>
            <a:spLocks noGrp="1"/>
          </p:cNvSpPr>
          <p:nvPr>
            <p:ph type="sldNum" sz="quarter" idx="12"/>
          </p:nvPr>
        </p:nvSpPr>
        <p:spPr/>
        <p:txBody>
          <a:bodyPr/>
          <a:lstStyle>
            <a:lvl1pPr>
              <a:defRPr smtClean="0"/>
            </a:lvl1pPr>
          </a:lstStyle>
          <a:p>
            <a:fld id="{206D0034-6361-8F4A-B2FB-CE4E0D0F3CB9}" type="slidenum">
              <a:rPr lang="en-US"/>
              <a:pPr/>
              <a:t>‹#›</a:t>
            </a:fld>
            <a:endParaRPr lang="en-US" sz="1400">
              <a:solidFill>
                <a:schemeClr val="tx1"/>
              </a:solidFill>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OSG Council meeting (August 11, 2009)</a:t>
            </a:r>
            <a:endParaRPr lang="en-US" sz="1400">
              <a:solidFill>
                <a:schemeClr val="tx1"/>
              </a:solidFill>
            </a:endParaRPr>
          </a:p>
        </p:txBody>
      </p:sp>
      <p:sp>
        <p:nvSpPr>
          <p:cNvPr id="3" name="Footer Placeholder 2"/>
          <p:cNvSpPr>
            <a:spLocks noGrp="1"/>
          </p:cNvSpPr>
          <p:nvPr>
            <p:ph type="ftr" sz="quarter" idx="11"/>
          </p:nvPr>
        </p:nvSpPr>
        <p:spPr/>
        <p:txBody>
          <a:bodyPr/>
          <a:lstStyle>
            <a:lvl1pPr>
              <a:defRPr/>
            </a:lvl1pPr>
          </a:lstStyle>
          <a:p>
            <a:r>
              <a:rPr lang="en-US" smtClean="0"/>
              <a:t>Paul Avery</a:t>
            </a:r>
            <a:endParaRPr lang="en-US" sz="1400">
              <a:solidFill>
                <a:schemeClr val="tx1"/>
              </a:solidFill>
            </a:endParaRPr>
          </a:p>
        </p:txBody>
      </p:sp>
      <p:sp>
        <p:nvSpPr>
          <p:cNvPr id="4" name="Slide Number Placeholder 3"/>
          <p:cNvSpPr>
            <a:spLocks noGrp="1"/>
          </p:cNvSpPr>
          <p:nvPr>
            <p:ph type="sldNum" sz="quarter" idx="12"/>
          </p:nvPr>
        </p:nvSpPr>
        <p:spPr/>
        <p:txBody>
          <a:bodyPr/>
          <a:lstStyle>
            <a:lvl1pPr>
              <a:defRPr smtClean="0"/>
            </a:lvl1pPr>
          </a:lstStyle>
          <a:p>
            <a:fld id="{CA896701-72D8-714D-8F00-4C125DCE89D4}" type="slidenum">
              <a:rPr lang="en-US"/>
              <a:pPr/>
              <a:t>‹#›</a:t>
            </a:fld>
            <a:endParaRPr lang="en-US" sz="1400">
              <a:solidFill>
                <a:schemeClr val="tx1"/>
              </a:solidFill>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OSG Council meeting (August 11, 2009)</a:t>
            </a:r>
            <a:endParaRPr lang="en-US" sz="1400">
              <a:solidFill>
                <a:schemeClr val="tx1"/>
              </a:solidFill>
            </a:endParaRPr>
          </a:p>
        </p:txBody>
      </p:sp>
      <p:sp>
        <p:nvSpPr>
          <p:cNvPr id="6" name="Footer Placeholder 5"/>
          <p:cNvSpPr>
            <a:spLocks noGrp="1"/>
          </p:cNvSpPr>
          <p:nvPr>
            <p:ph type="ftr" sz="quarter" idx="11"/>
          </p:nvPr>
        </p:nvSpPr>
        <p:spPr/>
        <p:txBody>
          <a:bodyPr/>
          <a:lstStyle>
            <a:lvl1pPr>
              <a:defRPr/>
            </a:lvl1pPr>
          </a:lstStyle>
          <a:p>
            <a:r>
              <a:rPr lang="en-US" smtClean="0"/>
              <a:t>Paul Avery</a:t>
            </a:r>
            <a:endParaRPr lang="en-US" sz="1400">
              <a:solidFill>
                <a:schemeClr val="tx1"/>
              </a:solidFill>
            </a:endParaRPr>
          </a:p>
        </p:txBody>
      </p:sp>
      <p:sp>
        <p:nvSpPr>
          <p:cNvPr id="7" name="Slide Number Placeholder 6"/>
          <p:cNvSpPr>
            <a:spLocks noGrp="1"/>
          </p:cNvSpPr>
          <p:nvPr>
            <p:ph type="sldNum" sz="quarter" idx="12"/>
          </p:nvPr>
        </p:nvSpPr>
        <p:spPr/>
        <p:txBody>
          <a:bodyPr/>
          <a:lstStyle>
            <a:lvl1pPr>
              <a:defRPr smtClean="0"/>
            </a:lvl1pPr>
          </a:lstStyle>
          <a:p>
            <a:fld id="{31AE189A-F8B7-F74C-A46D-0762CD735BB2}" type="slidenum">
              <a:rPr lang="en-US"/>
              <a:pPr/>
              <a:t>‹#›</a:t>
            </a:fld>
            <a:endParaRPr lang="en-US" sz="1400">
              <a:solidFill>
                <a:schemeClr val="tx1"/>
              </a:solidFill>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OSG Council meeting (August 11, 2009)</a:t>
            </a:r>
            <a:endParaRPr lang="en-US" sz="1400">
              <a:solidFill>
                <a:schemeClr val="tx1"/>
              </a:solidFill>
            </a:endParaRPr>
          </a:p>
        </p:txBody>
      </p:sp>
      <p:sp>
        <p:nvSpPr>
          <p:cNvPr id="6" name="Footer Placeholder 5"/>
          <p:cNvSpPr>
            <a:spLocks noGrp="1"/>
          </p:cNvSpPr>
          <p:nvPr>
            <p:ph type="ftr" sz="quarter" idx="11"/>
          </p:nvPr>
        </p:nvSpPr>
        <p:spPr/>
        <p:txBody>
          <a:bodyPr/>
          <a:lstStyle>
            <a:lvl1pPr>
              <a:defRPr/>
            </a:lvl1pPr>
          </a:lstStyle>
          <a:p>
            <a:r>
              <a:rPr lang="en-US" smtClean="0"/>
              <a:t>Paul Avery</a:t>
            </a:r>
            <a:endParaRPr lang="en-US" sz="1400">
              <a:solidFill>
                <a:schemeClr val="tx1"/>
              </a:solidFill>
            </a:endParaRPr>
          </a:p>
        </p:txBody>
      </p:sp>
      <p:sp>
        <p:nvSpPr>
          <p:cNvPr id="7" name="Slide Number Placeholder 6"/>
          <p:cNvSpPr>
            <a:spLocks noGrp="1"/>
          </p:cNvSpPr>
          <p:nvPr>
            <p:ph type="sldNum" sz="quarter" idx="12"/>
          </p:nvPr>
        </p:nvSpPr>
        <p:spPr/>
        <p:txBody>
          <a:bodyPr/>
          <a:lstStyle>
            <a:lvl1pPr>
              <a:defRPr smtClean="0"/>
            </a:lvl1pPr>
          </a:lstStyle>
          <a:p>
            <a:fld id="{06C3DC68-AB91-E248-A953-7106EF768F62}" type="slidenum">
              <a:rPr lang="en-US"/>
              <a:pPr/>
              <a:t>‹#›</a:t>
            </a:fld>
            <a:endParaRPr lang="en-US" sz="1400">
              <a:solidFill>
                <a:schemeClr val="tx1"/>
              </a:solidFill>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14" Type="http://schemas.openxmlformats.org/officeDocument/2006/relationships/image" Target="../media/image2.jpeg"/><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image" Target="../media/image1.png"/><Relationship Id="rId10" Type="http://schemas.openxmlformats.org/officeDocument/2006/relationships/slideLayout" Target="../slideLayouts/slideLayout10.xml"/><Relationship Id="rId5" Type="http://schemas.openxmlformats.org/officeDocument/2006/relationships/slideLayout" Target="../slideLayouts/slideLayout5.xml"/><Relationship Id="rId15" Type="http://schemas.openxmlformats.org/officeDocument/2006/relationships/image" Target="../media/image3.png"/><Relationship Id="rId12" Type="http://schemas.openxmlformats.org/officeDocument/2006/relationships/theme" Target="../theme/theme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31171" name="Rectangle 3"/>
          <p:cNvSpPr>
            <a:spLocks noGrp="1" noChangeArrowheads="1"/>
          </p:cNvSpPr>
          <p:nvPr>
            <p:ph type="dt" sz="half" idx="2"/>
          </p:nvPr>
        </p:nvSpPr>
        <p:spPr bwMode="auto">
          <a:xfrm>
            <a:off x="647700" y="6477000"/>
            <a:ext cx="1295400" cy="1524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l">
              <a:lnSpc>
                <a:spcPct val="100000"/>
              </a:lnSpc>
              <a:spcBef>
                <a:spcPct val="0"/>
              </a:spcBef>
              <a:buClrTx/>
              <a:buSzTx/>
              <a:buFontTx/>
              <a:buNone/>
              <a:defRPr sz="1200">
                <a:solidFill>
                  <a:srgbClr val="0000CD"/>
                </a:solidFill>
                <a:latin typeface="Times New Roman" charset="0"/>
              </a:defRPr>
            </a:lvl1pPr>
          </a:lstStyle>
          <a:p>
            <a:r>
              <a:rPr lang="en-US" smtClean="0"/>
              <a:t>OSG Council meeting (August 11, 2009)</a:t>
            </a:r>
            <a:endParaRPr lang="en-US" sz="1400" dirty="0">
              <a:solidFill>
                <a:schemeClr val="tx1"/>
              </a:solidFill>
            </a:endParaRPr>
          </a:p>
        </p:txBody>
      </p:sp>
      <p:sp>
        <p:nvSpPr>
          <p:cNvPr id="1031172" name="Rectangle 4"/>
          <p:cNvSpPr>
            <a:spLocks noGrp="1" noChangeArrowheads="1"/>
          </p:cNvSpPr>
          <p:nvPr>
            <p:ph type="ftr" sz="quarter" idx="3"/>
          </p:nvPr>
        </p:nvSpPr>
        <p:spPr bwMode="auto">
          <a:xfrm>
            <a:off x="1905000" y="6477000"/>
            <a:ext cx="5638800" cy="1524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nSpc>
                <a:spcPct val="100000"/>
              </a:lnSpc>
              <a:spcBef>
                <a:spcPct val="0"/>
              </a:spcBef>
              <a:buClrTx/>
              <a:buSzTx/>
              <a:buFontTx/>
              <a:buNone/>
              <a:defRPr sz="1200">
                <a:solidFill>
                  <a:srgbClr val="0000CD"/>
                </a:solidFill>
                <a:latin typeface="Times New Roman" charset="0"/>
              </a:defRPr>
            </a:lvl1pPr>
          </a:lstStyle>
          <a:p>
            <a:r>
              <a:rPr lang="en-US" smtClean="0"/>
              <a:t>Paul Avery</a:t>
            </a:r>
            <a:endParaRPr lang="en-US" sz="1400">
              <a:solidFill>
                <a:schemeClr val="tx1"/>
              </a:solidFill>
            </a:endParaRPr>
          </a:p>
        </p:txBody>
      </p:sp>
      <p:sp>
        <p:nvSpPr>
          <p:cNvPr id="1031173" name="Rectangle 5"/>
          <p:cNvSpPr>
            <a:spLocks noGrp="1" noChangeArrowheads="1"/>
          </p:cNvSpPr>
          <p:nvPr>
            <p:ph type="sldNum" sz="quarter" idx="4"/>
          </p:nvPr>
        </p:nvSpPr>
        <p:spPr bwMode="auto">
          <a:xfrm>
            <a:off x="7620000" y="6477000"/>
            <a:ext cx="927100" cy="1270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lnSpc>
                <a:spcPct val="100000"/>
              </a:lnSpc>
              <a:spcBef>
                <a:spcPct val="0"/>
              </a:spcBef>
              <a:buClrTx/>
              <a:buSzTx/>
              <a:buFontTx/>
              <a:buNone/>
              <a:defRPr sz="1200">
                <a:solidFill>
                  <a:srgbClr val="0000CD"/>
                </a:solidFill>
                <a:latin typeface="Times New Roman" charset="0"/>
              </a:defRPr>
            </a:lvl1pPr>
          </a:lstStyle>
          <a:p>
            <a:fld id="{0280CE29-FAAD-AB46-B8E1-0B9AB462B470}" type="slidenum">
              <a:rPr lang="en-US"/>
              <a:pPr/>
              <a:t>‹#›</a:t>
            </a:fld>
            <a:endParaRPr lang="en-US" sz="1400">
              <a:solidFill>
                <a:schemeClr val="tx1"/>
              </a:solidFill>
            </a:endParaRPr>
          </a:p>
        </p:txBody>
      </p:sp>
      <p:sp>
        <p:nvSpPr>
          <p:cNvPr id="1031174" name="Rectangle 6"/>
          <p:cNvSpPr>
            <a:spLocks noGrp="1" noChangeArrowheads="1"/>
          </p:cNvSpPr>
          <p:nvPr>
            <p:ph type="body" idx="1"/>
          </p:nvPr>
        </p:nvSpPr>
        <p:spPr bwMode="auto">
          <a:xfrm>
            <a:off x="533400" y="1057275"/>
            <a:ext cx="8153400" cy="5343525"/>
          </a:xfrm>
          <a:prstGeom prst="rect">
            <a:avLst/>
          </a:prstGeom>
          <a:noFill/>
          <a:ln w="12700">
            <a:noFill/>
            <a:miter lim="800000"/>
            <a:headEnd/>
            <a:tailEnd/>
          </a:ln>
          <a:effectLst/>
        </p:spPr>
        <p:txBody>
          <a:bodyPr vert="horz" wrap="square" lIns="0" tIns="46038" rIns="0" bIns="46038"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
        <p:nvSpPr>
          <p:cNvPr id="1031176" name="Line 8"/>
          <p:cNvSpPr>
            <a:spLocks noChangeShapeType="1"/>
          </p:cNvSpPr>
          <p:nvPr/>
        </p:nvSpPr>
        <p:spPr bwMode="auto">
          <a:xfrm flipV="1">
            <a:off x="517525" y="6400800"/>
            <a:ext cx="8164513"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031170" name="Rectangle 2"/>
          <p:cNvSpPr>
            <a:spLocks noGrp="1" noChangeArrowheads="1"/>
          </p:cNvSpPr>
          <p:nvPr>
            <p:ph type="title"/>
          </p:nvPr>
        </p:nvSpPr>
        <p:spPr bwMode="auto">
          <a:xfrm>
            <a:off x="1255713" y="304800"/>
            <a:ext cx="7392987" cy="528638"/>
          </a:xfrm>
          <a:prstGeom prst="rect">
            <a:avLst/>
          </a:prstGeom>
          <a:noFill/>
          <a:ln w="25400">
            <a:noFill/>
            <a:miter lim="800000"/>
            <a:headEnd/>
            <a:tailEnd/>
          </a:ln>
          <a:effectLst/>
        </p:spPr>
        <p:txBody>
          <a:bodyPr vert="horz" wrap="square" lIns="0" tIns="46038" rIns="0" bIns="46038" numCol="1" anchor="ctr" anchorCtr="1" compatLnSpc="1">
            <a:prstTxWarp prst="textNoShape">
              <a:avLst/>
            </a:prstTxWarp>
          </a:bodyPr>
          <a:lstStyle/>
          <a:p>
            <a:pPr lvl="0"/>
            <a:r>
              <a:rPr lang="en-US"/>
              <a:t>Title</a:t>
            </a:r>
          </a:p>
        </p:txBody>
      </p:sp>
      <p:pic>
        <p:nvPicPr>
          <p:cNvPr id="1031191" name="Picture 23" descr="osg_logo_4c_orange"/>
          <p:cNvPicPr>
            <a:picLocks noChangeAspect="1" noChangeArrowheads="1"/>
          </p:cNvPicPr>
          <p:nvPr userDrawn="1"/>
        </p:nvPicPr>
        <p:blipFill>
          <a:blip r:embed="rId13"/>
          <a:srcRect/>
          <a:stretch>
            <a:fillRect/>
          </a:stretch>
        </p:blipFill>
        <p:spPr bwMode="auto">
          <a:xfrm>
            <a:off x="0" y="0"/>
            <a:ext cx="1284288" cy="731838"/>
          </a:xfrm>
          <a:prstGeom prst="rect">
            <a:avLst/>
          </a:prstGeom>
          <a:noFill/>
        </p:spPr>
      </p:pic>
      <p:pic>
        <p:nvPicPr>
          <p:cNvPr id="1031193" name="Picture 25" descr="nsf-logo"/>
          <p:cNvPicPr>
            <a:picLocks noChangeAspect="1" noChangeArrowheads="1"/>
          </p:cNvPicPr>
          <p:nvPr userDrawn="1"/>
        </p:nvPicPr>
        <p:blipFill>
          <a:blip r:embed="rId14"/>
          <a:srcRect/>
          <a:stretch>
            <a:fillRect/>
          </a:stretch>
        </p:blipFill>
        <p:spPr bwMode="auto">
          <a:xfrm>
            <a:off x="0" y="6196013"/>
            <a:ext cx="717550" cy="661987"/>
          </a:xfrm>
          <a:prstGeom prst="rect">
            <a:avLst/>
          </a:prstGeom>
          <a:noFill/>
        </p:spPr>
      </p:pic>
      <p:pic>
        <p:nvPicPr>
          <p:cNvPr id="1031194" name="Picture 26"/>
          <p:cNvPicPr>
            <a:picLocks noChangeAspect="1" noChangeArrowheads="1"/>
          </p:cNvPicPr>
          <p:nvPr userDrawn="1"/>
        </p:nvPicPr>
        <p:blipFill>
          <a:blip r:embed="rId15"/>
          <a:srcRect/>
          <a:stretch>
            <a:fillRect/>
          </a:stretch>
        </p:blipFill>
        <p:spPr bwMode="auto">
          <a:xfrm>
            <a:off x="8559800" y="6310313"/>
            <a:ext cx="584200" cy="547687"/>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ransition/>
  <p:hf hdr="0"/>
  <p:txStyles>
    <p:titleStyle>
      <a:lvl1pPr algn="ctr" rtl="0" eaLnBrk="0" fontAlgn="base" hangingPunct="0">
        <a:lnSpc>
          <a:spcPct val="80000"/>
        </a:lnSpc>
        <a:spcBef>
          <a:spcPct val="0"/>
        </a:spcBef>
        <a:spcAft>
          <a:spcPct val="0"/>
        </a:spcAft>
        <a:defRPr sz="3400">
          <a:solidFill>
            <a:srgbClr val="3912C8"/>
          </a:solidFill>
          <a:latin typeface="+mj-lt"/>
          <a:ea typeface="+mj-ea"/>
          <a:cs typeface="+mj-cs"/>
        </a:defRPr>
      </a:lvl1pPr>
      <a:lvl2pPr algn="ctr" rtl="0" eaLnBrk="0" fontAlgn="base" hangingPunct="0">
        <a:lnSpc>
          <a:spcPct val="80000"/>
        </a:lnSpc>
        <a:spcBef>
          <a:spcPct val="0"/>
        </a:spcBef>
        <a:spcAft>
          <a:spcPct val="0"/>
        </a:spcAft>
        <a:defRPr sz="3400">
          <a:solidFill>
            <a:srgbClr val="3912C8"/>
          </a:solidFill>
          <a:latin typeface="Tahoma" charset="0"/>
        </a:defRPr>
      </a:lvl2pPr>
      <a:lvl3pPr algn="ctr" rtl="0" eaLnBrk="0" fontAlgn="base" hangingPunct="0">
        <a:lnSpc>
          <a:spcPct val="80000"/>
        </a:lnSpc>
        <a:spcBef>
          <a:spcPct val="0"/>
        </a:spcBef>
        <a:spcAft>
          <a:spcPct val="0"/>
        </a:spcAft>
        <a:defRPr sz="3400">
          <a:solidFill>
            <a:srgbClr val="3912C8"/>
          </a:solidFill>
          <a:latin typeface="Tahoma" charset="0"/>
        </a:defRPr>
      </a:lvl3pPr>
      <a:lvl4pPr algn="ctr" rtl="0" eaLnBrk="0" fontAlgn="base" hangingPunct="0">
        <a:lnSpc>
          <a:spcPct val="80000"/>
        </a:lnSpc>
        <a:spcBef>
          <a:spcPct val="0"/>
        </a:spcBef>
        <a:spcAft>
          <a:spcPct val="0"/>
        </a:spcAft>
        <a:defRPr sz="3400">
          <a:solidFill>
            <a:srgbClr val="3912C8"/>
          </a:solidFill>
          <a:latin typeface="Tahoma" charset="0"/>
        </a:defRPr>
      </a:lvl4pPr>
      <a:lvl5pPr algn="ctr" rtl="0" eaLnBrk="0" fontAlgn="base" hangingPunct="0">
        <a:lnSpc>
          <a:spcPct val="80000"/>
        </a:lnSpc>
        <a:spcBef>
          <a:spcPct val="0"/>
        </a:spcBef>
        <a:spcAft>
          <a:spcPct val="0"/>
        </a:spcAft>
        <a:defRPr sz="3400">
          <a:solidFill>
            <a:srgbClr val="3912C8"/>
          </a:solidFill>
          <a:latin typeface="Tahoma" charset="0"/>
        </a:defRPr>
      </a:lvl5pPr>
      <a:lvl6pPr marL="457200" algn="ctr" rtl="0" eaLnBrk="0" fontAlgn="base" hangingPunct="0">
        <a:lnSpc>
          <a:spcPct val="80000"/>
        </a:lnSpc>
        <a:spcBef>
          <a:spcPct val="0"/>
        </a:spcBef>
        <a:spcAft>
          <a:spcPct val="0"/>
        </a:spcAft>
        <a:defRPr sz="3400">
          <a:solidFill>
            <a:srgbClr val="3912C8"/>
          </a:solidFill>
          <a:latin typeface="Tahoma" charset="0"/>
        </a:defRPr>
      </a:lvl6pPr>
      <a:lvl7pPr marL="914400" algn="ctr" rtl="0" eaLnBrk="0" fontAlgn="base" hangingPunct="0">
        <a:lnSpc>
          <a:spcPct val="80000"/>
        </a:lnSpc>
        <a:spcBef>
          <a:spcPct val="0"/>
        </a:spcBef>
        <a:spcAft>
          <a:spcPct val="0"/>
        </a:spcAft>
        <a:defRPr sz="3400">
          <a:solidFill>
            <a:srgbClr val="3912C8"/>
          </a:solidFill>
          <a:latin typeface="Tahoma" charset="0"/>
        </a:defRPr>
      </a:lvl7pPr>
      <a:lvl8pPr marL="1371600" algn="ctr" rtl="0" eaLnBrk="0" fontAlgn="base" hangingPunct="0">
        <a:lnSpc>
          <a:spcPct val="80000"/>
        </a:lnSpc>
        <a:spcBef>
          <a:spcPct val="0"/>
        </a:spcBef>
        <a:spcAft>
          <a:spcPct val="0"/>
        </a:spcAft>
        <a:defRPr sz="3400">
          <a:solidFill>
            <a:srgbClr val="3912C8"/>
          </a:solidFill>
          <a:latin typeface="Tahoma" charset="0"/>
        </a:defRPr>
      </a:lvl8pPr>
      <a:lvl9pPr marL="1828800" algn="ctr" rtl="0" eaLnBrk="0" fontAlgn="base" hangingPunct="0">
        <a:lnSpc>
          <a:spcPct val="80000"/>
        </a:lnSpc>
        <a:spcBef>
          <a:spcPct val="0"/>
        </a:spcBef>
        <a:spcAft>
          <a:spcPct val="0"/>
        </a:spcAft>
        <a:defRPr sz="3400">
          <a:solidFill>
            <a:srgbClr val="3912C8"/>
          </a:solidFill>
          <a:latin typeface="Tahoma" charset="0"/>
        </a:defRPr>
      </a:lvl9pPr>
    </p:titleStyle>
    <p:bodyStyle>
      <a:lvl1pPr marL="228600" indent="-228600" algn="l" rtl="0" eaLnBrk="0" fontAlgn="base" hangingPunct="0">
        <a:lnSpc>
          <a:spcPct val="80000"/>
        </a:lnSpc>
        <a:spcBef>
          <a:spcPct val="50000"/>
        </a:spcBef>
        <a:spcAft>
          <a:spcPct val="0"/>
        </a:spcAft>
        <a:buClr>
          <a:srgbClr val="D90040"/>
        </a:buClr>
        <a:buSzPct val="75000"/>
        <a:buFont typeface="Wingdings" charset="2"/>
        <a:buChar char="Ø"/>
        <a:tabLst>
          <a:tab pos="1616075" algn="l"/>
        </a:tabLst>
        <a:defRPr sz="2400">
          <a:solidFill>
            <a:srgbClr val="D90040"/>
          </a:solidFill>
          <a:latin typeface="+mn-lt"/>
          <a:ea typeface="+mn-ea"/>
          <a:cs typeface="+mn-cs"/>
        </a:defRPr>
      </a:lvl1pPr>
      <a:lvl2pPr marL="635000" indent="-228600" algn="l" rtl="0" eaLnBrk="0" fontAlgn="base" hangingPunct="0">
        <a:lnSpc>
          <a:spcPct val="80000"/>
        </a:lnSpc>
        <a:spcBef>
          <a:spcPct val="30000"/>
        </a:spcBef>
        <a:spcAft>
          <a:spcPct val="0"/>
        </a:spcAft>
        <a:buClr>
          <a:srgbClr val="D90040"/>
        </a:buClr>
        <a:buSzPct val="80000"/>
        <a:buFont typeface="Wingdings" charset="2"/>
        <a:buChar char="u"/>
        <a:tabLst>
          <a:tab pos="1616075" algn="l"/>
        </a:tabLst>
        <a:defRPr sz="2000">
          <a:solidFill>
            <a:srgbClr val="3912C8"/>
          </a:solidFill>
          <a:latin typeface="+mn-lt"/>
          <a:ea typeface="ＭＳ Ｐゴシック" charset="-128"/>
        </a:defRPr>
      </a:lvl2pPr>
      <a:lvl3pPr marL="939800" indent="-190500" algn="l" rtl="0" eaLnBrk="0" fontAlgn="base" hangingPunct="0">
        <a:lnSpc>
          <a:spcPct val="80000"/>
        </a:lnSpc>
        <a:spcBef>
          <a:spcPct val="30000"/>
        </a:spcBef>
        <a:spcAft>
          <a:spcPct val="0"/>
        </a:spcAft>
        <a:buClr>
          <a:srgbClr val="0000CD"/>
        </a:buClr>
        <a:buSzPct val="80000"/>
        <a:buFont typeface="Wingdings" charset="2"/>
        <a:buChar char="n"/>
        <a:tabLst>
          <a:tab pos="1616075" algn="l"/>
        </a:tabLst>
        <a:defRPr sz="2000">
          <a:solidFill>
            <a:srgbClr val="D90040"/>
          </a:solidFill>
          <a:latin typeface="+mn-lt"/>
          <a:ea typeface="ＭＳ Ｐゴシック" charset="-128"/>
        </a:defRPr>
      </a:lvl3pPr>
      <a:lvl4pPr marL="1152525" indent="-98425" algn="l" rtl="0" eaLnBrk="0" fontAlgn="base" hangingPunct="0">
        <a:lnSpc>
          <a:spcPct val="80000"/>
        </a:lnSpc>
        <a:spcBef>
          <a:spcPct val="30000"/>
        </a:spcBef>
        <a:spcAft>
          <a:spcPct val="0"/>
        </a:spcAft>
        <a:buClr>
          <a:srgbClr val="0000CD"/>
        </a:buClr>
        <a:buSzPct val="90000"/>
        <a:buFont typeface="Wingdings" charset="2"/>
        <a:buChar char="l"/>
        <a:tabLst>
          <a:tab pos="1616075" algn="l"/>
        </a:tabLst>
        <a:defRPr>
          <a:solidFill>
            <a:srgbClr val="D60093"/>
          </a:solidFill>
          <a:latin typeface="+mn-lt"/>
          <a:ea typeface="ＭＳ Ｐゴシック" charset="-128"/>
        </a:defRPr>
      </a:lvl4pPr>
      <a:lvl5pPr marL="1431925" indent="-98425" algn="l" rtl="0" eaLnBrk="0" fontAlgn="base" hangingPunct="0">
        <a:lnSpc>
          <a:spcPct val="80000"/>
        </a:lnSpc>
        <a:spcBef>
          <a:spcPct val="30000"/>
        </a:spcBef>
        <a:spcAft>
          <a:spcPct val="0"/>
        </a:spcAft>
        <a:tabLst>
          <a:tab pos="1616075" algn="l"/>
        </a:tabLst>
        <a:defRPr>
          <a:solidFill>
            <a:schemeClr val="tx1"/>
          </a:solidFill>
          <a:latin typeface="Arial" charset="0"/>
          <a:ea typeface="ＭＳ Ｐゴシック" charset="-128"/>
        </a:defRPr>
      </a:lvl5pPr>
      <a:lvl6pPr marL="1889125" indent="-98425" algn="l" rtl="0" eaLnBrk="0" fontAlgn="base" hangingPunct="0">
        <a:lnSpc>
          <a:spcPct val="80000"/>
        </a:lnSpc>
        <a:spcBef>
          <a:spcPct val="30000"/>
        </a:spcBef>
        <a:spcAft>
          <a:spcPct val="0"/>
        </a:spcAft>
        <a:tabLst>
          <a:tab pos="1616075" algn="l"/>
        </a:tabLst>
        <a:defRPr>
          <a:solidFill>
            <a:schemeClr val="tx1"/>
          </a:solidFill>
          <a:latin typeface="Arial" charset="0"/>
          <a:ea typeface="ＭＳ Ｐゴシック" charset="-128"/>
        </a:defRPr>
      </a:lvl6pPr>
      <a:lvl7pPr marL="2346325" indent="-98425" algn="l" rtl="0" eaLnBrk="0" fontAlgn="base" hangingPunct="0">
        <a:lnSpc>
          <a:spcPct val="80000"/>
        </a:lnSpc>
        <a:spcBef>
          <a:spcPct val="30000"/>
        </a:spcBef>
        <a:spcAft>
          <a:spcPct val="0"/>
        </a:spcAft>
        <a:tabLst>
          <a:tab pos="1616075" algn="l"/>
        </a:tabLst>
        <a:defRPr>
          <a:solidFill>
            <a:schemeClr val="tx1"/>
          </a:solidFill>
          <a:latin typeface="Arial" charset="0"/>
          <a:ea typeface="ＭＳ Ｐゴシック" charset="-128"/>
        </a:defRPr>
      </a:lvl7pPr>
      <a:lvl8pPr marL="2803525" indent="-98425" algn="l" rtl="0" eaLnBrk="0" fontAlgn="base" hangingPunct="0">
        <a:lnSpc>
          <a:spcPct val="80000"/>
        </a:lnSpc>
        <a:spcBef>
          <a:spcPct val="30000"/>
        </a:spcBef>
        <a:spcAft>
          <a:spcPct val="0"/>
        </a:spcAft>
        <a:tabLst>
          <a:tab pos="1616075" algn="l"/>
        </a:tabLst>
        <a:defRPr>
          <a:solidFill>
            <a:schemeClr val="tx1"/>
          </a:solidFill>
          <a:latin typeface="Arial" charset="0"/>
          <a:ea typeface="ＭＳ Ｐゴシック" charset="-128"/>
        </a:defRPr>
      </a:lvl8pPr>
      <a:lvl9pPr marL="3260725" indent="-98425" algn="l" rtl="0" eaLnBrk="0" fontAlgn="base" hangingPunct="0">
        <a:lnSpc>
          <a:spcPct val="80000"/>
        </a:lnSpc>
        <a:spcBef>
          <a:spcPct val="30000"/>
        </a:spcBef>
        <a:spcAft>
          <a:spcPct val="0"/>
        </a:spcAft>
        <a:tabLst>
          <a:tab pos="1616075" algn="l"/>
        </a:tabLst>
        <a:defRPr>
          <a:solidFill>
            <a:schemeClr val="tx1"/>
          </a:solidFill>
          <a:latin typeface="Arial"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3"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3" Type="http://schemas.openxmlformats.org/officeDocument/2006/relationships/oleObject" Target="Macintosh%20HD:Users:avery:Downloads:iSGTW_Status%20update_June_09-1.doc!OLE_LINK1" TargetMode="Externa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3" Type="http://schemas.openxmlformats.org/officeDocument/2006/relationships/oleObject" Target="Macintosh%20HD:Users:avery:Downloads:iSGTW_Status%20update_June_09-1.doc!OLE_LINK2" TargetMode="External"/><Relationship Id="rId1" Type="http://schemas.openxmlformats.org/officeDocument/2006/relationships/vmlDrawing" Target="../drawings/vmlDrawing2.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4"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51143" name="Rectangle 7"/>
          <p:cNvSpPr>
            <a:spLocks noGrp="1" noChangeArrowheads="1"/>
          </p:cNvSpPr>
          <p:nvPr>
            <p:ph type="body" idx="1"/>
          </p:nvPr>
        </p:nvSpPr>
        <p:spPr>
          <a:xfrm>
            <a:off x="0" y="0"/>
            <a:ext cx="9144000" cy="6337300"/>
          </a:xfrm>
        </p:spPr>
        <p:txBody>
          <a:bodyPr/>
          <a:lstStyle/>
          <a:p>
            <a:pPr algn="ctr">
              <a:lnSpc>
                <a:spcPct val="90000"/>
              </a:lnSpc>
              <a:buFont typeface="Wingdings" charset="2"/>
              <a:buNone/>
            </a:pPr>
            <a:r>
              <a:rPr lang="en-US" sz="3600" b="1" dirty="0" smtClean="0"/>
              <a:t>Summary of Recent </a:t>
            </a:r>
            <a:r>
              <a:rPr lang="en-US" sz="3600" b="1" dirty="0" err="1" smtClean="0"/>
              <a:t>iSGTW</a:t>
            </a:r>
            <a:r>
              <a:rPr lang="en-US" sz="3600" b="1" dirty="0" smtClean="0"/>
              <a:t/>
            </a:r>
            <a:br>
              <a:rPr lang="en-US" sz="3600" b="1" dirty="0" smtClean="0"/>
            </a:br>
            <a:r>
              <a:rPr lang="en-US" sz="3600" b="1" dirty="0" smtClean="0"/>
              <a:t>Activities</a:t>
            </a:r>
            <a:endParaRPr lang="en-US" sz="3600" b="1" dirty="0"/>
          </a:p>
        </p:txBody>
      </p:sp>
      <p:sp>
        <p:nvSpPr>
          <p:cNvPr id="10" name="Date Placeholder 3"/>
          <p:cNvSpPr>
            <a:spLocks noGrp="1"/>
          </p:cNvSpPr>
          <p:nvPr>
            <p:ph type="dt" sz="half" idx="10"/>
          </p:nvPr>
        </p:nvSpPr>
        <p:spPr/>
        <p:txBody>
          <a:bodyPr/>
          <a:lstStyle/>
          <a:p>
            <a:r>
              <a:rPr lang="en-US" dirty="0" smtClean="0"/>
              <a:t>OSG Council meeting (August 11, 2009)</a:t>
            </a:r>
            <a:endParaRPr lang="en-US" sz="1400" dirty="0">
              <a:solidFill>
                <a:schemeClr val="tx1"/>
              </a:solidFill>
            </a:endParaRPr>
          </a:p>
        </p:txBody>
      </p:sp>
      <p:sp>
        <p:nvSpPr>
          <p:cNvPr id="11" name="Footer Placeholder 4"/>
          <p:cNvSpPr>
            <a:spLocks noGrp="1"/>
          </p:cNvSpPr>
          <p:nvPr>
            <p:ph type="ftr" sz="quarter" idx="11"/>
          </p:nvPr>
        </p:nvSpPr>
        <p:spPr/>
        <p:txBody>
          <a:bodyPr/>
          <a:lstStyle/>
          <a:p>
            <a:r>
              <a:rPr lang="en-US" dirty="0" smtClean="0"/>
              <a:t>Paul Avery</a:t>
            </a:r>
            <a:endParaRPr lang="en-US" sz="1400" dirty="0">
              <a:solidFill>
                <a:schemeClr val="tx1"/>
              </a:solidFill>
            </a:endParaRPr>
          </a:p>
        </p:txBody>
      </p:sp>
      <p:sp>
        <p:nvSpPr>
          <p:cNvPr id="12" name="Slide Number Placeholder 5"/>
          <p:cNvSpPr>
            <a:spLocks noGrp="1"/>
          </p:cNvSpPr>
          <p:nvPr>
            <p:ph type="sldNum" sz="quarter" idx="12"/>
          </p:nvPr>
        </p:nvSpPr>
        <p:spPr/>
        <p:txBody>
          <a:bodyPr/>
          <a:lstStyle/>
          <a:p>
            <a:fld id="{36CE7BFD-C5F3-A848-B65A-0E5F5C9E8D80}" type="slidenum">
              <a:rPr lang="en-US"/>
              <a:pPr/>
              <a:t>1</a:t>
            </a:fld>
            <a:endParaRPr lang="en-US" sz="1400" dirty="0">
              <a:solidFill>
                <a:schemeClr val="tx1"/>
              </a:solidFill>
            </a:endParaRPr>
          </a:p>
        </p:txBody>
      </p:sp>
      <p:sp>
        <p:nvSpPr>
          <p:cNvPr id="2651138" name="Text Box 2"/>
          <p:cNvSpPr txBox="1">
            <a:spLocks noChangeArrowheads="1"/>
          </p:cNvSpPr>
          <p:nvPr/>
        </p:nvSpPr>
        <p:spPr bwMode="auto">
          <a:xfrm>
            <a:off x="7769225" y="0"/>
            <a:ext cx="1374775" cy="1125538"/>
          </a:xfrm>
          <a:prstGeom prst="rect">
            <a:avLst/>
          </a:prstGeom>
          <a:solidFill>
            <a:schemeClr val="bg1"/>
          </a:solidFill>
          <a:ln w="12700">
            <a:noFill/>
            <a:miter lim="800000"/>
            <a:headEnd/>
            <a:tailEnd/>
          </a:ln>
          <a:effectLst/>
        </p:spPr>
        <p:txBody>
          <a:bodyPr lIns="92075" tIns="46038" rIns="92075" bIns="46038">
            <a:prstTxWarp prst="textNoShape">
              <a:avLst/>
            </a:prstTxWarp>
          </a:bodyPr>
          <a:lstStyle/>
          <a:p>
            <a:pPr algn="l"/>
            <a:endParaRPr lang="en-US" sz="2000" b="1" dirty="0">
              <a:solidFill>
                <a:srgbClr val="0000CD"/>
              </a:solidFill>
              <a:latin typeface="Arial" charset="0"/>
            </a:endParaRPr>
          </a:p>
        </p:txBody>
      </p:sp>
      <p:sp>
        <p:nvSpPr>
          <p:cNvPr id="2651139" name="Text Box 3"/>
          <p:cNvSpPr txBox="1">
            <a:spLocks noChangeArrowheads="1"/>
          </p:cNvSpPr>
          <p:nvPr/>
        </p:nvSpPr>
        <p:spPr bwMode="auto">
          <a:xfrm>
            <a:off x="7769225" y="0"/>
            <a:ext cx="1374775" cy="1125538"/>
          </a:xfrm>
          <a:prstGeom prst="rect">
            <a:avLst/>
          </a:prstGeom>
          <a:solidFill>
            <a:schemeClr val="bg1"/>
          </a:solidFill>
          <a:ln w="12700">
            <a:noFill/>
            <a:miter lim="800000"/>
            <a:headEnd/>
            <a:tailEnd/>
          </a:ln>
          <a:effectLst/>
        </p:spPr>
        <p:txBody>
          <a:bodyPr lIns="92075" tIns="46038" rIns="92075" bIns="46038">
            <a:prstTxWarp prst="textNoShape">
              <a:avLst/>
            </a:prstTxWarp>
          </a:bodyPr>
          <a:lstStyle/>
          <a:p>
            <a:pPr algn="l"/>
            <a:endParaRPr lang="en-US" sz="2000" b="1" dirty="0">
              <a:solidFill>
                <a:srgbClr val="0000CD"/>
              </a:solidFill>
              <a:latin typeface="Arial" charset="0"/>
            </a:endParaRPr>
          </a:p>
        </p:txBody>
      </p:sp>
      <p:sp>
        <p:nvSpPr>
          <p:cNvPr id="2651140" name="Text Box 4"/>
          <p:cNvSpPr txBox="1">
            <a:spLocks noChangeArrowheads="1"/>
          </p:cNvSpPr>
          <p:nvPr/>
        </p:nvSpPr>
        <p:spPr bwMode="auto">
          <a:xfrm>
            <a:off x="5362575" y="5105400"/>
            <a:ext cx="3278188" cy="1187450"/>
          </a:xfrm>
          <a:prstGeom prst="rect">
            <a:avLst/>
          </a:prstGeom>
          <a:noFill/>
          <a:ln w="12700">
            <a:noFill/>
            <a:miter lim="800000"/>
            <a:headEnd/>
            <a:tailEnd/>
          </a:ln>
          <a:effectLst/>
        </p:spPr>
        <p:txBody>
          <a:bodyPr wrap="none" lIns="92075" tIns="46038" rIns="92075" bIns="46038">
            <a:prstTxWarp prst="textNoShape">
              <a:avLst/>
            </a:prstTxWarp>
            <a:spAutoFit/>
          </a:bodyPr>
          <a:lstStyle/>
          <a:p>
            <a:pPr>
              <a:lnSpc>
                <a:spcPct val="100000"/>
              </a:lnSpc>
            </a:pPr>
            <a:r>
              <a:rPr lang="en-US" b="1" dirty="0">
                <a:solidFill>
                  <a:srgbClr val="0000CC"/>
                </a:solidFill>
              </a:rPr>
              <a:t>Paul Avery</a:t>
            </a:r>
            <a:br>
              <a:rPr lang="en-US" b="1" dirty="0">
                <a:solidFill>
                  <a:srgbClr val="0000CC"/>
                </a:solidFill>
              </a:rPr>
            </a:br>
            <a:r>
              <a:rPr lang="en-US" b="1" dirty="0">
                <a:solidFill>
                  <a:srgbClr val="0000CC"/>
                </a:solidFill>
              </a:rPr>
              <a:t>University of Florida</a:t>
            </a:r>
            <a:br>
              <a:rPr lang="en-US" b="1" dirty="0">
                <a:solidFill>
                  <a:srgbClr val="0000CC"/>
                </a:solidFill>
              </a:rPr>
            </a:br>
            <a:r>
              <a:rPr lang="en-US" b="1" dirty="0" err="1">
                <a:solidFill>
                  <a:srgbClr val="0000CC"/>
                </a:solidFill>
              </a:rPr>
              <a:t>avery@phys.ufl.edu</a:t>
            </a:r>
            <a:endParaRPr lang="en-US" b="1" dirty="0">
              <a:solidFill>
                <a:srgbClr val="0000CC"/>
              </a:solidFill>
            </a:endParaRPr>
          </a:p>
        </p:txBody>
      </p:sp>
      <p:sp>
        <p:nvSpPr>
          <p:cNvPr id="2651141" name="Text Box 5"/>
          <p:cNvSpPr txBox="1">
            <a:spLocks noChangeArrowheads="1"/>
          </p:cNvSpPr>
          <p:nvPr/>
        </p:nvSpPr>
        <p:spPr bwMode="auto">
          <a:xfrm>
            <a:off x="0" y="0"/>
            <a:ext cx="1374775" cy="1125538"/>
          </a:xfrm>
          <a:prstGeom prst="rect">
            <a:avLst/>
          </a:prstGeom>
          <a:solidFill>
            <a:schemeClr val="bg1"/>
          </a:solidFill>
          <a:ln w="12700">
            <a:noFill/>
            <a:miter lim="800000"/>
            <a:headEnd/>
            <a:tailEnd/>
          </a:ln>
          <a:effectLst/>
        </p:spPr>
        <p:txBody>
          <a:bodyPr lIns="92075" tIns="46038" rIns="92075" bIns="46038">
            <a:prstTxWarp prst="textNoShape">
              <a:avLst/>
            </a:prstTxWarp>
          </a:bodyPr>
          <a:lstStyle/>
          <a:p>
            <a:pPr algn="l"/>
            <a:endParaRPr lang="en-US" sz="2000" b="1">
              <a:solidFill>
                <a:srgbClr val="0000CD"/>
              </a:solidFill>
              <a:latin typeface="Arial" charset="0"/>
            </a:endParaRPr>
          </a:p>
        </p:txBody>
      </p:sp>
      <p:sp>
        <p:nvSpPr>
          <p:cNvPr id="2651144" name="Text Box 8"/>
          <p:cNvSpPr txBox="1">
            <a:spLocks noChangeArrowheads="1"/>
          </p:cNvSpPr>
          <p:nvPr/>
        </p:nvSpPr>
        <p:spPr bwMode="auto">
          <a:xfrm>
            <a:off x="297840" y="5105400"/>
            <a:ext cx="4428797" cy="1200971"/>
          </a:xfrm>
          <a:prstGeom prst="rect">
            <a:avLst/>
          </a:prstGeom>
          <a:noFill/>
          <a:ln w="12700">
            <a:noFill/>
            <a:miter lim="800000"/>
            <a:headEnd/>
            <a:tailEnd/>
          </a:ln>
          <a:effectLst/>
        </p:spPr>
        <p:txBody>
          <a:bodyPr wrap="none" lIns="0" tIns="46038" rIns="0" bIns="46038">
            <a:prstTxWarp prst="textNoShape">
              <a:avLst/>
            </a:prstTxWarp>
            <a:spAutoFit/>
          </a:bodyPr>
          <a:lstStyle/>
          <a:p>
            <a:pPr>
              <a:lnSpc>
                <a:spcPct val="100000"/>
              </a:lnSpc>
              <a:buClrTx/>
              <a:buSzTx/>
              <a:buFontTx/>
              <a:buNone/>
            </a:pPr>
            <a:r>
              <a:rPr lang="en-US" b="1" dirty="0">
                <a:solidFill>
                  <a:srgbClr val="D90040"/>
                </a:solidFill>
              </a:rPr>
              <a:t>OSG Council Meeting</a:t>
            </a:r>
            <a:r>
              <a:rPr lang="en-US" b="1" dirty="0" smtClean="0">
                <a:solidFill>
                  <a:srgbClr val="D90040"/>
                </a:solidFill>
              </a:rPr>
              <a:t/>
            </a:r>
            <a:br>
              <a:rPr lang="en-US" b="1" dirty="0" smtClean="0">
                <a:solidFill>
                  <a:srgbClr val="D90040"/>
                </a:solidFill>
              </a:rPr>
            </a:br>
            <a:r>
              <a:rPr lang="en-US" b="1" dirty="0" err="1" smtClean="0">
                <a:solidFill>
                  <a:srgbClr val="D90040"/>
                </a:solidFill>
              </a:rPr>
              <a:t>Crowne</a:t>
            </a:r>
            <a:r>
              <a:rPr lang="en-US" b="1" dirty="0" smtClean="0">
                <a:solidFill>
                  <a:srgbClr val="D90040"/>
                </a:solidFill>
              </a:rPr>
              <a:t> Plaza </a:t>
            </a:r>
            <a:r>
              <a:rPr lang="en-US" b="1" dirty="0">
                <a:solidFill>
                  <a:srgbClr val="D90040"/>
                </a:solidFill>
              </a:rPr>
              <a:t>Hotel, Chicago</a:t>
            </a:r>
            <a:br>
              <a:rPr lang="en-US" b="1" dirty="0">
                <a:solidFill>
                  <a:srgbClr val="D90040"/>
                </a:solidFill>
              </a:rPr>
            </a:br>
            <a:r>
              <a:rPr lang="en-US" b="1" dirty="0">
                <a:solidFill>
                  <a:srgbClr val="D90040"/>
                </a:solidFill>
              </a:rPr>
              <a:t>August</a:t>
            </a:r>
            <a:r>
              <a:rPr lang="en-US" b="1" dirty="0" smtClean="0">
                <a:solidFill>
                  <a:srgbClr val="D90040"/>
                </a:solidFill>
              </a:rPr>
              <a:t> 11, 2009</a:t>
            </a:r>
            <a:endParaRPr lang="en-US" b="1" dirty="0">
              <a:solidFill>
                <a:srgbClr val="D90040"/>
              </a:solidFill>
            </a:endParaRPr>
          </a:p>
        </p:txBody>
      </p:sp>
      <p:pic>
        <p:nvPicPr>
          <p:cNvPr id="2651150" name="Picture 14" descr="osg_logo_4c_orange"/>
          <p:cNvPicPr>
            <a:picLocks noChangeAspect="1" noChangeArrowheads="1"/>
          </p:cNvPicPr>
          <p:nvPr/>
        </p:nvPicPr>
        <p:blipFill>
          <a:blip r:embed="rId3"/>
          <a:srcRect/>
          <a:stretch>
            <a:fillRect/>
          </a:stretch>
        </p:blipFill>
        <p:spPr bwMode="auto">
          <a:xfrm>
            <a:off x="2686050" y="1766888"/>
            <a:ext cx="3836988" cy="2187575"/>
          </a:xfrm>
          <a:prstGeom prst="rect">
            <a:avLst/>
          </a:prstGeom>
          <a:noFill/>
        </p:spPr>
      </p:pic>
      <p:sp>
        <p:nvSpPr>
          <p:cNvPr id="2651162" name="Text Box 26"/>
          <p:cNvSpPr txBox="1">
            <a:spLocks noChangeArrowheads="1"/>
          </p:cNvSpPr>
          <p:nvPr/>
        </p:nvSpPr>
        <p:spPr bwMode="auto">
          <a:xfrm>
            <a:off x="2339975" y="4078288"/>
            <a:ext cx="4229100" cy="433387"/>
          </a:xfrm>
          <a:prstGeom prst="rect">
            <a:avLst/>
          </a:prstGeom>
          <a:solidFill>
            <a:srgbClr val="CCFFFF"/>
          </a:solidFill>
          <a:ln w="25400">
            <a:noFill/>
            <a:miter lim="800000"/>
            <a:headEnd/>
            <a:tailEnd/>
          </a:ln>
          <a:effectLst/>
        </p:spPr>
        <p:txBody>
          <a:bodyPr wrap="none" lIns="92075" tIns="46038" rIns="92075" bIns="46038">
            <a:prstTxWarp prst="textNoShape">
              <a:avLst/>
            </a:prstTxWarp>
            <a:spAutoFit/>
          </a:bodyPr>
          <a:lstStyle/>
          <a:p>
            <a:r>
              <a:rPr lang="en-US" sz="2800" dirty="0" err="1">
                <a:solidFill>
                  <a:schemeClr val="tx1"/>
                </a:solidFill>
              </a:rPr>
              <a:t>www.opensciencegrid.org</a:t>
            </a:r>
            <a:endParaRPr lang="en-US" sz="2800" dirty="0">
              <a:solidFill>
                <a:schemeClr val="tx1"/>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OSG Council meeting (August 11, 2009)</a:t>
            </a:r>
            <a:endParaRPr lang="en-US" sz="1400">
              <a:solidFill>
                <a:schemeClr val="tx1"/>
              </a:solidFill>
            </a:endParaRPr>
          </a:p>
        </p:txBody>
      </p:sp>
      <p:sp>
        <p:nvSpPr>
          <p:cNvPr id="5" name="Footer Placeholder 4"/>
          <p:cNvSpPr>
            <a:spLocks noGrp="1"/>
          </p:cNvSpPr>
          <p:nvPr>
            <p:ph type="ftr" sz="quarter" idx="11"/>
          </p:nvPr>
        </p:nvSpPr>
        <p:spPr/>
        <p:txBody>
          <a:bodyPr/>
          <a:lstStyle/>
          <a:p>
            <a:r>
              <a:rPr lang="en-US" smtClean="0"/>
              <a:t>Paul Avery</a:t>
            </a:r>
            <a:endParaRPr lang="en-US" sz="1400">
              <a:solidFill>
                <a:schemeClr val="tx1"/>
              </a:solidFill>
            </a:endParaRPr>
          </a:p>
        </p:txBody>
      </p:sp>
      <p:sp>
        <p:nvSpPr>
          <p:cNvPr id="6" name="Slide Number Placeholder 5"/>
          <p:cNvSpPr>
            <a:spLocks noGrp="1"/>
          </p:cNvSpPr>
          <p:nvPr>
            <p:ph type="sldNum" sz="quarter" idx="12"/>
          </p:nvPr>
        </p:nvSpPr>
        <p:spPr/>
        <p:txBody>
          <a:bodyPr/>
          <a:lstStyle/>
          <a:p>
            <a:fld id="{35A3DBBC-F835-9E46-A9EE-29072969A337}" type="slidenum">
              <a:rPr lang="en-US"/>
              <a:pPr/>
              <a:t>10</a:t>
            </a:fld>
            <a:endParaRPr lang="en-US" sz="1400">
              <a:solidFill>
                <a:schemeClr val="tx1"/>
              </a:solidFill>
            </a:endParaRPr>
          </a:p>
        </p:txBody>
      </p:sp>
      <p:sp>
        <p:nvSpPr>
          <p:cNvPr id="3149826" name="Rectangle 2"/>
          <p:cNvSpPr>
            <a:spLocks noGrp="1" noChangeArrowheads="1"/>
          </p:cNvSpPr>
          <p:nvPr>
            <p:ph type="title"/>
          </p:nvPr>
        </p:nvSpPr>
        <p:spPr/>
        <p:txBody>
          <a:bodyPr/>
          <a:lstStyle/>
          <a:p>
            <a:r>
              <a:rPr lang="en-US"/>
              <a:t>ISGTW Funding</a:t>
            </a:r>
          </a:p>
        </p:txBody>
      </p:sp>
      <p:sp>
        <p:nvSpPr>
          <p:cNvPr id="3149827" name="Rectangle 3"/>
          <p:cNvSpPr>
            <a:spLocks noGrp="1" noChangeArrowheads="1"/>
          </p:cNvSpPr>
          <p:nvPr>
            <p:ph type="body" idx="1"/>
          </p:nvPr>
        </p:nvSpPr>
        <p:spPr/>
        <p:txBody>
          <a:bodyPr/>
          <a:lstStyle/>
          <a:p>
            <a:r>
              <a:rPr lang="en-US" dirty="0" smtClean="0"/>
              <a:t>Recent funding for U</a:t>
            </a:r>
            <a:r>
              <a:rPr lang="en-US" dirty="0" smtClean="0"/>
              <a:t>.S. </a:t>
            </a:r>
            <a:r>
              <a:rPr lang="en-US" dirty="0" err="1" smtClean="0"/>
              <a:t>iSGTW</a:t>
            </a:r>
            <a:r>
              <a:rPr lang="en-US" dirty="0" smtClean="0"/>
              <a:t> </a:t>
            </a:r>
            <a:r>
              <a:rPr lang="en-US" dirty="0" smtClean="0"/>
              <a:t>editor</a:t>
            </a:r>
          </a:p>
          <a:p>
            <a:pPr lvl="1"/>
            <a:r>
              <a:rPr lang="en-US" dirty="0" smtClean="0"/>
              <a:t>0.7 FTE (Anne </a:t>
            </a:r>
            <a:r>
              <a:rPr lang="en-US" dirty="0" err="1" smtClean="0"/>
              <a:t>Heavey</a:t>
            </a:r>
            <a:r>
              <a:rPr lang="en-US" dirty="0" smtClean="0"/>
              <a:t>) + contract work (Amelia Williamson)</a:t>
            </a:r>
            <a:endParaRPr lang="en-US" dirty="0" smtClean="0"/>
          </a:p>
          <a:p>
            <a:r>
              <a:rPr lang="en-US" smtClean="0"/>
              <a:t>Current funding situation</a:t>
            </a:r>
            <a:endParaRPr lang="en-US" dirty="0" smtClean="0"/>
          </a:p>
          <a:p>
            <a:pPr lvl="1"/>
            <a:r>
              <a:rPr lang="en-US" dirty="0" smtClean="0"/>
              <a:t>U.S. supports 1.0 FTE (Miriam Boon</a:t>
            </a:r>
            <a:r>
              <a:rPr lang="en-US" dirty="0" smtClean="0"/>
              <a:t>)  </a:t>
            </a:r>
            <a:r>
              <a:rPr lang="en-US" dirty="0" smtClean="0">
                <a:solidFill>
                  <a:srgbClr val="008000"/>
                </a:solidFill>
              </a:rPr>
              <a:t>Welcome!!</a:t>
            </a:r>
          </a:p>
          <a:p>
            <a:pPr lvl="1"/>
            <a:r>
              <a:rPr lang="en-US" dirty="0" smtClean="0"/>
              <a:t>EGEE </a:t>
            </a:r>
            <a:r>
              <a:rPr lang="en-US" dirty="0"/>
              <a:t>supports 1.5 </a:t>
            </a:r>
            <a:r>
              <a:rPr lang="en-US" dirty="0" smtClean="0"/>
              <a:t>FTE</a:t>
            </a:r>
          </a:p>
          <a:p>
            <a:r>
              <a:rPr lang="en-US" dirty="0" smtClean="0"/>
              <a:t>U.S. editor position funded from multiple sources</a:t>
            </a:r>
          </a:p>
          <a:p>
            <a:pPr lvl="1"/>
            <a:r>
              <a:rPr lang="en-US" dirty="0" smtClean="0"/>
              <a:t>1/8 ASCR/DOE</a:t>
            </a:r>
          </a:p>
          <a:p>
            <a:pPr lvl="1"/>
            <a:r>
              <a:rPr lang="en-US" dirty="0" smtClean="0"/>
              <a:t>1/8 HEP/DOE</a:t>
            </a:r>
          </a:p>
          <a:p>
            <a:pPr lvl="1"/>
            <a:r>
              <a:rPr lang="en-US" dirty="0" smtClean="0"/>
              <a:t>1/4 </a:t>
            </a:r>
            <a:r>
              <a:rPr lang="en-US" dirty="0" err="1" smtClean="0"/>
              <a:t>iVDGL</a:t>
            </a:r>
            <a:r>
              <a:rPr lang="en-US" dirty="0" smtClean="0"/>
              <a:t>/NSF</a:t>
            </a:r>
          </a:p>
          <a:p>
            <a:pPr lvl="1"/>
            <a:r>
              <a:rPr lang="en-US" dirty="0" smtClean="0"/>
              <a:t>1/4 OSG/NSF</a:t>
            </a:r>
          </a:p>
          <a:p>
            <a:pPr lvl="1"/>
            <a:r>
              <a:rPr lang="en-US" dirty="0" smtClean="0"/>
              <a:t>1/4 OSG/DOE</a:t>
            </a:r>
          </a:p>
          <a:p>
            <a:r>
              <a:rPr lang="en-US" dirty="0" smtClean="0"/>
              <a:t>Supplemental funds?</a:t>
            </a:r>
          </a:p>
          <a:p>
            <a:pPr lvl="1"/>
            <a:r>
              <a:rPr lang="en-US" dirty="0" smtClean="0"/>
              <a:t>Do we want &gt;1.0 </a:t>
            </a:r>
            <a:r>
              <a:rPr lang="en-US" dirty="0"/>
              <a:t>FTE for</a:t>
            </a:r>
            <a:r>
              <a:rPr lang="en-US" dirty="0" smtClean="0"/>
              <a:t> U.S. side of </a:t>
            </a:r>
            <a:r>
              <a:rPr lang="en-US" dirty="0" err="1" smtClean="0"/>
              <a:t>iSGTW</a:t>
            </a:r>
            <a:r>
              <a:rPr lang="en-US" dirty="0" smtClean="0"/>
              <a:t>?</a:t>
            </a:r>
          </a:p>
          <a:p>
            <a:pPr lvl="1"/>
            <a:r>
              <a:rPr lang="en-US" dirty="0" smtClean="0"/>
              <a:t>Can we get support </a:t>
            </a:r>
            <a:r>
              <a:rPr lang="en-US" dirty="0"/>
              <a:t>from other </a:t>
            </a:r>
            <a:r>
              <a:rPr lang="en-US" dirty="0" smtClean="0"/>
              <a:t>sources?</a:t>
            </a:r>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ISGTW: Statistics I (Subscribers)</a:t>
            </a:r>
            <a:endParaRPr lang="en-US" dirty="0"/>
          </a:p>
        </p:txBody>
      </p:sp>
      <p:sp>
        <p:nvSpPr>
          <p:cNvPr id="4" name="Date Placeholder 3"/>
          <p:cNvSpPr>
            <a:spLocks noGrp="1"/>
          </p:cNvSpPr>
          <p:nvPr>
            <p:ph type="dt" sz="half" idx="10"/>
          </p:nvPr>
        </p:nvSpPr>
        <p:spPr/>
        <p:txBody>
          <a:bodyPr/>
          <a:lstStyle/>
          <a:p>
            <a:r>
              <a:rPr lang="en-US" smtClean="0"/>
              <a:t>OSG Council meeting (August 11, 2009)</a:t>
            </a:r>
            <a:endParaRPr lang="en-US" sz="1400" dirty="0">
              <a:solidFill>
                <a:schemeClr val="tx1"/>
              </a:solidFill>
            </a:endParaRPr>
          </a:p>
        </p:txBody>
      </p:sp>
      <p:sp>
        <p:nvSpPr>
          <p:cNvPr id="5" name="Footer Placeholder 4"/>
          <p:cNvSpPr>
            <a:spLocks noGrp="1"/>
          </p:cNvSpPr>
          <p:nvPr>
            <p:ph type="ftr" sz="quarter" idx="11"/>
          </p:nvPr>
        </p:nvSpPr>
        <p:spPr/>
        <p:txBody>
          <a:bodyPr/>
          <a:lstStyle/>
          <a:p>
            <a:r>
              <a:rPr lang="en-US" smtClean="0"/>
              <a:t>Paul Avery</a:t>
            </a:r>
            <a:endParaRPr lang="en-US" sz="1400">
              <a:solidFill>
                <a:schemeClr val="tx1"/>
              </a:solidFill>
            </a:endParaRPr>
          </a:p>
        </p:txBody>
      </p:sp>
      <p:sp>
        <p:nvSpPr>
          <p:cNvPr id="6" name="Slide Number Placeholder 5"/>
          <p:cNvSpPr>
            <a:spLocks noGrp="1"/>
          </p:cNvSpPr>
          <p:nvPr>
            <p:ph type="sldNum" sz="quarter" idx="12"/>
          </p:nvPr>
        </p:nvSpPr>
        <p:spPr/>
        <p:txBody>
          <a:bodyPr/>
          <a:lstStyle/>
          <a:p>
            <a:fld id="{4C26167A-169E-D747-B86B-18A5045BD6DD}" type="slidenum">
              <a:rPr lang="en-US" smtClean="0"/>
              <a:pPr/>
              <a:t>2</a:t>
            </a:fld>
            <a:endParaRPr lang="en-US" sz="1400">
              <a:solidFill>
                <a:schemeClr val="tx1"/>
              </a:solidFill>
            </a:endParaRPr>
          </a:p>
        </p:txBody>
      </p:sp>
      <p:graphicFrame>
        <p:nvGraphicFramePr>
          <p:cNvPr id="10" name="Chart 9"/>
          <p:cNvGraphicFramePr/>
          <p:nvPr/>
        </p:nvGraphicFramePr>
        <p:xfrm>
          <a:off x="276860" y="995680"/>
          <a:ext cx="8549640" cy="5259154"/>
        </p:xfrm>
        <a:graphic>
          <a:graphicData uri="http://schemas.openxmlformats.org/drawingml/2006/chart">
            <c:chart xmlns:c="http://schemas.openxmlformats.org/drawingml/2006/chart" xmlns:r="http://schemas.openxmlformats.org/officeDocument/2006/relationships" r:id="rId2"/>
          </a:graphicData>
        </a:graphic>
      </p:graphicFrame>
      <p:sp>
        <p:nvSpPr>
          <p:cNvPr id="11" name="Oval 5"/>
          <p:cNvSpPr>
            <a:spLocks noChangeArrowheads="1"/>
          </p:cNvSpPr>
          <p:nvPr/>
        </p:nvSpPr>
        <p:spPr bwMode="auto">
          <a:xfrm>
            <a:off x="1652588" y="3894138"/>
            <a:ext cx="738187" cy="1577975"/>
          </a:xfrm>
          <a:prstGeom prst="ellipse">
            <a:avLst/>
          </a:prstGeom>
          <a:noFill/>
          <a:ln w="25400">
            <a:solidFill>
              <a:srgbClr val="FF0000"/>
            </a:solidFill>
            <a:round/>
            <a:headEnd/>
            <a:tailEnd/>
          </a:ln>
          <a:effectLst/>
        </p:spPr>
        <p:txBody>
          <a:bodyPr lIns="92075" tIns="46038" rIns="92075" bIns="46038" anchor="ctr">
            <a:prstTxWarp prst="textNoShape">
              <a:avLst/>
            </a:prstTxWarp>
            <a:spAutoFit/>
          </a:bodyPr>
          <a:lstStyle/>
          <a:p>
            <a:endParaRPr lang="en-US"/>
          </a:p>
        </p:txBody>
      </p:sp>
      <p:sp>
        <p:nvSpPr>
          <p:cNvPr id="12" name="Oval 5"/>
          <p:cNvSpPr>
            <a:spLocks noChangeArrowheads="1"/>
          </p:cNvSpPr>
          <p:nvPr/>
        </p:nvSpPr>
        <p:spPr bwMode="auto">
          <a:xfrm>
            <a:off x="2719388" y="3462338"/>
            <a:ext cx="738187" cy="1577975"/>
          </a:xfrm>
          <a:prstGeom prst="ellipse">
            <a:avLst/>
          </a:prstGeom>
          <a:noFill/>
          <a:ln w="25400">
            <a:solidFill>
              <a:srgbClr val="FF0000"/>
            </a:solidFill>
            <a:round/>
            <a:headEnd/>
            <a:tailEnd/>
          </a:ln>
          <a:effectLst/>
        </p:spPr>
        <p:txBody>
          <a:bodyPr lIns="92075" tIns="46038" rIns="92075" bIns="46038" anchor="ctr">
            <a:prstTxWarp prst="textNoShape">
              <a:avLst/>
            </a:prstTxWarp>
            <a:spAutoFit/>
          </a:bodyPr>
          <a:lstStyle/>
          <a:p>
            <a:endParaRPr lang="en-US"/>
          </a:p>
        </p:txBody>
      </p:sp>
      <p:sp>
        <p:nvSpPr>
          <p:cNvPr id="13" name="Oval 5"/>
          <p:cNvSpPr>
            <a:spLocks noChangeArrowheads="1"/>
          </p:cNvSpPr>
          <p:nvPr/>
        </p:nvSpPr>
        <p:spPr bwMode="auto">
          <a:xfrm>
            <a:off x="7100888" y="1519238"/>
            <a:ext cx="738187" cy="1577975"/>
          </a:xfrm>
          <a:prstGeom prst="ellipse">
            <a:avLst/>
          </a:prstGeom>
          <a:noFill/>
          <a:ln w="25400">
            <a:solidFill>
              <a:srgbClr val="FF0000"/>
            </a:solidFill>
            <a:round/>
            <a:headEnd/>
            <a:tailEnd/>
          </a:ln>
          <a:effectLst/>
        </p:spPr>
        <p:txBody>
          <a:bodyPr lIns="92075" tIns="46038" rIns="92075" bIns="46038" anchor="ctr">
            <a:prstTxWarp prst="textNoShape">
              <a:avLst/>
            </a:prstTxWarp>
            <a:spAutoFit/>
          </a:bodyPr>
          <a:lstStyle/>
          <a:p>
            <a:endParaRPr lang="en-US"/>
          </a:p>
        </p:txBody>
      </p:sp>
      <p:sp>
        <p:nvSpPr>
          <p:cNvPr id="14" name="Text Box 7"/>
          <p:cNvSpPr txBox="1">
            <a:spLocks noChangeArrowheads="1"/>
          </p:cNvSpPr>
          <p:nvPr/>
        </p:nvSpPr>
        <p:spPr bwMode="auto">
          <a:xfrm>
            <a:off x="3851275" y="4889500"/>
            <a:ext cx="4914900" cy="384175"/>
          </a:xfrm>
          <a:prstGeom prst="rect">
            <a:avLst/>
          </a:prstGeom>
          <a:noFill/>
          <a:ln w="25400">
            <a:noFill/>
            <a:miter lim="800000"/>
            <a:headEnd/>
            <a:tailEnd/>
          </a:ln>
          <a:effectLst/>
        </p:spPr>
        <p:txBody>
          <a:bodyPr wrap="none" lIns="92075" tIns="46038" rIns="92075" bIns="46038">
            <a:prstTxWarp prst="textNoShape">
              <a:avLst/>
            </a:prstTxWarp>
            <a:spAutoFit/>
          </a:bodyPr>
          <a:lstStyle/>
          <a:p>
            <a:r>
              <a:rPr lang="en-US" dirty="0">
                <a:solidFill>
                  <a:schemeClr val="tx1"/>
                </a:solidFill>
              </a:rPr>
              <a:t>EGEE meetings (free subscriptions)</a:t>
            </a:r>
          </a:p>
        </p:txBody>
      </p:sp>
      <p:sp>
        <p:nvSpPr>
          <p:cNvPr id="15" name="TextBox 14"/>
          <p:cNvSpPr txBox="1"/>
          <p:nvPr/>
        </p:nvSpPr>
        <p:spPr>
          <a:xfrm>
            <a:off x="3098800" y="1181100"/>
            <a:ext cx="3698448" cy="400110"/>
          </a:xfrm>
          <a:prstGeom prst="rect">
            <a:avLst/>
          </a:prstGeom>
          <a:noFill/>
        </p:spPr>
        <p:txBody>
          <a:bodyPr wrap="none" rtlCol="0">
            <a:spAutoFit/>
          </a:bodyPr>
          <a:lstStyle/>
          <a:p>
            <a:r>
              <a:rPr lang="en-US" dirty="0" err="1" smtClean="0"/>
              <a:t>iSGTW</a:t>
            </a:r>
            <a:r>
              <a:rPr lang="en-US" dirty="0" smtClean="0"/>
              <a:t> Total </a:t>
            </a:r>
            <a:r>
              <a:rPr lang="en-US" dirty="0"/>
              <a:t>S</a:t>
            </a:r>
            <a:r>
              <a:rPr lang="en-US" dirty="0" smtClean="0"/>
              <a:t>ubscriptions</a:t>
            </a:r>
            <a:endParaRPr lang="en-US" dirty="0"/>
          </a:p>
        </p:txBody>
      </p:sp>
      <p:sp>
        <p:nvSpPr>
          <p:cNvPr id="16" name="Line 8"/>
          <p:cNvSpPr>
            <a:spLocks noChangeShapeType="1"/>
          </p:cNvSpPr>
          <p:nvPr/>
        </p:nvSpPr>
        <p:spPr bwMode="auto">
          <a:xfrm flipH="1">
            <a:off x="2374900" y="5054599"/>
            <a:ext cx="1473200" cy="50799"/>
          </a:xfrm>
          <a:prstGeom prst="line">
            <a:avLst/>
          </a:prstGeom>
          <a:noFill/>
          <a:ln w="25400">
            <a:solidFill>
              <a:srgbClr val="FF0000"/>
            </a:solidFill>
            <a:round/>
            <a:headEnd/>
            <a:tailEnd type="triangle" w="lg" len="lg"/>
          </a:ln>
          <a:effectLst/>
        </p:spPr>
        <p:txBody>
          <a:bodyPr wrap="square" lIns="92075" tIns="46038" rIns="92075" bIns="46038" anchor="ctr">
            <a:prstTxWarp prst="textNoShape">
              <a:avLst/>
            </a:prstTxWarp>
            <a:spAutoFit/>
          </a:bodyPr>
          <a:lstStyle/>
          <a:p>
            <a:endParaRPr lang="en-US"/>
          </a:p>
        </p:txBody>
      </p:sp>
      <p:sp>
        <p:nvSpPr>
          <p:cNvPr id="17" name="Line 8"/>
          <p:cNvSpPr>
            <a:spLocks noChangeShapeType="1"/>
          </p:cNvSpPr>
          <p:nvPr/>
        </p:nvSpPr>
        <p:spPr bwMode="auto">
          <a:xfrm flipH="1" flipV="1">
            <a:off x="3479798" y="4229098"/>
            <a:ext cx="1054101" cy="647701"/>
          </a:xfrm>
          <a:prstGeom prst="line">
            <a:avLst/>
          </a:prstGeom>
          <a:noFill/>
          <a:ln w="25400">
            <a:solidFill>
              <a:srgbClr val="FF0000"/>
            </a:solidFill>
            <a:round/>
            <a:headEnd/>
            <a:tailEnd type="triangle" w="lg" len="lg"/>
          </a:ln>
          <a:effectLst/>
        </p:spPr>
        <p:txBody>
          <a:bodyPr wrap="square" lIns="92075" tIns="46038" rIns="92075" bIns="46038" anchor="ctr">
            <a:prstTxWarp prst="textNoShape">
              <a:avLst/>
            </a:prstTxWarp>
            <a:spAutoFit/>
          </a:bodyPr>
          <a:lstStyle/>
          <a:p>
            <a:endParaRPr lang="en-US"/>
          </a:p>
        </p:txBody>
      </p:sp>
      <p:sp>
        <p:nvSpPr>
          <p:cNvPr id="18" name="Line 8"/>
          <p:cNvSpPr>
            <a:spLocks noChangeShapeType="1"/>
          </p:cNvSpPr>
          <p:nvPr/>
        </p:nvSpPr>
        <p:spPr bwMode="auto">
          <a:xfrm flipV="1">
            <a:off x="5448300" y="3124200"/>
            <a:ext cx="1892299" cy="1727200"/>
          </a:xfrm>
          <a:prstGeom prst="line">
            <a:avLst/>
          </a:prstGeom>
          <a:noFill/>
          <a:ln w="25400">
            <a:solidFill>
              <a:srgbClr val="FF0000"/>
            </a:solidFill>
            <a:round/>
            <a:headEnd/>
            <a:tailEnd type="triangle" w="lg" len="lg"/>
          </a:ln>
          <a:effectLst/>
        </p:spPr>
        <p:txBody>
          <a:bodyPr wrap="square" lIns="92075" tIns="46038" rIns="92075" bIns="46038" anchor="ctr">
            <a:prstTxWarp prst="textNoShape">
              <a:avLst/>
            </a:prstTxWarp>
            <a:spAutoFit/>
          </a:bodyPr>
          <a:lstStyle/>
          <a:p>
            <a:endParaRPr lang="en-US"/>
          </a:p>
        </p:txBody>
      </p:sp>
      <p:sp>
        <p:nvSpPr>
          <p:cNvPr id="19" name="TextBox 18"/>
          <p:cNvSpPr txBox="1"/>
          <p:nvPr/>
        </p:nvSpPr>
        <p:spPr>
          <a:xfrm>
            <a:off x="4533900" y="2032000"/>
            <a:ext cx="1612900" cy="695575"/>
          </a:xfrm>
          <a:prstGeom prst="rect">
            <a:avLst/>
          </a:prstGeom>
          <a:solidFill>
            <a:schemeClr val="bg1"/>
          </a:solidFill>
        </p:spPr>
        <p:txBody>
          <a:bodyPr wrap="square" rtlCol="0">
            <a:spAutoFit/>
          </a:bodyPr>
          <a:lstStyle/>
          <a:p>
            <a:r>
              <a:rPr lang="en-US" dirty="0" smtClean="0"/>
              <a:t>3837</a:t>
            </a:r>
            <a:br>
              <a:rPr lang="en-US" dirty="0" smtClean="0"/>
            </a:br>
            <a:r>
              <a:rPr lang="en-US" dirty="0" smtClean="0"/>
              <a:t>(July 08)</a:t>
            </a:r>
            <a:endParaRPr lang="en-US" dirty="0"/>
          </a:p>
        </p:txBody>
      </p:sp>
      <p:sp>
        <p:nvSpPr>
          <p:cNvPr id="20" name="TextBox 19"/>
          <p:cNvSpPr txBox="1"/>
          <p:nvPr/>
        </p:nvSpPr>
        <p:spPr>
          <a:xfrm>
            <a:off x="7962900" y="1028700"/>
            <a:ext cx="990600" cy="400110"/>
          </a:xfrm>
          <a:prstGeom prst="rect">
            <a:avLst/>
          </a:prstGeom>
          <a:solidFill>
            <a:schemeClr val="bg1"/>
          </a:solidFill>
        </p:spPr>
        <p:txBody>
          <a:bodyPr wrap="square" rtlCol="0">
            <a:spAutoFit/>
          </a:bodyPr>
          <a:lstStyle/>
          <a:p>
            <a:r>
              <a:rPr lang="en-US" dirty="0" smtClean="0"/>
              <a:t>5041</a:t>
            </a:r>
            <a:endParaRPr lang="en-US" dirty="0"/>
          </a:p>
        </p:txBody>
      </p:sp>
      <p:sp>
        <p:nvSpPr>
          <p:cNvPr id="21" name="Line 8"/>
          <p:cNvSpPr>
            <a:spLocks noChangeShapeType="1"/>
          </p:cNvSpPr>
          <p:nvPr/>
        </p:nvSpPr>
        <p:spPr bwMode="auto">
          <a:xfrm>
            <a:off x="5334000" y="2679700"/>
            <a:ext cx="139700" cy="635000"/>
          </a:xfrm>
          <a:prstGeom prst="line">
            <a:avLst/>
          </a:prstGeom>
          <a:noFill/>
          <a:ln w="25400">
            <a:solidFill>
              <a:srgbClr val="FF0000"/>
            </a:solidFill>
            <a:round/>
            <a:headEnd/>
            <a:tailEnd type="triangle" w="lg" len="lg"/>
          </a:ln>
          <a:effectLst/>
        </p:spPr>
        <p:txBody>
          <a:bodyPr wrap="square" lIns="92075" tIns="46038" rIns="92075" bIns="46038" anchor="ctr">
            <a:prstTxWarp prst="textNoShape">
              <a:avLst/>
            </a:prstTxWarp>
            <a:spAutoFit/>
          </a:bodyPr>
          <a:lstStyle/>
          <a:p>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r>
              <a:rPr lang="en-US" smtClean="0"/>
              <a:t>OSG Council meeting (August 11, 2009)</a:t>
            </a:r>
            <a:endParaRPr lang="en-US" sz="1400">
              <a:solidFill>
                <a:schemeClr val="tx1"/>
              </a:solidFill>
            </a:endParaRPr>
          </a:p>
        </p:txBody>
      </p:sp>
      <p:sp>
        <p:nvSpPr>
          <p:cNvPr id="5" name="Footer Placeholder 3"/>
          <p:cNvSpPr>
            <a:spLocks noGrp="1"/>
          </p:cNvSpPr>
          <p:nvPr>
            <p:ph type="ftr" sz="quarter" idx="11"/>
          </p:nvPr>
        </p:nvSpPr>
        <p:spPr/>
        <p:txBody>
          <a:bodyPr/>
          <a:lstStyle/>
          <a:p>
            <a:r>
              <a:rPr lang="en-US" smtClean="0"/>
              <a:t>Paul Avery</a:t>
            </a:r>
            <a:endParaRPr lang="en-US" sz="1400">
              <a:solidFill>
                <a:schemeClr val="tx1"/>
              </a:solidFill>
            </a:endParaRPr>
          </a:p>
        </p:txBody>
      </p:sp>
      <p:sp>
        <p:nvSpPr>
          <p:cNvPr id="6" name="Slide Number Placeholder 4"/>
          <p:cNvSpPr>
            <a:spLocks noGrp="1"/>
          </p:cNvSpPr>
          <p:nvPr>
            <p:ph type="sldNum" sz="quarter" idx="12"/>
          </p:nvPr>
        </p:nvSpPr>
        <p:spPr/>
        <p:txBody>
          <a:bodyPr/>
          <a:lstStyle/>
          <a:p>
            <a:fld id="{4E5E3B0E-ACE5-9446-9D37-0BA4D52768B1}" type="slidenum">
              <a:rPr lang="en-US"/>
              <a:pPr/>
              <a:t>3</a:t>
            </a:fld>
            <a:endParaRPr lang="en-US" sz="1400">
              <a:solidFill>
                <a:schemeClr val="tx1"/>
              </a:solidFill>
            </a:endParaRPr>
          </a:p>
        </p:txBody>
      </p:sp>
      <p:sp>
        <p:nvSpPr>
          <p:cNvPr id="3135493" name="Rectangle 5"/>
          <p:cNvSpPr>
            <a:spLocks noGrp="1" noChangeArrowheads="1"/>
          </p:cNvSpPr>
          <p:nvPr>
            <p:ph type="title"/>
          </p:nvPr>
        </p:nvSpPr>
        <p:spPr/>
        <p:txBody>
          <a:bodyPr/>
          <a:lstStyle/>
          <a:p>
            <a:r>
              <a:rPr lang="en-US" dirty="0"/>
              <a:t>Statistics II: #</a:t>
            </a:r>
            <a:r>
              <a:rPr lang="en-US" dirty="0" smtClean="0"/>
              <a:t> Page views/</a:t>
            </a:r>
            <a:r>
              <a:rPr lang="en-US" dirty="0"/>
              <a:t>month</a:t>
            </a:r>
          </a:p>
        </p:txBody>
      </p:sp>
      <p:graphicFrame>
        <p:nvGraphicFramePr>
          <p:cNvPr id="3135494" name="Object 6"/>
          <p:cNvGraphicFramePr>
            <a:graphicFrameLocks noChangeAspect="1"/>
          </p:cNvGraphicFramePr>
          <p:nvPr/>
        </p:nvGraphicFramePr>
        <p:xfrm>
          <a:off x="711200" y="908049"/>
          <a:ext cx="7670800" cy="5304867"/>
        </p:xfrm>
        <a:graphic>
          <a:graphicData uri="http://schemas.openxmlformats.org/presentationml/2006/ole">
            <p:oleObj spid="_x0000_s3135494" name="Document" r:id="rId3" imgW="5270500" imgH="3644900" progId="Word.Document.12">
              <p:link updateAutomatic="1"/>
            </p:oleObj>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r>
              <a:rPr lang="en-US" smtClean="0"/>
              <a:t>OSG Council meeting (August 11, 2009)</a:t>
            </a:r>
            <a:endParaRPr lang="en-US" sz="1400">
              <a:solidFill>
                <a:schemeClr val="tx1"/>
              </a:solidFill>
            </a:endParaRPr>
          </a:p>
        </p:txBody>
      </p:sp>
      <p:sp>
        <p:nvSpPr>
          <p:cNvPr id="5" name="Footer Placeholder 3"/>
          <p:cNvSpPr>
            <a:spLocks noGrp="1"/>
          </p:cNvSpPr>
          <p:nvPr>
            <p:ph type="ftr" sz="quarter" idx="11"/>
          </p:nvPr>
        </p:nvSpPr>
        <p:spPr/>
        <p:txBody>
          <a:bodyPr/>
          <a:lstStyle/>
          <a:p>
            <a:r>
              <a:rPr lang="en-US" smtClean="0"/>
              <a:t>Paul Avery</a:t>
            </a:r>
            <a:endParaRPr lang="en-US" sz="1400">
              <a:solidFill>
                <a:schemeClr val="tx1"/>
              </a:solidFill>
            </a:endParaRPr>
          </a:p>
        </p:txBody>
      </p:sp>
      <p:sp>
        <p:nvSpPr>
          <p:cNvPr id="6" name="Slide Number Placeholder 4"/>
          <p:cNvSpPr>
            <a:spLocks noGrp="1"/>
          </p:cNvSpPr>
          <p:nvPr>
            <p:ph type="sldNum" sz="quarter" idx="12"/>
          </p:nvPr>
        </p:nvSpPr>
        <p:spPr/>
        <p:txBody>
          <a:bodyPr/>
          <a:lstStyle/>
          <a:p>
            <a:fld id="{39D900D5-1B70-8B4A-A200-0ADBE67FDEE6}" type="slidenum">
              <a:rPr lang="en-US"/>
              <a:pPr/>
              <a:t>4</a:t>
            </a:fld>
            <a:endParaRPr lang="en-US" sz="1400">
              <a:solidFill>
                <a:schemeClr val="tx1"/>
              </a:solidFill>
            </a:endParaRPr>
          </a:p>
        </p:txBody>
      </p:sp>
      <p:sp>
        <p:nvSpPr>
          <p:cNvPr id="3137540" name="Rectangle 4"/>
          <p:cNvSpPr>
            <a:spLocks noGrp="1" noChangeArrowheads="1"/>
          </p:cNvSpPr>
          <p:nvPr>
            <p:ph type="title"/>
          </p:nvPr>
        </p:nvSpPr>
        <p:spPr/>
        <p:txBody>
          <a:bodyPr/>
          <a:lstStyle/>
          <a:p>
            <a:r>
              <a:rPr lang="en-US" dirty="0"/>
              <a:t>Statistics III:</a:t>
            </a:r>
            <a:r>
              <a:rPr lang="en-US" dirty="0" smtClean="0"/>
              <a:t> Unique visitors/</a:t>
            </a:r>
            <a:r>
              <a:rPr lang="en-US" dirty="0"/>
              <a:t>month</a:t>
            </a:r>
          </a:p>
        </p:txBody>
      </p:sp>
      <p:graphicFrame>
        <p:nvGraphicFramePr>
          <p:cNvPr id="3137542" name="Object 6"/>
          <p:cNvGraphicFramePr>
            <a:graphicFrameLocks noChangeAspect="1"/>
          </p:cNvGraphicFramePr>
          <p:nvPr/>
        </p:nvGraphicFramePr>
        <p:xfrm>
          <a:off x="666749" y="965199"/>
          <a:ext cx="7785003" cy="5384801"/>
        </p:xfrm>
        <a:graphic>
          <a:graphicData uri="http://schemas.openxmlformats.org/presentationml/2006/ole">
            <p:oleObj spid="_x0000_s3137542" name="Document" r:id="rId3" imgW="4737100" imgH="3276600" progId="Word.Document.12">
              <p:link updateAutomatic="1"/>
            </p:oleObj>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OSG Council meeting (August 11, 2009)</a:t>
            </a:r>
            <a:endParaRPr lang="en-US" sz="1400">
              <a:solidFill>
                <a:schemeClr val="tx1"/>
              </a:solidFill>
            </a:endParaRPr>
          </a:p>
        </p:txBody>
      </p:sp>
      <p:sp>
        <p:nvSpPr>
          <p:cNvPr id="5" name="Footer Placeholder 4"/>
          <p:cNvSpPr>
            <a:spLocks noGrp="1"/>
          </p:cNvSpPr>
          <p:nvPr>
            <p:ph type="ftr" sz="quarter" idx="11"/>
          </p:nvPr>
        </p:nvSpPr>
        <p:spPr/>
        <p:txBody>
          <a:bodyPr/>
          <a:lstStyle/>
          <a:p>
            <a:r>
              <a:rPr lang="en-US" smtClean="0"/>
              <a:t>Paul Avery</a:t>
            </a:r>
            <a:endParaRPr lang="en-US" sz="1400">
              <a:solidFill>
                <a:schemeClr val="tx1"/>
              </a:solidFill>
            </a:endParaRPr>
          </a:p>
        </p:txBody>
      </p:sp>
      <p:sp>
        <p:nvSpPr>
          <p:cNvPr id="6" name="Slide Number Placeholder 5"/>
          <p:cNvSpPr>
            <a:spLocks noGrp="1"/>
          </p:cNvSpPr>
          <p:nvPr>
            <p:ph type="sldNum" sz="quarter" idx="12"/>
          </p:nvPr>
        </p:nvSpPr>
        <p:spPr/>
        <p:txBody>
          <a:bodyPr/>
          <a:lstStyle/>
          <a:p>
            <a:fld id="{A388980C-AA4A-9841-8688-FC0C4849A67D}" type="slidenum">
              <a:rPr lang="en-US"/>
              <a:pPr/>
              <a:t>5</a:t>
            </a:fld>
            <a:endParaRPr lang="en-US" sz="1400">
              <a:solidFill>
                <a:schemeClr val="tx1"/>
              </a:solidFill>
            </a:endParaRPr>
          </a:p>
        </p:txBody>
      </p:sp>
      <p:sp>
        <p:nvSpPr>
          <p:cNvPr id="3141634" name="Rectangle 2"/>
          <p:cNvSpPr>
            <a:spLocks noGrp="1" noChangeArrowheads="1"/>
          </p:cNvSpPr>
          <p:nvPr>
            <p:ph type="title"/>
          </p:nvPr>
        </p:nvSpPr>
        <p:spPr/>
        <p:txBody>
          <a:bodyPr/>
          <a:lstStyle/>
          <a:p>
            <a:r>
              <a:rPr lang="en-US"/>
              <a:t>June Reader Survey</a:t>
            </a:r>
          </a:p>
        </p:txBody>
      </p:sp>
      <p:sp>
        <p:nvSpPr>
          <p:cNvPr id="3141635" name="Rectangle 3"/>
          <p:cNvSpPr>
            <a:spLocks noGrp="1" noChangeArrowheads="1"/>
          </p:cNvSpPr>
          <p:nvPr>
            <p:ph type="body" idx="1"/>
          </p:nvPr>
        </p:nvSpPr>
        <p:spPr/>
        <p:txBody>
          <a:bodyPr/>
          <a:lstStyle/>
          <a:p>
            <a:r>
              <a:rPr lang="en-US" dirty="0"/>
              <a:t>Survey every ~6 months since June 2007</a:t>
            </a:r>
          </a:p>
          <a:p>
            <a:r>
              <a:rPr lang="en-US" dirty="0"/>
              <a:t>Use “</a:t>
            </a:r>
            <a:r>
              <a:rPr lang="en-US" dirty="0" err="1"/>
              <a:t>Zoomerang</a:t>
            </a:r>
            <a:r>
              <a:rPr lang="en-US" dirty="0"/>
              <a:t>” survey tool ($$)</a:t>
            </a:r>
            <a:endParaRPr lang="en-US" dirty="0" smtClean="0"/>
          </a:p>
          <a:p>
            <a:r>
              <a:rPr lang="en-US" dirty="0" smtClean="0"/>
              <a:t>9 questions (1 new) + 1 “comments” field</a:t>
            </a:r>
          </a:p>
          <a:p>
            <a:r>
              <a:rPr lang="en-US" dirty="0"/>
              <a:t>~</a:t>
            </a:r>
            <a:r>
              <a:rPr lang="en-US" dirty="0" smtClean="0"/>
              <a:t>14% </a:t>
            </a:r>
            <a:r>
              <a:rPr lang="en-US" dirty="0"/>
              <a:t>response rate </a:t>
            </a:r>
            <a:r>
              <a:rPr lang="en-US" dirty="0" smtClean="0"/>
              <a:t>(355/ 2751</a:t>
            </a:r>
            <a:r>
              <a:rPr lang="en-US" dirty="0" smtClean="0"/>
              <a:t>)</a:t>
            </a:r>
          </a:p>
          <a:p>
            <a:pPr lvl="1"/>
            <a:r>
              <a:rPr lang="en-US" dirty="0" smtClean="0"/>
              <a:t>Compare to 11% in 2008</a:t>
            </a:r>
          </a:p>
          <a:p>
            <a:r>
              <a:rPr lang="en-US" dirty="0"/>
              <a:t>Results shown on next page</a:t>
            </a:r>
          </a:p>
          <a:p>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477000"/>
            <a:ext cx="1295400" cy="152400"/>
          </a:xfrm>
        </p:spPr>
        <p:txBody>
          <a:bodyPr/>
          <a:lstStyle/>
          <a:p>
            <a:r>
              <a:rPr lang="en-US" smtClean="0"/>
              <a:t>OSG Council meeting (August 11, 2009)</a:t>
            </a:r>
            <a:endParaRPr lang="en-US" sz="1400">
              <a:solidFill>
                <a:schemeClr val="tx1"/>
              </a:solidFill>
            </a:endParaRPr>
          </a:p>
        </p:txBody>
      </p:sp>
      <p:sp>
        <p:nvSpPr>
          <p:cNvPr id="5" name="Footer Placeholder 4"/>
          <p:cNvSpPr>
            <a:spLocks noGrp="1"/>
          </p:cNvSpPr>
          <p:nvPr>
            <p:ph type="ftr" sz="quarter" idx="4294967295"/>
          </p:nvPr>
        </p:nvSpPr>
        <p:spPr>
          <a:xfrm>
            <a:off x="3505200" y="6477000"/>
            <a:ext cx="5638800" cy="152400"/>
          </a:xfrm>
        </p:spPr>
        <p:txBody>
          <a:bodyPr/>
          <a:lstStyle/>
          <a:p>
            <a:r>
              <a:rPr lang="en-US" smtClean="0"/>
              <a:t>Paul Avery</a:t>
            </a:r>
            <a:endParaRPr lang="en-US" sz="1400">
              <a:solidFill>
                <a:schemeClr val="tx1"/>
              </a:solidFill>
            </a:endParaRPr>
          </a:p>
        </p:txBody>
      </p:sp>
      <p:sp>
        <p:nvSpPr>
          <p:cNvPr id="6" name="Slide Number Placeholder 5"/>
          <p:cNvSpPr>
            <a:spLocks noGrp="1"/>
          </p:cNvSpPr>
          <p:nvPr>
            <p:ph type="sldNum" sz="quarter" idx="4294967295"/>
          </p:nvPr>
        </p:nvSpPr>
        <p:spPr>
          <a:xfrm>
            <a:off x="8216900" y="6477000"/>
            <a:ext cx="927100" cy="127000"/>
          </a:xfrm>
        </p:spPr>
        <p:txBody>
          <a:bodyPr/>
          <a:lstStyle/>
          <a:p>
            <a:fld id="{4C26167A-169E-D747-B86B-18A5045BD6DD}" type="slidenum">
              <a:rPr lang="en-US" smtClean="0"/>
              <a:pPr/>
              <a:t>6</a:t>
            </a:fld>
            <a:endParaRPr lang="en-US" sz="1400">
              <a:solidFill>
                <a:schemeClr val="tx1"/>
              </a:solidFill>
            </a:endParaRPr>
          </a:p>
        </p:txBody>
      </p:sp>
      <p:pic>
        <p:nvPicPr>
          <p:cNvPr id="11" name="Picture 10"/>
          <p:cNvPicPr>
            <a:picLocks noChangeAspect="1"/>
          </p:cNvPicPr>
          <p:nvPr/>
        </p:nvPicPr>
        <p:blipFill>
          <a:blip r:embed="rId2"/>
          <a:stretch>
            <a:fillRect/>
          </a:stretch>
        </p:blipFill>
        <p:spPr>
          <a:xfrm>
            <a:off x="4742788" y="-1"/>
            <a:ext cx="4401212" cy="2685143"/>
          </a:xfrm>
          <a:prstGeom prst="rect">
            <a:avLst/>
          </a:prstGeom>
        </p:spPr>
      </p:pic>
      <p:pic>
        <p:nvPicPr>
          <p:cNvPr id="12" name="Picture 11"/>
          <p:cNvPicPr>
            <a:picLocks noChangeAspect="1"/>
          </p:cNvPicPr>
          <p:nvPr/>
        </p:nvPicPr>
        <p:blipFill>
          <a:blip r:embed="rId3"/>
          <a:stretch>
            <a:fillRect/>
          </a:stretch>
        </p:blipFill>
        <p:spPr>
          <a:xfrm>
            <a:off x="0" y="0"/>
            <a:ext cx="4769534" cy="2077055"/>
          </a:xfrm>
          <a:prstGeom prst="rect">
            <a:avLst/>
          </a:prstGeom>
        </p:spPr>
      </p:pic>
      <p:pic>
        <p:nvPicPr>
          <p:cNvPr id="13" name="Picture 12"/>
          <p:cNvPicPr>
            <a:picLocks noChangeAspect="1"/>
          </p:cNvPicPr>
          <p:nvPr/>
        </p:nvPicPr>
        <p:blipFill>
          <a:blip r:embed="rId4"/>
          <a:stretch>
            <a:fillRect/>
          </a:stretch>
        </p:blipFill>
        <p:spPr>
          <a:xfrm>
            <a:off x="0" y="3761618"/>
            <a:ext cx="4649929" cy="3096381"/>
          </a:xfrm>
          <a:prstGeom prst="rect">
            <a:avLst/>
          </a:prstGeom>
        </p:spPr>
      </p:pic>
      <p:pic>
        <p:nvPicPr>
          <p:cNvPr id="14" name="Picture 13"/>
          <p:cNvPicPr>
            <a:picLocks noChangeAspect="1"/>
          </p:cNvPicPr>
          <p:nvPr/>
        </p:nvPicPr>
        <p:blipFill>
          <a:blip r:embed="rId5"/>
          <a:stretch>
            <a:fillRect/>
          </a:stretch>
        </p:blipFill>
        <p:spPr>
          <a:xfrm>
            <a:off x="4618714" y="3749524"/>
            <a:ext cx="4525286" cy="2721428"/>
          </a:xfrm>
          <a:prstGeom prst="rect">
            <a:avLst/>
          </a:prstGeom>
        </p:spPr>
      </p:pic>
      <p:sp>
        <p:nvSpPr>
          <p:cNvPr id="16" name="Oval 376"/>
          <p:cNvSpPr>
            <a:spLocks noChangeArrowheads="1"/>
          </p:cNvSpPr>
          <p:nvPr/>
        </p:nvSpPr>
        <p:spPr bwMode="auto">
          <a:xfrm>
            <a:off x="8350099" y="1074587"/>
            <a:ext cx="587375" cy="300037"/>
          </a:xfrm>
          <a:prstGeom prst="ellipse">
            <a:avLst/>
          </a:prstGeom>
          <a:noFill/>
          <a:ln w="25400">
            <a:solidFill>
              <a:srgbClr val="FF0000"/>
            </a:solidFill>
            <a:round/>
            <a:headEnd/>
            <a:tailEnd/>
          </a:ln>
          <a:effectLst/>
        </p:spPr>
        <p:txBody>
          <a:bodyPr wrap="none" lIns="92075" tIns="46038" rIns="92075" bIns="46038" anchor="ctr">
            <a:prstTxWarp prst="textNoShape">
              <a:avLst/>
            </a:prstTxWarp>
            <a:spAutoFit/>
          </a:bodyPr>
          <a:lstStyle/>
          <a:p>
            <a:endParaRPr lang="en-US"/>
          </a:p>
        </p:txBody>
      </p:sp>
      <p:sp>
        <p:nvSpPr>
          <p:cNvPr id="17" name="Oval 376"/>
          <p:cNvSpPr>
            <a:spLocks noChangeArrowheads="1"/>
          </p:cNvSpPr>
          <p:nvPr/>
        </p:nvSpPr>
        <p:spPr bwMode="auto">
          <a:xfrm>
            <a:off x="3911146" y="4400777"/>
            <a:ext cx="587375" cy="300037"/>
          </a:xfrm>
          <a:prstGeom prst="ellipse">
            <a:avLst/>
          </a:prstGeom>
          <a:noFill/>
          <a:ln w="25400">
            <a:solidFill>
              <a:srgbClr val="FF0000"/>
            </a:solidFill>
            <a:round/>
            <a:headEnd/>
            <a:tailEnd/>
          </a:ln>
          <a:effectLst/>
        </p:spPr>
        <p:txBody>
          <a:bodyPr wrap="none" lIns="92075" tIns="46038" rIns="92075" bIns="46038" anchor="ctr">
            <a:prstTxWarp prst="textNoShape">
              <a:avLst/>
            </a:prstTxWarp>
            <a:spAutoFit/>
          </a:bodyPr>
          <a:lstStyle/>
          <a:p>
            <a:endParaRPr lang="en-US"/>
          </a:p>
        </p:txBody>
      </p:sp>
      <p:sp>
        <p:nvSpPr>
          <p:cNvPr id="18" name="Oval 376"/>
          <p:cNvSpPr>
            <a:spLocks noChangeArrowheads="1"/>
          </p:cNvSpPr>
          <p:nvPr/>
        </p:nvSpPr>
        <p:spPr bwMode="auto">
          <a:xfrm>
            <a:off x="8386384" y="4715253"/>
            <a:ext cx="587375" cy="300037"/>
          </a:xfrm>
          <a:prstGeom prst="ellipse">
            <a:avLst/>
          </a:prstGeom>
          <a:noFill/>
          <a:ln w="25400">
            <a:solidFill>
              <a:srgbClr val="FF0000"/>
            </a:solidFill>
            <a:round/>
            <a:headEnd/>
            <a:tailEnd/>
          </a:ln>
          <a:effectLst/>
        </p:spPr>
        <p:txBody>
          <a:bodyPr wrap="none" lIns="92075" tIns="46038" rIns="92075" bIns="46038" anchor="ctr">
            <a:prstTxWarp prst="textNoShape">
              <a:avLst/>
            </a:prstTxWarp>
            <a:spAutoFit/>
          </a:bodyPr>
          <a:lstStyle/>
          <a:p>
            <a:endParaRPr lang="en-US"/>
          </a:p>
        </p:txBody>
      </p:sp>
      <p:sp>
        <p:nvSpPr>
          <p:cNvPr id="19" name="Oval 376"/>
          <p:cNvSpPr>
            <a:spLocks noChangeArrowheads="1"/>
          </p:cNvSpPr>
          <p:nvPr/>
        </p:nvSpPr>
        <p:spPr bwMode="auto">
          <a:xfrm>
            <a:off x="4018848" y="542291"/>
            <a:ext cx="587375" cy="300037"/>
          </a:xfrm>
          <a:prstGeom prst="ellipse">
            <a:avLst/>
          </a:prstGeom>
          <a:noFill/>
          <a:ln w="25400">
            <a:solidFill>
              <a:srgbClr val="FF0000"/>
            </a:solidFill>
            <a:round/>
            <a:headEnd/>
            <a:tailEnd/>
          </a:ln>
          <a:effectLst/>
        </p:spPr>
        <p:txBody>
          <a:bodyPr wrap="none" lIns="92075" tIns="46038" rIns="92075" bIns="46038" anchor="ctr">
            <a:prstTxWarp prst="textNoShape">
              <a:avLst/>
            </a:prstTxWarp>
            <a:spAutoFit/>
          </a:bodyPr>
          <a:lstStyle/>
          <a:p>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477000"/>
            <a:ext cx="1295400" cy="152400"/>
          </a:xfrm>
        </p:spPr>
        <p:txBody>
          <a:bodyPr/>
          <a:lstStyle/>
          <a:p>
            <a:r>
              <a:rPr lang="en-US" smtClean="0"/>
              <a:t>OSG Council meeting (August 11, 2009)</a:t>
            </a:r>
            <a:endParaRPr lang="en-US" sz="1400">
              <a:solidFill>
                <a:schemeClr val="tx1"/>
              </a:solidFill>
            </a:endParaRPr>
          </a:p>
        </p:txBody>
      </p:sp>
      <p:sp>
        <p:nvSpPr>
          <p:cNvPr id="5" name="Footer Placeholder 4"/>
          <p:cNvSpPr>
            <a:spLocks noGrp="1"/>
          </p:cNvSpPr>
          <p:nvPr>
            <p:ph type="ftr" sz="quarter" idx="4294967295"/>
          </p:nvPr>
        </p:nvSpPr>
        <p:spPr>
          <a:xfrm>
            <a:off x="2198478" y="6318257"/>
            <a:ext cx="5638800" cy="152400"/>
          </a:xfrm>
        </p:spPr>
        <p:txBody>
          <a:bodyPr/>
          <a:lstStyle/>
          <a:p>
            <a:r>
              <a:rPr lang="en-US" smtClean="0"/>
              <a:t>Paul Avery</a:t>
            </a:r>
            <a:endParaRPr lang="en-US" sz="1400">
              <a:solidFill>
                <a:schemeClr val="tx1"/>
              </a:solidFill>
            </a:endParaRPr>
          </a:p>
        </p:txBody>
      </p:sp>
      <p:pic>
        <p:nvPicPr>
          <p:cNvPr id="7" name="Picture 6"/>
          <p:cNvPicPr>
            <a:picLocks noChangeAspect="1"/>
          </p:cNvPicPr>
          <p:nvPr/>
        </p:nvPicPr>
        <p:blipFill>
          <a:blip r:embed="rId2"/>
          <a:stretch>
            <a:fillRect/>
          </a:stretch>
        </p:blipFill>
        <p:spPr>
          <a:xfrm>
            <a:off x="0" y="0"/>
            <a:ext cx="4753429" cy="1558013"/>
          </a:xfrm>
          <a:prstGeom prst="rect">
            <a:avLst/>
          </a:prstGeom>
        </p:spPr>
      </p:pic>
      <p:pic>
        <p:nvPicPr>
          <p:cNvPr id="8" name="Picture 7"/>
          <p:cNvPicPr>
            <a:picLocks noChangeAspect="1"/>
          </p:cNvPicPr>
          <p:nvPr/>
        </p:nvPicPr>
        <p:blipFill>
          <a:blip r:embed="rId3"/>
          <a:stretch>
            <a:fillRect/>
          </a:stretch>
        </p:blipFill>
        <p:spPr>
          <a:xfrm>
            <a:off x="4682671" y="0"/>
            <a:ext cx="4461329" cy="2045632"/>
          </a:xfrm>
          <a:prstGeom prst="rect">
            <a:avLst/>
          </a:prstGeom>
        </p:spPr>
      </p:pic>
      <p:pic>
        <p:nvPicPr>
          <p:cNvPr id="9" name="Picture 8"/>
          <p:cNvPicPr>
            <a:picLocks noChangeAspect="1"/>
          </p:cNvPicPr>
          <p:nvPr/>
        </p:nvPicPr>
        <p:blipFill>
          <a:blip r:embed="rId4"/>
          <a:stretch>
            <a:fillRect/>
          </a:stretch>
        </p:blipFill>
        <p:spPr>
          <a:xfrm>
            <a:off x="822040" y="3143256"/>
            <a:ext cx="4676342" cy="3060095"/>
          </a:xfrm>
          <a:prstGeom prst="rect">
            <a:avLst/>
          </a:prstGeom>
        </p:spPr>
      </p:pic>
      <p:sp>
        <p:nvSpPr>
          <p:cNvPr id="10" name="Oval 376"/>
          <p:cNvSpPr>
            <a:spLocks noChangeArrowheads="1"/>
          </p:cNvSpPr>
          <p:nvPr/>
        </p:nvSpPr>
        <p:spPr bwMode="auto">
          <a:xfrm>
            <a:off x="3923242" y="941540"/>
            <a:ext cx="587375" cy="300037"/>
          </a:xfrm>
          <a:prstGeom prst="ellipse">
            <a:avLst/>
          </a:prstGeom>
          <a:noFill/>
          <a:ln w="25400">
            <a:solidFill>
              <a:srgbClr val="FF0000"/>
            </a:solidFill>
            <a:round/>
            <a:headEnd/>
            <a:tailEnd/>
          </a:ln>
          <a:effectLst/>
        </p:spPr>
        <p:txBody>
          <a:bodyPr wrap="none" lIns="92075" tIns="46038" rIns="92075" bIns="46038" anchor="ctr">
            <a:prstTxWarp prst="textNoShape">
              <a:avLst/>
            </a:prstTxWarp>
            <a:spAutoFit/>
          </a:bodyPr>
          <a:lstStyle/>
          <a:p>
            <a:endParaRPr lang="en-US"/>
          </a:p>
        </p:txBody>
      </p:sp>
      <p:sp>
        <p:nvSpPr>
          <p:cNvPr id="11" name="Oval 376"/>
          <p:cNvSpPr>
            <a:spLocks noChangeArrowheads="1"/>
          </p:cNvSpPr>
          <p:nvPr/>
        </p:nvSpPr>
        <p:spPr bwMode="auto">
          <a:xfrm>
            <a:off x="8484055" y="1764015"/>
            <a:ext cx="587375" cy="300037"/>
          </a:xfrm>
          <a:prstGeom prst="ellipse">
            <a:avLst/>
          </a:prstGeom>
          <a:noFill/>
          <a:ln w="25400">
            <a:solidFill>
              <a:srgbClr val="FF0000"/>
            </a:solidFill>
            <a:round/>
            <a:headEnd/>
            <a:tailEnd/>
          </a:ln>
          <a:effectLst/>
        </p:spPr>
        <p:txBody>
          <a:bodyPr wrap="none" lIns="92075" tIns="46038" rIns="92075" bIns="46038" anchor="ctr">
            <a:prstTxWarp prst="textNoShape">
              <a:avLst/>
            </a:prstTxWarp>
            <a:spAutoFit/>
          </a:bodyPr>
          <a:lstStyle/>
          <a:p>
            <a:endParaRPr lang="en-US"/>
          </a:p>
        </p:txBody>
      </p:sp>
      <p:grpSp>
        <p:nvGrpSpPr>
          <p:cNvPr id="25" name="Group 24"/>
          <p:cNvGrpSpPr/>
          <p:nvPr/>
        </p:nvGrpSpPr>
        <p:grpSpPr>
          <a:xfrm>
            <a:off x="830441" y="2538624"/>
            <a:ext cx="4565317" cy="2103381"/>
            <a:chOff x="830441" y="2538624"/>
            <a:chExt cx="4565317" cy="2103381"/>
          </a:xfrm>
        </p:grpSpPr>
        <p:sp>
          <p:nvSpPr>
            <p:cNvPr id="13" name="Oval 376"/>
            <p:cNvSpPr>
              <a:spLocks noChangeArrowheads="1"/>
            </p:cNvSpPr>
            <p:nvPr/>
          </p:nvSpPr>
          <p:spPr bwMode="auto">
            <a:xfrm>
              <a:off x="4808383" y="4158899"/>
              <a:ext cx="587375" cy="300037"/>
            </a:xfrm>
            <a:prstGeom prst="ellipse">
              <a:avLst/>
            </a:prstGeom>
            <a:noFill/>
            <a:ln w="25400">
              <a:solidFill>
                <a:srgbClr val="FF0000"/>
              </a:solidFill>
              <a:round/>
              <a:headEnd/>
              <a:tailEnd/>
            </a:ln>
            <a:effectLst/>
          </p:spPr>
          <p:txBody>
            <a:bodyPr wrap="none" lIns="92075" tIns="46038" rIns="92075" bIns="46038" anchor="ctr">
              <a:prstTxWarp prst="textNoShape">
                <a:avLst/>
              </a:prstTxWarp>
              <a:spAutoFit/>
            </a:bodyPr>
            <a:lstStyle/>
            <a:p>
              <a:endParaRPr lang="en-US"/>
            </a:p>
          </p:txBody>
        </p:sp>
        <p:sp>
          <p:nvSpPr>
            <p:cNvPr id="14" name="TextBox 13"/>
            <p:cNvSpPr txBox="1"/>
            <p:nvPr/>
          </p:nvSpPr>
          <p:spPr>
            <a:xfrm>
              <a:off x="2678938" y="2538624"/>
              <a:ext cx="1134295" cy="400110"/>
            </a:xfrm>
            <a:prstGeom prst="rect">
              <a:avLst/>
            </a:prstGeom>
            <a:noFill/>
          </p:spPr>
          <p:txBody>
            <a:bodyPr wrap="none" rtlCol="0">
              <a:spAutoFit/>
            </a:bodyPr>
            <a:lstStyle/>
            <a:p>
              <a:r>
                <a:rPr lang="en-US" dirty="0" smtClean="0"/>
                <a:t>Really?</a:t>
              </a:r>
              <a:endParaRPr lang="en-US" dirty="0"/>
            </a:p>
          </p:txBody>
        </p:sp>
        <p:cxnSp>
          <p:nvCxnSpPr>
            <p:cNvPr id="16" name="Straight Connector 15"/>
            <p:cNvCxnSpPr/>
            <p:nvPr/>
          </p:nvCxnSpPr>
          <p:spPr bwMode="auto">
            <a:xfrm>
              <a:off x="3590432" y="2955061"/>
              <a:ext cx="1331147" cy="1196677"/>
            </a:xfrm>
            <a:prstGeom prst="line">
              <a:avLst/>
            </a:prstGeom>
            <a:noFill/>
            <a:ln w="25400" cap="flat" cmpd="sng" algn="ctr">
              <a:solidFill>
                <a:srgbClr val="FF0000"/>
              </a:solidFill>
              <a:prstDash val="solid"/>
              <a:round/>
              <a:headEnd type="none" w="med" len="med"/>
              <a:tailEnd type="triangle" w="lg" len="lg"/>
            </a:ln>
            <a:effectLst/>
          </p:spPr>
        </p:cxnSp>
        <p:cxnSp>
          <p:nvCxnSpPr>
            <p:cNvPr id="21" name="Straight Connector 20"/>
            <p:cNvCxnSpPr/>
            <p:nvPr/>
          </p:nvCxnSpPr>
          <p:spPr bwMode="auto">
            <a:xfrm rot="5400000">
              <a:off x="1758654" y="3040474"/>
              <a:ext cx="1318786" cy="1147960"/>
            </a:xfrm>
            <a:prstGeom prst="line">
              <a:avLst/>
            </a:prstGeom>
            <a:noFill/>
            <a:ln w="25400" cap="flat" cmpd="sng" algn="ctr">
              <a:solidFill>
                <a:srgbClr val="FF0000"/>
              </a:solidFill>
              <a:prstDash val="solid"/>
              <a:round/>
              <a:headEnd type="none" w="med" len="med"/>
              <a:tailEnd type="triangle" w="lg" len="lg"/>
            </a:ln>
            <a:effectLst/>
          </p:spPr>
        </p:cxnSp>
        <p:sp>
          <p:nvSpPr>
            <p:cNvPr id="24" name="Oval 376"/>
            <p:cNvSpPr>
              <a:spLocks noChangeArrowheads="1"/>
            </p:cNvSpPr>
            <p:nvPr/>
          </p:nvSpPr>
          <p:spPr bwMode="auto">
            <a:xfrm>
              <a:off x="830441" y="4078472"/>
              <a:ext cx="1074686" cy="563533"/>
            </a:xfrm>
            <a:prstGeom prst="ellipse">
              <a:avLst/>
            </a:prstGeom>
            <a:noFill/>
            <a:ln w="25400">
              <a:solidFill>
                <a:srgbClr val="FF0000"/>
              </a:solidFill>
              <a:round/>
              <a:headEnd/>
              <a:tailEnd/>
            </a:ln>
            <a:effectLst/>
          </p:spPr>
          <p:txBody>
            <a:bodyPr wrap="square" lIns="92075" tIns="46038" rIns="92075" bIns="46038" anchor="ctr">
              <a:prstTxWarp prst="textNoShape">
                <a:avLst/>
              </a:prstTxWarp>
              <a:spAutoFit/>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heckerboard(across)">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477000"/>
            <a:ext cx="1295400" cy="152400"/>
          </a:xfrm>
        </p:spPr>
        <p:txBody>
          <a:bodyPr/>
          <a:lstStyle/>
          <a:p>
            <a:r>
              <a:rPr lang="en-US" smtClean="0"/>
              <a:t>OSG Council meeting (August 11, 2009)</a:t>
            </a:r>
            <a:endParaRPr lang="en-US" sz="1400">
              <a:solidFill>
                <a:schemeClr val="tx1"/>
              </a:solidFill>
            </a:endParaRPr>
          </a:p>
        </p:txBody>
      </p:sp>
      <p:sp>
        <p:nvSpPr>
          <p:cNvPr id="5" name="Footer Placeholder 4"/>
          <p:cNvSpPr>
            <a:spLocks noGrp="1"/>
          </p:cNvSpPr>
          <p:nvPr>
            <p:ph type="ftr" sz="quarter" idx="4294967295"/>
          </p:nvPr>
        </p:nvSpPr>
        <p:spPr>
          <a:xfrm>
            <a:off x="3505200" y="6477000"/>
            <a:ext cx="5638800" cy="152400"/>
          </a:xfrm>
        </p:spPr>
        <p:txBody>
          <a:bodyPr/>
          <a:lstStyle/>
          <a:p>
            <a:r>
              <a:rPr lang="en-US" smtClean="0"/>
              <a:t>Paul Avery</a:t>
            </a:r>
            <a:endParaRPr lang="en-US" sz="1400">
              <a:solidFill>
                <a:schemeClr val="tx1"/>
              </a:solidFill>
            </a:endParaRPr>
          </a:p>
        </p:txBody>
      </p:sp>
      <p:sp>
        <p:nvSpPr>
          <p:cNvPr id="6" name="Slide Number Placeholder 5"/>
          <p:cNvSpPr>
            <a:spLocks noGrp="1"/>
          </p:cNvSpPr>
          <p:nvPr>
            <p:ph type="sldNum" sz="quarter" idx="4294967295"/>
          </p:nvPr>
        </p:nvSpPr>
        <p:spPr>
          <a:xfrm>
            <a:off x="8216900" y="6477000"/>
            <a:ext cx="927100" cy="127000"/>
          </a:xfrm>
        </p:spPr>
        <p:txBody>
          <a:bodyPr/>
          <a:lstStyle/>
          <a:p>
            <a:fld id="{4C26167A-169E-D747-B86B-18A5045BD6DD}" type="slidenum">
              <a:rPr lang="en-US" smtClean="0"/>
              <a:pPr/>
              <a:t>8</a:t>
            </a:fld>
            <a:endParaRPr lang="en-US" sz="1400">
              <a:solidFill>
                <a:schemeClr val="tx1"/>
              </a:solidFill>
            </a:endParaRPr>
          </a:p>
        </p:txBody>
      </p:sp>
      <p:pic>
        <p:nvPicPr>
          <p:cNvPr id="7" name="Picture 6"/>
          <p:cNvPicPr>
            <a:picLocks noChangeAspect="1"/>
          </p:cNvPicPr>
          <p:nvPr/>
        </p:nvPicPr>
        <p:blipFill>
          <a:blip r:embed="rId2"/>
          <a:stretch>
            <a:fillRect/>
          </a:stretch>
        </p:blipFill>
        <p:spPr>
          <a:xfrm>
            <a:off x="0" y="0"/>
            <a:ext cx="9144000" cy="3984477"/>
          </a:xfrm>
          <a:prstGeom prst="rect">
            <a:avLst/>
          </a:prstGeom>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OSG Council meeting (August 11, 2009)</a:t>
            </a:r>
            <a:endParaRPr lang="en-US" sz="1400">
              <a:solidFill>
                <a:schemeClr val="tx1"/>
              </a:solidFill>
            </a:endParaRPr>
          </a:p>
        </p:txBody>
      </p:sp>
      <p:sp>
        <p:nvSpPr>
          <p:cNvPr id="5" name="Footer Placeholder 4"/>
          <p:cNvSpPr>
            <a:spLocks noGrp="1"/>
          </p:cNvSpPr>
          <p:nvPr>
            <p:ph type="ftr" sz="quarter" idx="11"/>
          </p:nvPr>
        </p:nvSpPr>
        <p:spPr/>
        <p:txBody>
          <a:bodyPr/>
          <a:lstStyle/>
          <a:p>
            <a:r>
              <a:rPr lang="en-US" smtClean="0"/>
              <a:t>Paul Avery</a:t>
            </a:r>
            <a:endParaRPr lang="en-US" sz="1400">
              <a:solidFill>
                <a:schemeClr val="tx1"/>
              </a:solidFill>
            </a:endParaRPr>
          </a:p>
        </p:txBody>
      </p:sp>
      <p:sp>
        <p:nvSpPr>
          <p:cNvPr id="6" name="Slide Number Placeholder 5"/>
          <p:cNvSpPr>
            <a:spLocks noGrp="1"/>
          </p:cNvSpPr>
          <p:nvPr>
            <p:ph type="sldNum" sz="quarter" idx="12"/>
          </p:nvPr>
        </p:nvSpPr>
        <p:spPr/>
        <p:txBody>
          <a:bodyPr/>
          <a:lstStyle/>
          <a:p>
            <a:fld id="{7376E05D-5BFB-9046-ABEF-B8142A9588C1}" type="slidenum">
              <a:rPr lang="en-US"/>
              <a:pPr/>
              <a:t>9</a:t>
            </a:fld>
            <a:endParaRPr lang="en-US" sz="1400">
              <a:solidFill>
                <a:schemeClr val="tx1"/>
              </a:solidFill>
            </a:endParaRPr>
          </a:p>
        </p:txBody>
      </p:sp>
      <p:sp>
        <p:nvSpPr>
          <p:cNvPr id="3148802" name="Rectangle 2"/>
          <p:cNvSpPr>
            <a:spLocks noGrp="1" noChangeArrowheads="1"/>
          </p:cNvSpPr>
          <p:nvPr>
            <p:ph type="title"/>
          </p:nvPr>
        </p:nvSpPr>
        <p:spPr/>
        <p:txBody>
          <a:bodyPr/>
          <a:lstStyle/>
          <a:p>
            <a:r>
              <a:rPr lang="en-US" dirty="0" smtClean="0"/>
              <a:t>Comments from </a:t>
            </a:r>
            <a:r>
              <a:rPr lang="en-US" dirty="0" err="1" smtClean="0"/>
              <a:t>iSGTW</a:t>
            </a:r>
            <a:r>
              <a:rPr lang="en-US" dirty="0" smtClean="0"/>
              <a:t> Editors</a:t>
            </a:r>
            <a:endParaRPr lang="en-US" dirty="0"/>
          </a:p>
        </p:txBody>
      </p:sp>
      <p:sp>
        <p:nvSpPr>
          <p:cNvPr id="3148803" name="Rectangle 3"/>
          <p:cNvSpPr>
            <a:spLocks noGrp="1" noChangeArrowheads="1"/>
          </p:cNvSpPr>
          <p:nvPr>
            <p:ph type="body" idx="1"/>
          </p:nvPr>
        </p:nvSpPr>
        <p:spPr/>
        <p:txBody>
          <a:bodyPr/>
          <a:lstStyle/>
          <a:p>
            <a:pPr marL="0" indent="0">
              <a:buNone/>
            </a:pPr>
            <a:endParaRPr lang="en-GB" dirty="0" smtClean="0">
              <a:solidFill>
                <a:schemeClr val="tx1"/>
              </a:solidFill>
              <a:latin typeface="Comic Sans MS"/>
              <a:cs typeface="Comic Sans MS"/>
            </a:endParaRPr>
          </a:p>
          <a:p>
            <a:pPr marL="0" indent="0">
              <a:buNone/>
            </a:pPr>
            <a:r>
              <a:rPr lang="en-GB" dirty="0" smtClean="0">
                <a:solidFill>
                  <a:schemeClr val="tx1"/>
                </a:solidFill>
                <a:latin typeface="Comic Sans MS"/>
                <a:cs typeface="Comic Sans MS"/>
              </a:rPr>
              <a:t>For </a:t>
            </a:r>
            <a:r>
              <a:rPr lang="en-GB" dirty="0">
                <a:solidFill>
                  <a:schemeClr val="tx1"/>
                </a:solidFill>
                <a:latin typeface="Comic Sans MS"/>
                <a:cs typeface="Comic Sans MS"/>
              </a:rPr>
              <a:t>the first time, “science research,” with 211 responses (76%) placed at the top of the list for reader interest, even above the traditional </a:t>
            </a:r>
            <a:r>
              <a:rPr lang="en-GB" dirty="0" err="1">
                <a:solidFill>
                  <a:schemeClr val="tx1"/>
                </a:solidFill>
                <a:latin typeface="Comic Sans MS"/>
                <a:cs typeface="Comic Sans MS"/>
              </a:rPr>
              <a:t>favorite</a:t>
            </a:r>
            <a:r>
              <a:rPr lang="en-GB" dirty="0">
                <a:solidFill>
                  <a:schemeClr val="tx1"/>
                </a:solidFill>
                <a:latin typeface="Comic Sans MS"/>
                <a:cs typeface="Comic Sans MS"/>
              </a:rPr>
              <a:t> of “grid technology,” which had 190 responses of “much </a:t>
            </a:r>
            <a:r>
              <a:rPr lang="en-GB" dirty="0" err="1">
                <a:solidFill>
                  <a:schemeClr val="tx1"/>
                </a:solidFill>
                <a:latin typeface="Comic Sans MS"/>
                <a:cs typeface="Comic Sans MS"/>
              </a:rPr>
              <a:t>interest,”or</a:t>
            </a:r>
            <a:r>
              <a:rPr lang="en-GB" dirty="0">
                <a:solidFill>
                  <a:schemeClr val="tx1"/>
                </a:solidFill>
                <a:latin typeface="Comic Sans MS"/>
                <a:cs typeface="Comic Sans MS"/>
              </a:rPr>
              <a:t> 69%</a:t>
            </a:r>
            <a:r>
              <a:rPr lang="en-GB" dirty="0" smtClean="0">
                <a:solidFill>
                  <a:schemeClr val="tx1"/>
                </a:solidFill>
                <a:latin typeface="Comic Sans MS"/>
                <a:cs typeface="Comic Sans MS"/>
              </a:rPr>
              <a:t>.</a:t>
            </a:r>
          </a:p>
          <a:p>
            <a:pPr marL="0" indent="0">
              <a:buNone/>
            </a:pPr>
            <a:r>
              <a:rPr lang="en-GB" dirty="0" smtClean="0">
                <a:solidFill>
                  <a:schemeClr val="tx1"/>
                </a:solidFill>
                <a:latin typeface="Comic Sans MS"/>
                <a:cs typeface="Comic Sans MS"/>
              </a:rPr>
              <a:t>This </a:t>
            </a:r>
            <a:r>
              <a:rPr lang="en-GB" dirty="0">
                <a:solidFill>
                  <a:schemeClr val="tx1"/>
                </a:solidFill>
                <a:latin typeface="Comic Sans MS"/>
                <a:cs typeface="Comic Sans MS"/>
              </a:rPr>
              <a:t>seems to be in line with our observations noted about the responses to Question 7, which indicate that readers have more interest in what the grid can do for them in their research</a:t>
            </a:r>
            <a:r>
              <a:rPr lang="en-GB" dirty="0" smtClean="0">
                <a:solidFill>
                  <a:schemeClr val="tx1"/>
                </a:solidFill>
                <a:latin typeface="Comic Sans MS"/>
                <a:cs typeface="Comic Sans MS"/>
              </a:rPr>
              <a:t>.</a:t>
            </a:r>
            <a:endParaRPr lang="en-US" i="1" dirty="0">
              <a:solidFill>
                <a:schemeClr val="tx1"/>
              </a:solidFill>
              <a:latin typeface="Comic Sans MS"/>
              <a:cs typeface="Comic Sans MS"/>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uscms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uscms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FF0000"/>
          </a:solidFill>
          <a:prstDash val="solid"/>
          <a:round/>
          <a:headEnd type="none" w="med" len="med"/>
          <a:tailEnd type="none" w="med" len="med"/>
        </a:ln>
        <a:effectLst/>
      </a:spPr>
      <a:bodyPr vert="horz" wrap="none" lIns="92075" tIns="46038" rIns="92075" bIns="46038" numCol="1" anchor="ctr" anchorCtr="0" compatLnSpc="1">
        <a:prstTxWarp prst="textNoShape">
          <a:avLst/>
        </a:prstTxWarp>
        <a:spAutoFit/>
      </a:bodyPr>
      <a:lstStyle>
        <a:defPPr marL="0" marR="0" indent="0" algn="ctr" defTabSz="914400" rtl="0" eaLnBrk="0" fontAlgn="base" latinLnBrk="0" hangingPunct="0">
          <a:lnSpc>
            <a:spcPct val="80000"/>
          </a:lnSpc>
          <a:spcBef>
            <a:spcPct val="30000"/>
          </a:spcBef>
          <a:spcAft>
            <a:spcPct val="0"/>
          </a:spcAft>
          <a:buClr>
            <a:schemeClr val="hlink"/>
          </a:buClr>
          <a:buSzPct val="80000"/>
          <a:buFont typeface="Monotype Sorts" charset="2"/>
          <a:buNone/>
          <a:tabLst/>
          <a:defRPr kumimoji="0" lang="en-US" sz="2400" b="0" i="0" u="none" strike="noStrike" cap="none" normalizeH="0" baseline="0">
            <a:ln>
              <a:noFill/>
            </a:ln>
            <a:solidFill>
              <a:srgbClr val="003399"/>
            </a:solidFill>
            <a:effectLst/>
            <a:latin typeface="Tahoma" charset="0"/>
          </a:defRPr>
        </a:defPPr>
      </a:lstStyle>
    </a:spDef>
    <a:lnDef>
      <a:spPr bwMode="auto">
        <a:xfrm>
          <a:off x="0" y="0"/>
          <a:ext cx="1" cy="1"/>
        </a:xfrm>
        <a:custGeom>
          <a:avLst/>
          <a:gdLst/>
          <a:ahLst/>
          <a:cxnLst/>
          <a:rect l="0" t="0" r="0" b="0"/>
          <a:pathLst/>
        </a:custGeom>
        <a:noFill/>
        <a:ln w="25400" cap="flat" cmpd="sng" algn="ctr">
          <a:solidFill>
            <a:srgbClr val="FF0000"/>
          </a:solidFill>
          <a:prstDash val="solid"/>
          <a:round/>
          <a:headEnd type="none" w="med" len="med"/>
          <a:tailEnd type="none" w="med" len="med"/>
        </a:ln>
        <a:effectLst/>
      </a:spPr>
      <a:bodyPr vert="horz" wrap="none" lIns="92075" tIns="46038" rIns="92075" bIns="46038" numCol="1" anchor="ctr" anchorCtr="0" compatLnSpc="1">
        <a:prstTxWarp prst="textNoShape">
          <a:avLst/>
        </a:prstTxWarp>
        <a:spAutoFit/>
      </a:bodyPr>
      <a:lstStyle>
        <a:defPPr marL="0" marR="0" indent="0" algn="ctr" defTabSz="914400" rtl="0" eaLnBrk="0" fontAlgn="base" latinLnBrk="0" hangingPunct="0">
          <a:lnSpc>
            <a:spcPct val="80000"/>
          </a:lnSpc>
          <a:spcBef>
            <a:spcPct val="30000"/>
          </a:spcBef>
          <a:spcAft>
            <a:spcPct val="0"/>
          </a:spcAft>
          <a:buClr>
            <a:schemeClr val="hlink"/>
          </a:buClr>
          <a:buSzPct val="80000"/>
          <a:buFont typeface="Monotype Sorts" charset="2"/>
          <a:buNone/>
          <a:tabLst/>
          <a:defRPr kumimoji="0" lang="en-US" sz="2400" b="0" i="0" u="none" strike="noStrike" cap="none" normalizeH="0" baseline="0">
            <a:ln>
              <a:noFill/>
            </a:ln>
            <a:solidFill>
              <a:srgbClr val="003399"/>
            </a:solidFill>
            <a:effectLst/>
            <a:latin typeface="Tahoma" charset="0"/>
          </a:defRPr>
        </a:defPPr>
      </a:lstStyle>
    </a:lnDef>
  </a:objectDefaults>
  <a:extraClrSchemeLst>
    <a:extraClrScheme>
      <a:clrScheme name="uscmsdesig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cms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uscmsdesig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cmsdesig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cmsdesig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cmsdesig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uscmsdesig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Designs\uscmsdesign.pot</Template>
  <TotalTime>55377</TotalTime>
  <Words>456</Words>
  <Application>Microsoft PowerPoint</Application>
  <PresentationFormat>On-screen Show (4:3)</PresentationFormat>
  <Paragraphs>67</Paragraphs>
  <Slides>10</Slides>
  <Notes>1</Notes>
  <HiddenSlides>0</HiddenSlides>
  <MMClips>0</MMClips>
  <ScaleCrop>false</ScaleCrop>
  <HeadingPairs>
    <vt:vector size="6" baseType="variant">
      <vt:variant>
        <vt:lpstr>Design Template</vt:lpstr>
      </vt:variant>
      <vt:variant>
        <vt:i4>1</vt:i4>
      </vt:variant>
      <vt:variant>
        <vt:lpstr>Links</vt:lpstr>
      </vt:variant>
      <vt:variant>
        <vt:i4>2</vt:i4>
      </vt:variant>
      <vt:variant>
        <vt:lpstr>Slide Titles</vt:lpstr>
      </vt:variant>
      <vt:variant>
        <vt:i4>10</vt:i4>
      </vt:variant>
    </vt:vector>
  </HeadingPairs>
  <TitlesOfParts>
    <vt:vector size="13" baseType="lpstr">
      <vt:lpstr>uscmsdesign</vt:lpstr>
      <vt:lpstr>Macintosh HD:Users:avery:Downloads:iSGTW_Status update_June_09-1.doc!OLE_LINK1</vt:lpstr>
      <vt:lpstr>Macintosh HD:Users:avery:Downloads:iSGTW_Status update_June_09-1.doc!OLE_LINK2</vt:lpstr>
      <vt:lpstr>Slide 1</vt:lpstr>
      <vt:lpstr>ISGTW: Statistics I (Subscribers)</vt:lpstr>
      <vt:lpstr>Statistics II: # Page views/month</vt:lpstr>
      <vt:lpstr>Statistics III: Unique visitors/month</vt:lpstr>
      <vt:lpstr>June Reader Survey</vt:lpstr>
      <vt:lpstr>Slide 6</vt:lpstr>
      <vt:lpstr>Slide 7</vt:lpstr>
      <vt:lpstr>Slide 8</vt:lpstr>
      <vt:lpstr>Comments from iSGTW Editors</vt:lpstr>
      <vt:lpstr>ISGTW Funding</vt:lpstr>
    </vt:vector>
  </TitlesOfParts>
  <Manager/>
  <Company>University of Florida</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iSGTW Summary for OSG Council Meeting</dc:title>
  <dc:subject/>
  <dc:creator>Paul Avery</dc:creator>
  <cp:keywords/>
  <dc:description>OSG Council meeting, August 11, 2009</dc:description>
  <cp:lastModifiedBy>Paul Avery</cp:lastModifiedBy>
  <cp:revision>1026</cp:revision>
  <cp:lastPrinted>2000-01-24T15:50:48Z</cp:lastPrinted>
  <dcterms:created xsi:type="dcterms:W3CDTF">2009-08-10T14:29:25Z</dcterms:created>
  <dcterms:modified xsi:type="dcterms:W3CDTF">2009-08-10T14:44:14Z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3</vt:i4>
  </property>
  <property fmtid="{D5CDD505-2E9C-101B-9397-08002B2CF9AE}" pid="7" name="MailAddress">
    <vt:lpwstr>David.Stickland@cern.ch</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1</vt:i4>
  </property>
  <property fmtid="{D5CDD505-2E9C-101B-9397-08002B2CF9AE}" pid="19" name="ShowNotes">
    <vt:bool>false</vt:bool>
  </property>
  <property fmtid="{D5CDD505-2E9C-101B-9397-08002B2CF9AE}" pid="20" name="NavBtnPos">
    <vt:i4>1</vt:i4>
  </property>
  <property fmtid="{D5CDD505-2E9C-101B-9397-08002B2CF9AE}" pid="21" name="OutputDir">
    <vt:lpwstr>J:\HTML</vt:lpwstr>
  </property>
</Properties>
</file>