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2" r:id="rId1"/>
  </p:sldMasterIdLst>
  <p:notesMasterIdLst>
    <p:notesMasterId r:id="rId12"/>
  </p:notesMasterIdLst>
  <p:handoutMasterIdLst>
    <p:handoutMasterId r:id="rId13"/>
  </p:handoutMasterIdLst>
  <p:sldIdLst>
    <p:sldId id="380" r:id="rId2"/>
    <p:sldId id="453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8E8E8"/>
    <a:srgbClr val="C5DAF9"/>
    <a:srgbClr val="FFFFFF"/>
    <a:srgbClr val="FBF271"/>
    <a:srgbClr val="FBF376"/>
    <a:srgbClr val="E5C425"/>
    <a:srgbClr val="E3BF24"/>
    <a:srgbClr val="D9C641"/>
    <a:srgbClr val="99CCFF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852" autoAdjust="0"/>
    <p:restoredTop sz="94580" autoAdjust="0"/>
  </p:normalViewPr>
  <p:slideViewPr>
    <p:cSldViewPr snapToGrid="0">
      <p:cViewPr varScale="1">
        <p:scale>
          <a:sx n="101" d="100"/>
          <a:sy n="101" d="100"/>
        </p:scale>
        <p:origin x="-1256" y="-12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8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D37D535-ACD0-4727-A679-FD89C3E01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7E2D4CFE-CDDC-48F8-AFF6-838A61CC8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4F515-6E61-4BC4-8410-ED0758C76DE5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D923D-DEA9-3D4B-B129-74FD24340AF9}" type="slidenum">
              <a:rPr lang="en-US"/>
              <a:pPr/>
              <a:t>2</a:t>
            </a:fld>
            <a:endParaRPr lang="en-US"/>
          </a:p>
        </p:txBody>
      </p:sp>
      <p:sp>
        <p:nvSpPr>
          <p:cNvPr id="45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9692" cy="134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4576-33B9-4DBA-93A5-89D6E94AE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88CA0-94CB-4E9C-8EB4-76BBC3DD8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4700" y="1333500"/>
            <a:ext cx="7772400" cy="46863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D3462-3CE2-4C67-91BE-7FDAC72D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6876D-3D33-4182-882D-D3DA3ED67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641E-3713-4BBA-A2FC-5B21F0FB5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7360C-D785-4A9B-A23E-BB2E96AAA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70ADF-05CC-4501-9F1F-4A3DF9336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5B00-6AF8-4A45-BF48-8171D8F00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1AECB-C278-4AA7-A019-17ADFE2FD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3EE30-6268-42F8-8655-09AD705D0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A5934-5B5E-41D5-8237-84D142536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03434" y="256430"/>
            <a:ext cx="6973513" cy="119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6912" y="1782805"/>
            <a:ext cx="7772400" cy="47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  <a:ea typeface="+mn-ea"/>
              </a:defRPr>
            </a:lvl1pPr>
          </a:lstStyle>
          <a:p>
            <a:pPr>
              <a:defRPr/>
            </a:pPr>
            <a:fld id="{152572D3-2F48-4699-9F6E-3B7A73F69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902964" cy="12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155505" y="6473825"/>
            <a:ext cx="2265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baseline="0" dirty="0" smtClean="0">
                <a:solidFill>
                  <a:srgbClr val="FF8000"/>
                </a:solidFill>
              </a:rPr>
              <a:t>May 27, 2015</a:t>
            </a:r>
            <a:endParaRPr lang="en-US" sz="1400" dirty="0">
              <a:solidFill>
                <a:srgbClr val="FF8000"/>
              </a:solidFill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327330" y="1434806"/>
            <a:ext cx="8816669" cy="45719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17"/>
          <p:cNvSpPr>
            <a:spLocks noGrp="1" noChangeArrowheads="1"/>
          </p:cNvSpPr>
          <p:nvPr userDrawn="1"/>
        </p:nvSpPr>
        <p:spPr bwMode="auto">
          <a:xfrm>
            <a:off x="2593903" y="6473825"/>
            <a:ext cx="379560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baseline="0" dirty="0" smtClean="0">
                <a:solidFill>
                  <a:srgbClr val="FF8000"/>
                </a:solidFill>
              </a:rPr>
              <a:t> 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400" dirty="0" smtClean="0">
                <a:solidFill>
                  <a:srgbClr val="FF8000"/>
                </a:solidFill>
              </a:rPr>
              <a:t>TAGPMA, Pittsburgh</a:t>
            </a:r>
            <a:endParaRPr lang="en-US" sz="1400" dirty="0">
              <a:solidFill>
                <a:srgbClr val="FF8000"/>
              </a:solidFill>
            </a:endParaRPr>
          </a:p>
        </p:txBody>
      </p:sp>
      <p:pic>
        <p:nvPicPr>
          <p:cNvPr id="10" name="Picture 9" descr="XSEDE_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65406" y="183479"/>
            <a:ext cx="1876663" cy="7105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+mn-lt"/>
          <a:ea typeface="+mj-ea"/>
          <a:cs typeface="Verdan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pitchFamily="18" charset="0"/>
        <a:buChar char="•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0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276725"/>
            <a:ext cx="8128000" cy="1412875"/>
          </a:xfrm>
        </p:spPr>
        <p:txBody>
          <a:bodyPr/>
          <a:lstStyle/>
          <a:p>
            <a:pPr eaLnBrk="1" hangingPunct="1">
              <a:buFont typeface="Times"/>
              <a:buNone/>
            </a:pPr>
            <a:endParaRPr lang="en-US" dirty="0" smtClean="0"/>
          </a:p>
          <a:p>
            <a:pPr eaLnBrk="1" hangingPunct="1">
              <a:buFont typeface="Times"/>
              <a:buNone/>
            </a:pPr>
            <a:endParaRPr lang="en-US" sz="1800" dirty="0" smtClean="0"/>
          </a:p>
        </p:txBody>
      </p:sp>
      <p:sp>
        <p:nvSpPr>
          <p:cNvPr id="4966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57213" y="1427239"/>
            <a:ext cx="7772400" cy="208038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dirty="0" err="1" smtClean="0"/>
              <a:t>CILogon</a:t>
            </a:r>
            <a:r>
              <a:rPr lang="en-US" sz="4400" b="1" dirty="0" smtClean="0"/>
              <a:t> OSG CA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/>
            </a:r>
            <a:b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endParaRPr lang="en-US" sz="2000" dirty="0">
              <a:cs typeface="+mj-cs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1264" y="5897216"/>
            <a:ext cx="1042735" cy="9607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</p:pic>
      <p:pic>
        <p:nvPicPr>
          <p:cNvPr id="7" name="Picture 6" descr="DOE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866730"/>
            <a:ext cx="993913" cy="991270"/>
          </a:xfrm>
          <a:prstGeom prst="rect">
            <a:avLst/>
          </a:prstGeom>
        </p:spPr>
      </p:pic>
      <p:sp>
        <p:nvSpPr>
          <p:cNvPr id="8" name="Subtitle 5"/>
          <p:cNvSpPr txBox="1">
            <a:spLocks/>
          </p:cNvSpPr>
          <p:nvPr/>
        </p:nvSpPr>
        <p:spPr bwMode="auto">
          <a:xfrm>
            <a:off x="323725" y="3343060"/>
            <a:ext cx="812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Tx/>
              <a:buFont typeface="Times" pitchFamily="18" charset="0"/>
              <a:buNone/>
              <a:tabLst/>
              <a:defRPr/>
            </a:pPr>
            <a:r>
              <a:rPr kumimoji="1" lang="en-US" b="1" kern="0" dirty="0" smtClean="0">
                <a:solidFill>
                  <a:schemeClr val="hlink"/>
                </a:solidFill>
                <a:latin typeface="+mn-lt"/>
                <a:ea typeface="+mn-ea"/>
              </a:rPr>
              <a:t>Mine </a:t>
            </a:r>
            <a:r>
              <a:rPr kumimoji="1" lang="en-US" b="1" kern="0" dirty="0" smtClean="0">
                <a:solidFill>
                  <a:schemeClr val="hlink"/>
                </a:solidFill>
                <a:latin typeface="+mn-lt"/>
                <a:ea typeface="+mn-ea"/>
              </a:rPr>
              <a:t>Altunay (</a:t>
            </a:r>
            <a:r>
              <a:rPr kumimoji="1" lang="en-US" b="1" kern="0" dirty="0" err="1" smtClean="0">
                <a:solidFill>
                  <a:schemeClr val="hlink"/>
                </a:solidFill>
                <a:latin typeface="+mn-lt"/>
                <a:ea typeface="+mn-ea"/>
              </a:rPr>
              <a:t>maltunay@fnal.gov</a:t>
            </a:r>
            <a:r>
              <a:rPr kumimoji="1" lang="en-US" b="1" kern="0" dirty="0" smtClean="0">
                <a:solidFill>
                  <a:schemeClr val="hlink"/>
                </a:solidFill>
                <a:latin typeface="+mn-lt"/>
                <a:ea typeface="+mn-ea"/>
              </a:rPr>
              <a:t>), </a:t>
            </a:r>
          </a:p>
          <a:p>
            <a:pPr lvl="0" algn="ctr" eaLnBrk="0" hangingPunct="0">
              <a:buClr>
                <a:srgbClr val="000080"/>
              </a:buClr>
              <a:buNone/>
              <a:defRPr/>
            </a:pPr>
            <a:r>
              <a:rPr kumimoji="1" lang="en-US" b="1" kern="0" dirty="0" smtClean="0">
                <a:solidFill>
                  <a:schemeClr val="hlink"/>
                </a:solidFill>
                <a:latin typeface="+mn-lt"/>
                <a:ea typeface="+mn-ea"/>
              </a:rPr>
              <a:t>Jim </a:t>
            </a:r>
            <a:r>
              <a:rPr kumimoji="1" lang="en-US" b="1" kern="0" dirty="0" err="1" smtClean="0">
                <a:solidFill>
                  <a:schemeClr val="hlink"/>
                </a:solidFill>
                <a:latin typeface="+mn-lt"/>
                <a:ea typeface="+mn-ea"/>
              </a:rPr>
              <a:t>Basney</a:t>
            </a:r>
            <a:r>
              <a:rPr kumimoji="1" lang="en-US" b="1" kern="0" dirty="0" smtClean="0">
                <a:solidFill>
                  <a:schemeClr val="hlink"/>
                </a:solidFill>
                <a:latin typeface="+mn-lt"/>
                <a:ea typeface="+mn-ea"/>
              </a:rPr>
              <a:t> (jbasney@illinois.edu)</a:t>
            </a:r>
            <a:endParaRPr kumimoji="1" lang="en-US" b="1" kern="0" dirty="0" smtClean="0">
              <a:solidFill>
                <a:schemeClr val="hlink"/>
              </a:solidFill>
              <a:latin typeface="+mn-lt"/>
              <a:ea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Tx/>
              <a:buFont typeface="Times" pitchFamily="18" charset="0"/>
              <a:buNone/>
              <a:tabLst/>
              <a:defRPr/>
            </a:pPr>
            <a:endParaRPr kumimoji="1" lang="en-US" b="1" kern="0" dirty="0" smtClean="0">
              <a:solidFill>
                <a:schemeClr val="hlink"/>
              </a:solidFill>
              <a:latin typeface="+mn-lt"/>
              <a:ea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Tx/>
              <a:buFont typeface="Times" pitchFamily="18" charset="0"/>
              <a:buNone/>
              <a:tabLst/>
              <a:defRPr/>
            </a:pPr>
            <a:r>
              <a:rPr kumimoji="1" lang="en-US" b="1" kern="0" dirty="0" smtClean="0">
                <a:solidFill>
                  <a:schemeClr val="hlink"/>
                </a:solidFill>
                <a:latin typeface="+mn-lt"/>
                <a:ea typeface="+mn-ea"/>
              </a:rPr>
              <a:t>TAGPMA Meeting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Tx/>
              <a:buFont typeface="Times" pitchFamily="18" charset="0"/>
              <a:buNone/>
              <a:tabLst/>
              <a:defRPr/>
            </a:pPr>
            <a:r>
              <a:rPr kumimoji="1" lang="en-US" b="1" kern="0" dirty="0" smtClean="0">
                <a:solidFill>
                  <a:schemeClr val="hlink"/>
                </a:solidFill>
                <a:latin typeface="+mn-lt"/>
                <a:ea typeface="+mn-ea"/>
              </a:rPr>
              <a:t>Pittsburgh</a:t>
            </a:r>
          </a:p>
          <a:p>
            <a:pPr algn="ctr" eaLnBrk="0" hangingPunct="0">
              <a:buClr>
                <a:srgbClr val="000080"/>
              </a:buClr>
              <a:buNone/>
              <a:defRPr/>
            </a:pPr>
            <a:r>
              <a:rPr kumimoji="1" lang="en-US" b="1" kern="0" dirty="0" smtClean="0">
                <a:solidFill>
                  <a:schemeClr val="hlink"/>
                </a:solidFill>
              </a:rPr>
              <a:t>May 27, 2015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Tx/>
              <a:buFont typeface="Times" pitchFamily="18" charset="0"/>
              <a:buNone/>
              <a:tabLst/>
              <a:defRPr/>
            </a:pPr>
            <a:endParaRPr kumimoji="1" lang="en-US" b="1" kern="0" dirty="0" smtClean="0">
              <a:solidFill>
                <a:schemeClr val="hlink"/>
              </a:solidFill>
              <a:latin typeface="+mn-lt"/>
              <a:ea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Tx/>
              <a:buFont typeface="Times" pitchFamily="18" charset="0"/>
              <a:buNone/>
              <a:tabLst/>
              <a:defRPr/>
            </a:pP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XSED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556" y="217250"/>
            <a:ext cx="2217329" cy="83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ube 5"/>
          <p:cNvSpPr/>
          <p:nvPr/>
        </p:nvSpPr>
        <p:spPr bwMode="auto">
          <a:xfrm>
            <a:off x="3331949" y="1584421"/>
            <a:ext cx="2225491" cy="804789"/>
          </a:xfrm>
          <a:prstGeom prst="cube">
            <a:avLst/>
          </a:prstGeom>
          <a:solidFill>
            <a:srgbClr val="B3B3B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200" dirty="0" smtClean="0"/>
              <a:t>OSG RA</a:t>
            </a:r>
            <a:endParaRPr lang="en-US" sz="2200" dirty="0" smtClean="0"/>
          </a:p>
          <a:p>
            <a:pPr>
              <a:buNone/>
            </a:pPr>
            <a:r>
              <a:rPr lang="en-US" sz="1600" dirty="0" smtClean="0"/>
              <a:t>. </a:t>
            </a:r>
            <a:endParaRPr lang="en-US" sz="1600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1760275" y="2804188"/>
            <a:ext cx="1621967" cy="10688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 Agents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61793" y="4163774"/>
            <a:ext cx="1670746" cy="1068861"/>
            <a:chOff x="1874952" y="4402696"/>
            <a:chExt cx="1670746" cy="1068861"/>
          </a:xfrm>
        </p:grpSpPr>
        <p:sp>
          <p:nvSpPr>
            <p:cNvPr id="9" name="Oval 8"/>
            <p:cNvSpPr/>
            <p:nvPr/>
          </p:nvSpPr>
          <p:spPr bwMode="auto">
            <a:xfrm>
              <a:off x="1874952" y="4402696"/>
              <a:ext cx="1621967" cy="106886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87180" y="4652689"/>
              <a:ext cx="1458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 smtClean="0"/>
                <a:t>Sponsors</a:t>
              </a:r>
              <a:endParaRPr lang="en-US" sz="2000" dirty="0"/>
            </a:p>
          </p:txBody>
        </p:sp>
      </p:grpSp>
      <p:sp>
        <p:nvSpPr>
          <p:cNvPr id="12" name="Smiley Face 11"/>
          <p:cNvSpPr/>
          <p:nvPr/>
        </p:nvSpPr>
        <p:spPr bwMode="auto">
          <a:xfrm>
            <a:off x="2288361" y="5746698"/>
            <a:ext cx="574918" cy="549730"/>
          </a:xfrm>
          <a:prstGeom prst="smileyFace">
            <a:avLst/>
          </a:prstGeom>
          <a:solidFill>
            <a:srgbClr val="EC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408" y="6337717"/>
            <a:ext cx="166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Personal </a:t>
            </a:r>
            <a:r>
              <a:rPr lang="en-US" sz="1800" dirty="0" err="1" smtClean="0"/>
              <a:t>certs</a:t>
            </a:r>
            <a:endParaRPr lang="en-US" sz="1800" dirty="0"/>
          </a:p>
        </p:txBody>
      </p:sp>
      <p:sp>
        <p:nvSpPr>
          <p:cNvPr id="14" name="Oval 13"/>
          <p:cNvSpPr/>
          <p:nvPr/>
        </p:nvSpPr>
        <p:spPr bwMode="auto">
          <a:xfrm>
            <a:off x="4791982" y="2918864"/>
            <a:ext cx="1621967" cy="1068861"/>
          </a:xfrm>
          <a:prstGeom prst="ellipse">
            <a:avLst/>
          </a:prstGeom>
          <a:solidFill>
            <a:srgbClr val="C5DA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Grid </a:t>
            </a:r>
            <a:r>
              <a:rPr lang="en-US" sz="2000" dirty="0" err="1" smtClean="0"/>
              <a:t>Admins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ube 14"/>
          <p:cNvSpPr/>
          <p:nvPr/>
        </p:nvSpPr>
        <p:spPr bwMode="auto">
          <a:xfrm>
            <a:off x="5129945" y="4552089"/>
            <a:ext cx="741831" cy="1131735"/>
          </a:xfrm>
          <a:prstGeom prst="cube">
            <a:avLst/>
          </a:prstGeom>
          <a:solidFill>
            <a:srgbClr val="C5DA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0289" y="5785925"/>
            <a:ext cx="205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Host/Service </a:t>
            </a:r>
            <a:r>
              <a:rPr lang="en-US" sz="1800" dirty="0" err="1" smtClean="0"/>
              <a:t>certs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104799" y="5042509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S</a:t>
            </a:r>
            <a:r>
              <a:rPr lang="en-US" sz="1800" dirty="0" smtClean="0"/>
              <a:t>erver</a:t>
            </a:r>
            <a:endParaRPr lang="en-US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162481" y="4767366"/>
            <a:ext cx="840899" cy="792215"/>
            <a:chOff x="6162481" y="4767366"/>
            <a:chExt cx="840899" cy="792215"/>
          </a:xfrm>
        </p:grpSpPr>
        <p:sp>
          <p:nvSpPr>
            <p:cNvPr id="18" name="Vertical Scroll 17"/>
            <p:cNvSpPr/>
            <p:nvPr/>
          </p:nvSpPr>
          <p:spPr bwMode="auto">
            <a:xfrm>
              <a:off x="6162481" y="4767366"/>
              <a:ext cx="803179" cy="792215"/>
            </a:xfrm>
            <a:prstGeom prst="verticalScroll">
              <a:avLst/>
            </a:prstGeom>
            <a:solidFill>
              <a:srgbClr val="C5DA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1550" y="4979634"/>
              <a:ext cx="741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Cert</a:t>
              </a:r>
              <a:endParaRPr lang="en-US" sz="1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08666" y="5561083"/>
            <a:ext cx="840899" cy="792215"/>
            <a:chOff x="5822999" y="4880540"/>
            <a:chExt cx="840899" cy="792215"/>
          </a:xfrm>
        </p:grpSpPr>
        <p:sp>
          <p:nvSpPr>
            <p:cNvPr id="23" name="Vertical Scroll 22"/>
            <p:cNvSpPr/>
            <p:nvPr/>
          </p:nvSpPr>
          <p:spPr bwMode="auto">
            <a:xfrm>
              <a:off x="5822999" y="4880540"/>
              <a:ext cx="803179" cy="792215"/>
            </a:xfrm>
            <a:prstGeom prst="verticalScroll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22068" y="5080233"/>
              <a:ext cx="741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Cert</a:t>
              </a:r>
              <a:endParaRPr lang="en-US" sz="1800" dirty="0"/>
            </a:p>
          </p:txBody>
        </p:sp>
      </p:grpSp>
      <p:cxnSp>
        <p:nvCxnSpPr>
          <p:cNvPr id="26" name="Straight Connector 25"/>
          <p:cNvCxnSpPr/>
          <p:nvPr/>
        </p:nvCxnSpPr>
        <p:spPr bwMode="auto">
          <a:xfrm rot="10800000" flipV="1">
            <a:off x="2992469" y="2389217"/>
            <a:ext cx="716683" cy="4904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4"/>
            <a:endCxn id="9" idx="0"/>
          </p:cNvCxnSpPr>
          <p:nvPr/>
        </p:nvCxnSpPr>
        <p:spPr bwMode="auto">
          <a:xfrm rot="16200000" flipH="1">
            <a:off x="2426656" y="4017652"/>
            <a:ext cx="290725" cy="1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9" idx="4"/>
            <a:endCxn id="12" idx="0"/>
          </p:cNvCxnSpPr>
          <p:nvPr/>
        </p:nvCxnSpPr>
        <p:spPr bwMode="auto">
          <a:xfrm rot="16200000" flipH="1">
            <a:off x="2317267" y="5488144"/>
            <a:ext cx="514063" cy="30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endCxn id="14" idx="0"/>
          </p:cNvCxnSpPr>
          <p:nvPr/>
        </p:nvCxnSpPr>
        <p:spPr bwMode="auto">
          <a:xfrm rot="16200000" flipH="1">
            <a:off x="5133067" y="2448964"/>
            <a:ext cx="517071" cy="4227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4" idx="4"/>
            <a:endCxn id="15" idx="0"/>
          </p:cNvCxnSpPr>
          <p:nvPr/>
        </p:nvCxnSpPr>
        <p:spPr bwMode="auto">
          <a:xfrm rot="5400000">
            <a:off x="5316096" y="4265219"/>
            <a:ext cx="564364" cy="937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3591" y="256431"/>
            <a:ext cx="6946900" cy="1143000"/>
          </a:xfrm>
        </p:spPr>
        <p:txBody>
          <a:bodyPr/>
          <a:lstStyle/>
          <a:p>
            <a:r>
              <a:rPr lang="en-GB" dirty="0" smtClean="0"/>
              <a:t>Need for Another CA</a:t>
            </a:r>
            <a:endParaRPr lang="en-US" dirty="0"/>
          </a:p>
        </p:txBody>
      </p:sp>
      <p:sp>
        <p:nvSpPr>
          <p:cNvPr id="44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0266" y="1745520"/>
            <a:ext cx="7772400" cy="2050190"/>
          </a:xfrm>
        </p:spPr>
        <p:txBody>
          <a:bodyPr/>
          <a:lstStyle/>
          <a:p>
            <a:r>
              <a:rPr lang="en-US" dirty="0" smtClean="0"/>
              <a:t>OSG </a:t>
            </a:r>
            <a:r>
              <a:rPr lang="en-US" dirty="0" smtClean="0"/>
              <a:t>h</a:t>
            </a:r>
            <a:r>
              <a:rPr lang="en-US" dirty="0" smtClean="0"/>
              <a:t>as always been running its Registration Authority. Has collaborated with various CA operators such as </a:t>
            </a:r>
            <a:r>
              <a:rPr lang="en-US" dirty="0" err="1" smtClean="0"/>
              <a:t>DOEGrids</a:t>
            </a:r>
            <a:r>
              <a:rPr lang="en-US" dirty="0" smtClean="0"/>
              <a:t> CA and </a:t>
            </a:r>
            <a:r>
              <a:rPr lang="en-US" dirty="0" err="1" smtClean="0"/>
              <a:t>DigiCert</a:t>
            </a:r>
            <a:r>
              <a:rPr lang="en-US" dirty="0" smtClean="0"/>
              <a:t> CA.</a:t>
            </a:r>
          </a:p>
          <a:p>
            <a:r>
              <a:rPr lang="en-US" dirty="0" smtClean="0"/>
              <a:t>OSG now forms a new collaboration with XSEDE</a:t>
            </a:r>
          </a:p>
          <a:p>
            <a:pPr lvl="1"/>
            <a:r>
              <a:rPr lang="en-US" dirty="0" err="1" smtClean="0"/>
              <a:t>CILogon</a:t>
            </a:r>
            <a:r>
              <a:rPr lang="en-US" dirty="0" smtClean="0"/>
              <a:t> team will provide the CA services. </a:t>
            </a:r>
            <a:r>
              <a:rPr lang="en-US" dirty="0" err="1" smtClean="0"/>
              <a:t>CILogon</a:t>
            </a:r>
            <a:r>
              <a:rPr lang="en-US" dirty="0" smtClean="0"/>
              <a:t> already provides CA services for various communities.</a:t>
            </a:r>
          </a:p>
          <a:p>
            <a:pPr lvl="1"/>
            <a:r>
              <a:rPr lang="en-US" dirty="0" smtClean="0"/>
              <a:t>OSG will continue to run its RA service</a:t>
            </a:r>
          </a:p>
          <a:p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Another 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drastic change in OSG’s operations or </a:t>
            </a:r>
            <a:r>
              <a:rPr lang="en-US" dirty="0" smtClean="0"/>
              <a:t>architecture.</a:t>
            </a:r>
          </a:p>
          <a:p>
            <a:r>
              <a:rPr lang="en-US" dirty="0" smtClean="0"/>
              <a:t>Marginal cost is small. </a:t>
            </a:r>
          </a:p>
          <a:p>
            <a:r>
              <a:rPr lang="en-US" dirty="0" smtClean="0"/>
              <a:t>Motivators for the change is the synergies between the 2 projects</a:t>
            </a:r>
          </a:p>
          <a:p>
            <a:pPr lvl="1"/>
            <a:r>
              <a:rPr lang="en-US" dirty="0" smtClean="0"/>
              <a:t>OSG and XSEDE already provide these services. Adding a new </a:t>
            </a:r>
            <a:r>
              <a:rPr lang="en-US" dirty="0" err="1" smtClean="0"/>
              <a:t>CILogon</a:t>
            </a:r>
            <a:r>
              <a:rPr lang="en-US" dirty="0" smtClean="0"/>
              <a:t> OSG CA instance is not costly. </a:t>
            </a:r>
          </a:p>
          <a:p>
            <a:pPr lvl="1"/>
            <a:r>
              <a:rPr lang="en-US" dirty="0" smtClean="0"/>
              <a:t>Sharing resources and conserve our funding.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CA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Smiley Face 6"/>
          <p:cNvSpPr/>
          <p:nvPr/>
        </p:nvSpPr>
        <p:spPr bwMode="auto">
          <a:xfrm>
            <a:off x="792115" y="2364074"/>
            <a:ext cx="741830" cy="679041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7" idx="6"/>
          </p:cNvCxnSpPr>
          <p:nvPr/>
        </p:nvCxnSpPr>
        <p:spPr bwMode="auto">
          <a:xfrm>
            <a:off x="1533945" y="2703595"/>
            <a:ext cx="216262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3105619" y="1810782"/>
            <a:ext cx="3228618" cy="1458680"/>
            <a:chOff x="2766146" y="1471256"/>
            <a:chExt cx="3228618" cy="1458680"/>
          </a:xfrm>
        </p:grpSpPr>
        <p:sp>
          <p:nvSpPr>
            <p:cNvPr id="8" name="Cube 7"/>
            <p:cNvSpPr/>
            <p:nvPr/>
          </p:nvSpPr>
          <p:spPr bwMode="auto">
            <a:xfrm>
              <a:off x="3369669" y="1949099"/>
              <a:ext cx="691537" cy="980837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6146" y="1471256"/>
              <a:ext cx="3228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OSG RA (OIM Server)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36881" y="271616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5928" y="2818273"/>
            <a:ext cx="86048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Create an </a:t>
            </a:r>
          </a:p>
          <a:p>
            <a:pPr>
              <a:buNone/>
            </a:pPr>
            <a:r>
              <a:rPr lang="en-US" sz="1200" dirty="0" smtClean="0"/>
              <a:t>account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 bwMode="auto">
          <a:xfrm>
            <a:off x="1257330" y="4300606"/>
            <a:ext cx="4174367" cy="163472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>
            <a:stCxn id="8" idx="3"/>
            <a:endCxn id="23" idx="0"/>
          </p:cNvCxnSpPr>
          <p:nvPr/>
        </p:nvCxnSpPr>
        <p:spPr bwMode="auto">
          <a:xfrm rot="5400000">
            <a:off x="3354659" y="3850267"/>
            <a:ext cx="1194615" cy="330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938456" y="3561695"/>
            <a:ext cx="170716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Create a ticket, assign</a:t>
            </a:r>
          </a:p>
          <a:p>
            <a:pPr>
              <a:buNone/>
            </a:pPr>
            <a:r>
              <a:rPr lang="en-US" sz="1200" dirty="0" smtClean="0"/>
              <a:t>to the RA Agent 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50199" y="4464077"/>
            <a:ext cx="874233" cy="570745"/>
            <a:chOff x="3210726" y="3684426"/>
            <a:chExt cx="874233" cy="570745"/>
          </a:xfrm>
        </p:grpSpPr>
        <p:sp>
          <p:nvSpPr>
            <p:cNvPr id="23" name="Smiley Face 22"/>
            <p:cNvSpPr/>
            <p:nvPr/>
          </p:nvSpPr>
          <p:spPr bwMode="auto">
            <a:xfrm>
              <a:off x="3344523" y="3684426"/>
              <a:ext cx="502936" cy="301796"/>
            </a:xfrm>
            <a:prstGeom prst="smileyF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10726" y="3978172"/>
              <a:ext cx="874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b="1" dirty="0" smtClean="0"/>
                <a:t>RA Agent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53963" y="4478150"/>
            <a:ext cx="808785" cy="556668"/>
            <a:chOff x="4078292" y="3736227"/>
            <a:chExt cx="808785" cy="556668"/>
          </a:xfrm>
        </p:grpSpPr>
        <p:sp>
          <p:nvSpPr>
            <p:cNvPr id="24" name="Smiley Face 23"/>
            <p:cNvSpPr/>
            <p:nvPr/>
          </p:nvSpPr>
          <p:spPr bwMode="auto">
            <a:xfrm>
              <a:off x="4188459" y="3736227"/>
              <a:ext cx="502936" cy="301796"/>
            </a:xfrm>
            <a:prstGeom prst="smileyF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78292" y="4015896"/>
              <a:ext cx="808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b="1" dirty="0" smtClean="0"/>
                <a:t>Sponsor</a:t>
              </a:r>
            </a:p>
          </p:txBody>
        </p:sp>
      </p:grpSp>
      <p:cxnSp>
        <p:nvCxnSpPr>
          <p:cNvPr id="31" name="Straight Connector 30"/>
          <p:cNvCxnSpPr>
            <a:stCxn id="7" idx="5"/>
            <a:endCxn id="24" idx="1"/>
          </p:cNvCxnSpPr>
          <p:nvPr/>
        </p:nvCxnSpPr>
        <p:spPr bwMode="auto">
          <a:xfrm rot="16200000" flipH="1">
            <a:off x="1042208" y="3326771"/>
            <a:ext cx="1578675" cy="8124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852840" y="3399722"/>
            <a:ext cx="69364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Verify </a:t>
            </a:r>
          </a:p>
          <a:p>
            <a:pPr>
              <a:buNone/>
            </a:pPr>
            <a:r>
              <a:rPr lang="en-US" sz="1200" dirty="0" smtClean="0"/>
              <a:t>Identity</a:t>
            </a:r>
          </a:p>
        </p:txBody>
      </p:sp>
      <p:cxnSp>
        <p:nvCxnSpPr>
          <p:cNvPr id="34" name="Straight Connector 33"/>
          <p:cNvCxnSpPr>
            <a:stCxn id="24" idx="6"/>
            <a:endCxn id="23" idx="2"/>
          </p:cNvCxnSpPr>
          <p:nvPr/>
        </p:nvCxnSpPr>
        <p:spPr bwMode="auto">
          <a:xfrm flipV="1">
            <a:off x="2667066" y="4614975"/>
            <a:ext cx="1016930" cy="140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402199" y="5081747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VO</a:t>
            </a:r>
            <a:endParaRPr lang="en-US" dirty="0"/>
          </a:p>
        </p:txBody>
      </p:sp>
      <p:cxnSp>
        <p:nvCxnSpPr>
          <p:cNvPr id="40" name="Straight Connector 39"/>
          <p:cNvCxnSpPr>
            <a:stCxn id="8" idx="5"/>
          </p:cNvCxnSpPr>
          <p:nvPr/>
        </p:nvCxnSpPr>
        <p:spPr bwMode="auto">
          <a:xfrm>
            <a:off x="4400679" y="2692601"/>
            <a:ext cx="3193642" cy="235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7407244" y="1749410"/>
            <a:ext cx="708446" cy="1508979"/>
            <a:chOff x="3369669" y="1420957"/>
            <a:chExt cx="708446" cy="1508979"/>
          </a:xfrm>
        </p:grpSpPr>
        <p:sp>
          <p:nvSpPr>
            <p:cNvPr id="42" name="Cube 41"/>
            <p:cNvSpPr/>
            <p:nvPr/>
          </p:nvSpPr>
          <p:spPr bwMode="auto">
            <a:xfrm>
              <a:off x="3369669" y="1949099"/>
              <a:ext cx="691537" cy="980837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70256" y="14209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CA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70657" y="2694026"/>
            <a:ext cx="143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Issue a certificate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 bwMode="auto">
          <a:xfrm rot="10800000" flipV="1">
            <a:off x="1496234" y="2565264"/>
            <a:ext cx="2200346" cy="251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Vertical Scroll 48"/>
          <p:cNvSpPr/>
          <p:nvPr/>
        </p:nvSpPr>
        <p:spPr bwMode="auto">
          <a:xfrm>
            <a:off x="5607734" y="2992810"/>
            <a:ext cx="678962" cy="666466"/>
          </a:xfrm>
          <a:prstGeom prst="verticalScroll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 smtClean="0"/>
              <a:t>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Vertical Scroll 50"/>
          <p:cNvSpPr/>
          <p:nvPr/>
        </p:nvSpPr>
        <p:spPr bwMode="auto">
          <a:xfrm>
            <a:off x="2151570" y="1875151"/>
            <a:ext cx="678962" cy="666466"/>
          </a:xfrm>
          <a:prstGeom prst="verticalScroll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 smtClean="0"/>
              <a:t>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34170" y="4490733"/>
            <a:ext cx="2314318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Same architecture </a:t>
            </a:r>
          </a:p>
          <a:p>
            <a:pPr>
              <a:buNone/>
            </a:pPr>
            <a:r>
              <a:rPr lang="en-US" sz="1800" dirty="0" smtClean="0"/>
              <a:t>we had with </a:t>
            </a:r>
            <a:r>
              <a:rPr lang="en-US" sz="1800" dirty="0" err="1" smtClean="0"/>
              <a:t>DigiCert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and </a:t>
            </a:r>
            <a:r>
              <a:rPr lang="en-US" sz="1800" dirty="0" err="1" smtClean="0"/>
              <a:t>DOEgrids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672411" y="3036573"/>
            <a:ext cx="98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smtClean="0"/>
              <a:t>Subscriber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Identity Vetting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same identity vetting process we used with </a:t>
            </a:r>
            <a:r>
              <a:rPr lang="en-US" sz="2000" dirty="0" err="1" smtClean="0"/>
              <a:t>DigiCert</a:t>
            </a:r>
            <a:r>
              <a:rPr lang="en-US" sz="2000" dirty="0" smtClean="0"/>
              <a:t> and </a:t>
            </a:r>
            <a:r>
              <a:rPr lang="en-US" sz="2000" dirty="0" err="1" smtClean="0"/>
              <a:t>DOEGrids</a:t>
            </a:r>
            <a:r>
              <a:rPr lang="en-US" sz="2000" dirty="0" smtClean="0"/>
              <a:t> </a:t>
            </a:r>
            <a:r>
              <a:rPr lang="en-US" sz="2000" dirty="0" err="1" smtClean="0"/>
              <a:t>CAs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OSG Registration Authority is staffed and operated by the OSG Operations Center (GOC) at Indiana University.</a:t>
            </a:r>
          </a:p>
          <a:p>
            <a:r>
              <a:rPr lang="en-US" sz="2000" dirty="0" smtClean="0"/>
              <a:t>OSG Information Management (OIM) system provides the services and the user interface for OSG RA to perform its job. Subscribers goes to OIM website for any certificate related business.  </a:t>
            </a:r>
          </a:p>
          <a:p>
            <a:r>
              <a:rPr lang="en-US" sz="2000" dirty="0" smtClean="0"/>
              <a:t>OSG RA authenticates the certificate requests in collaboration with Virtual Organizations that are members of OSG Consortium. </a:t>
            </a:r>
          </a:p>
          <a:p>
            <a:r>
              <a:rPr lang="en-US" sz="2000" dirty="0" smtClean="0"/>
              <a:t>OSG Council vets all member </a:t>
            </a:r>
            <a:r>
              <a:rPr lang="en-US" sz="2000" dirty="0" err="1" smtClean="0"/>
              <a:t>VOs</a:t>
            </a:r>
            <a:r>
              <a:rPr lang="en-US" sz="2000" dirty="0" smtClean="0"/>
              <a:t> and determines membership status . Each VO Manager is registered with OSG Information Management System.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Identity Vetting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Currently, there are 93 </a:t>
            </a:r>
            <a:r>
              <a:rPr lang="en-US" sz="2000" dirty="0" err="1" smtClean="0"/>
              <a:t>VOs</a:t>
            </a:r>
            <a:r>
              <a:rPr lang="en-US" sz="2000" dirty="0" smtClean="0"/>
              <a:t> registered. </a:t>
            </a:r>
          </a:p>
          <a:p>
            <a:r>
              <a:rPr lang="en-US" sz="2000" dirty="0" smtClean="0"/>
              <a:t>Each VO management</a:t>
            </a:r>
            <a:r>
              <a:rPr lang="en-US" sz="2000" dirty="0" smtClean="0"/>
              <a:t> identifies </a:t>
            </a:r>
            <a:r>
              <a:rPr lang="en-US" sz="2000" dirty="0" smtClean="0"/>
              <a:t>a list of RA Agents and </a:t>
            </a:r>
            <a:r>
              <a:rPr lang="en-US" sz="2000" dirty="0" smtClean="0"/>
              <a:t>Sponsors within his/her VO. </a:t>
            </a:r>
            <a:r>
              <a:rPr lang="en-US" sz="2000" dirty="0" smtClean="0"/>
              <a:t>There are a few RA Agents per VO. Sponsors are located at institutions where the users are.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The names of authorized personnel and their contact information are recorded in OIM.</a:t>
            </a:r>
            <a:r>
              <a:rPr lang="en-US" sz="2000" dirty="0" smtClean="0"/>
              <a:t> This includes GOC Staff acting as OSG RA, the RA Agents, and Sponsors. </a:t>
            </a:r>
          </a:p>
          <a:p>
            <a:r>
              <a:rPr lang="en-US" sz="2000" dirty="0" smtClean="0"/>
              <a:t>When a subscriber makes a certificate request, OIM creates an account for the user and collects the following information: </a:t>
            </a:r>
          </a:p>
          <a:p>
            <a:pPr lvl="1"/>
            <a:r>
              <a:rPr lang="en-US" sz="1400" dirty="0" smtClean="0"/>
              <a:t>Full Name,</a:t>
            </a:r>
            <a:r>
              <a:rPr lang="en-US" sz="1400" dirty="0" smtClean="0"/>
              <a:t> Phone, Email</a:t>
            </a:r>
            <a:r>
              <a:rPr lang="en-US" sz="1400" dirty="0" smtClean="0"/>
              <a:t>,</a:t>
            </a:r>
          </a:p>
          <a:p>
            <a:pPr lvl="1"/>
            <a:r>
              <a:rPr lang="en-US" sz="1400" dirty="0" smtClean="0"/>
              <a:t>City, State, </a:t>
            </a:r>
            <a:r>
              <a:rPr lang="en-US" sz="1400" dirty="0" err="1" smtClean="0"/>
              <a:t>Zipcode</a:t>
            </a:r>
            <a:r>
              <a:rPr lang="en-US" sz="1400" dirty="0" smtClean="0"/>
              <a:t>, and Country</a:t>
            </a:r>
          </a:p>
          <a:p>
            <a:pPr lvl="1"/>
            <a:r>
              <a:rPr lang="en-US" sz="1400" dirty="0" smtClean="0"/>
              <a:t>Profile, a few sentences to introduce themselves to the OSG community, the work they do and the role they play</a:t>
            </a:r>
          </a:p>
          <a:p>
            <a:pPr lvl="1"/>
            <a:r>
              <a:rPr lang="en-US" sz="1400" dirty="0" smtClean="0"/>
              <a:t>Virtual </a:t>
            </a:r>
            <a:r>
              <a:rPr lang="en-US" sz="1400" dirty="0" smtClean="0"/>
              <a:t>Organization </a:t>
            </a:r>
            <a:r>
              <a:rPr lang="en-US" sz="1400" dirty="0" smtClean="0"/>
              <a:t>membership</a:t>
            </a:r>
          </a:p>
          <a:p>
            <a:pPr lvl="1"/>
            <a:r>
              <a:rPr lang="en-US" sz="1400" dirty="0" smtClean="0"/>
              <a:t>Consent </a:t>
            </a:r>
            <a:r>
              <a:rPr lang="en-US" sz="1400" dirty="0" smtClean="0"/>
              <a:t>to IGTF Certificate Subscriber </a:t>
            </a:r>
            <a:r>
              <a:rPr lang="en-US" sz="1400" dirty="0" smtClean="0"/>
              <a:t>Agreement</a:t>
            </a:r>
          </a:p>
          <a:p>
            <a:pPr lvl="1"/>
            <a:r>
              <a:rPr lang="en-US" sz="1400" dirty="0" smtClean="0"/>
              <a:t>A </a:t>
            </a:r>
            <a:r>
              <a:rPr lang="en-US" sz="1400" dirty="0" smtClean="0"/>
              <a:t>password to protect their private </a:t>
            </a:r>
            <a:r>
              <a:rPr lang="en-US" sz="1400" dirty="0" smtClean="0"/>
              <a:t>key</a:t>
            </a:r>
            <a:r>
              <a:rPr lang="en-US" sz="16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Identity Vetting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When a certificate request is created in OIM, a ticket is created</a:t>
            </a:r>
            <a:r>
              <a:rPr lang="en-US" sz="2000" dirty="0" smtClean="0"/>
              <a:t> and assigned </a:t>
            </a:r>
            <a:r>
              <a:rPr lang="en-US" sz="2000" dirty="0" smtClean="0"/>
              <a:t>to one of the RA Agents </a:t>
            </a:r>
            <a:r>
              <a:rPr lang="en-US" sz="2000" dirty="0" smtClean="0"/>
              <a:t>assigned for the </a:t>
            </a:r>
            <a:r>
              <a:rPr lang="en-US" sz="2000" dirty="0" smtClean="0"/>
              <a:t>requested VO. </a:t>
            </a:r>
          </a:p>
          <a:p>
            <a:r>
              <a:rPr lang="en-US" sz="2000" dirty="0" smtClean="0"/>
              <a:t>RA Agent receives</a:t>
            </a:r>
            <a:r>
              <a:rPr lang="en-US" sz="2000" dirty="0" smtClean="0"/>
              <a:t> the ticket and routes the ticket to one of the Sponsors listed for the VO. </a:t>
            </a:r>
          </a:p>
          <a:p>
            <a:r>
              <a:rPr lang="en-US" sz="2000" dirty="0" smtClean="0"/>
              <a:t>RA Agent and Sponsors communicate:</a:t>
            </a:r>
          </a:p>
          <a:p>
            <a:pPr lvl="1"/>
            <a:r>
              <a:rPr lang="en-US" sz="1600" dirty="0" smtClean="0"/>
              <a:t>Through the OIM ticketing system where they each need to have a valid certificate. Their DN is captured and appended to the ticket. Or, </a:t>
            </a:r>
          </a:p>
          <a:p>
            <a:pPr lvl="1"/>
            <a:r>
              <a:rPr lang="en-US" sz="1600" dirty="0" smtClean="0"/>
              <a:t>Via digitally signed emails. Or, </a:t>
            </a:r>
          </a:p>
          <a:p>
            <a:pPr lvl="1"/>
            <a:r>
              <a:rPr lang="en-US" sz="1600" dirty="0" smtClean="0"/>
              <a:t>Via Phone calls, where the Sponsor’s phone number validated and stored in OIM. </a:t>
            </a:r>
          </a:p>
          <a:p>
            <a:pPr lvl="1"/>
            <a:r>
              <a:rPr lang="en-US" sz="1600" dirty="0" smtClean="0"/>
              <a:t>If the communication is done through email or phone, RA Agent must enter the data into the ticket. </a:t>
            </a:r>
          </a:p>
          <a:p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Identity Vetting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Sponsor verifies the subscriber’s identity by:</a:t>
            </a:r>
          </a:p>
          <a:p>
            <a:pPr lvl="1"/>
            <a:r>
              <a:rPr lang="en-US" sz="1600" dirty="0" smtClean="0"/>
              <a:t>Knowing the requestor personally and verifying the request is made by the subscriber</a:t>
            </a:r>
          </a:p>
          <a:p>
            <a:pPr lvl="1"/>
            <a:r>
              <a:rPr lang="en-US" sz="1600" dirty="0" smtClean="0"/>
              <a:t>Face-face meeting where sponsor checks the photo-id or a similar document. </a:t>
            </a:r>
          </a:p>
          <a:p>
            <a:pPr lvl="1"/>
            <a:r>
              <a:rPr lang="en-US" sz="1600" dirty="0" smtClean="0"/>
              <a:t>Name, e-mail address and telephone number available from a publicly accessible directory of the institution where the subscriber is affiliated. </a:t>
            </a:r>
          </a:p>
          <a:p>
            <a:pPr lvl="1"/>
            <a:r>
              <a:rPr lang="en-US" sz="1600" dirty="0" smtClean="0"/>
              <a:t>Unsigned e-mail from third parties known to the</a:t>
            </a:r>
            <a:r>
              <a:rPr lang="en-US" sz="1600" dirty="0" smtClean="0"/>
              <a:t> sponsor </a:t>
            </a:r>
            <a:r>
              <a:rPr lang="en-US" sz="1600" dirty="0" smtClean="0"/>
              <a:t>attesting to the validity of the request </a:t>
            </a:r>
          </a:p>
          <a:p>
            <a:pPr lvl="1"/>
            <a:r>
              <a:rPr lang="en-US" sz="1600" dirty="0" smtClean="0"/>
              <a:t>Information about the subscriber posted on institutional web sites, such as description of a research group on a university web site, or an institutional organization chart.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Sponsor makes a decision about the request and communicates back to the RA Agent. </a:t>
            </a:r>
          </a:p>
          <a:p>
            <a:pPr>
              <a:buNone/>
            </a:pPr>
            <a:endParaRPr lang="en-US" sz="2000" dirty="0" smtClean="0"/>
          </a:p>
          <a:p>
            <a:pPr lvl="1"/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  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Identity Vetting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Identity Vetting for Host/Service Certificates</a:t>
            </a:r>
          </a:p>
          <a:p>
            <a:r>
              <a:rPr lang="en-US" sz="2000" dirty="0" smtClean="0"/>
              <a:t>The subscriber must have a personal certificate to authenticate his/her request. </a:t>
            </a:r>
          </a:p>
          <a:p>
            <a:r>
              <a:rPr lang="en-US" sz="2000" dirty="0" smtClean="0"/>
              <a:t>Each VO has a list of special RA Agents, called Grid </a:t>
            </a:r>
            <a:r>
              <a:rPr lang="en-US" sz="2000" dirty="0" err="1" smtClean="0"/>
              <a:t>Admins</a:t>
            </a:r>
            <a:r>
              <a:rPr lang="en-US" sz="2000" dirty="0" smtClean="0"/>
              <a:t>, whose sole purpose is to handle host/service certificate requests. </a:t>
            </a:r>
          </a:p>
          <a:p>
            <a:r>
              <a:rPr lang="en-US" sz="2000" dirty="0" smtClean="0"/>
              <a:t>Each VO registers with OIM the list of web domains (</a:t>
            </a:r>
            <a:r>
              <a:rPr lang="en-US" sz="2000" dirty="0" err="1" smtClean="0"/>
              <a:t>FQDNs</a:t>
            </a:r>
            <a:r>
              <a:rPr lang="en-US" sz="2000" dirty="0" smtClean="0"/>
              <a:t>) that they own. For each domain, the VO registers a list of </a:t>
            </a:r>
            <a:r>
              <a:rPr lang="en-US" sz="2000" dirty="0" err="1" smtClean="0"/>
              <a:t>GridAdmins</a:t>
            </a:r>
            <a:r>
              <a:rPr lang="en-US" sz="2000" dirty="0" smtClean="0"/>
              <a:t> in OIM.</a:t>
            </a:r>
          </a:p>
          <a:p>
            <a:r>
              <a:rPr lang="en-US" sz="2000" dirty="0" err="1" smtClean="0"/>
              <a:t>GridAdmins</a:t>
            </a:r>
            <a:r>
              <a:rPr lang="en-US" sz="2000" dirty="0" smtClean="0"/>
              <a:t> are located at institutions that owns the registered web domains. </a:t>
            </a:r>
            <a:r>
              <a:rPr lang="en-US" sz="2000" dirty="0" err="1" smtClean="0"/>
              <a:t>GridAdmins</a:t>
            </a:r>
            <a:r>
              <a:rPr lang="en-US" sz="2000" dirty="0" smtClean="0"/>
              <a:t> know which subscribers are entitled to obtain host/service certificate within their domains. They know subscribers personally or check with their institutional line management. </a:t>
            </a:r>
          </a:p>
          <a:p>
            <a:r>
              <a:rPr lang="en-US" sz="2000" dirty="0" smtClean="0"/>
              <a:t>   </a:t>
            </a:r>
          </a:p>
          <a:p>
            <a:pPr lvl="1"/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  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6876D-3D33-4182-882D-D3DA3ED67F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19320</TotalTime>
  <Words>858</Words>
  <Application>Microsoft Macintosh PowerPoint</Application>
  <PresentationFormat>On-screen Show (4:3)</PresentationFormat>
  <Paragraphs>110</Paragraphs>
  <Slides>10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Japanese Art</vt:lpstr>
      <vt:lpstr>CILogon OSG CA   </vt:lpstr>
      <vt:lpstr>Need for Another CA</vt:lpstr>
      <vt:lpstr>Need For Another CA</vt:lpstr>
      <vt:lpstr>Familiar CA architecture</vt:lpstr>
      <vt:lpstr>Familiar Identity Vetting Process</vt:lpstr>
      <vt:lpstr>Familiar Identity Vetting Process</vt:lpstr>
      <vt:lpstr>Familiar Identity Vetting Process</vt:lpstr>
      <vt:lpstr>Familiar Identity Vetting Process</vt:lpstr>
      <vt:lpstr>Familiar Identity Vetting Process</vt:lpstr>
      <vt:lpstr>OSG RA</vt:lpstr>
    </vt:vector>
  </TitlesOfParts>
  <Manager>OSG Resource Managers</Manager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 09 May 2008</dc:title>
  <dc:creator>Chander Sehgal</dc:creator>
  <cp:keywords/>
  <cp:lastModifiedBy>Mine Altunay</cp:lastModifiedBy>
  <cp:revision>563</cp:revision>
  <cp:lastPrinted>2007-02-13T22:42:37Z</cp:lastPrinted>
  <dcterms:created xsi:type="dcterms:W3CDTF">2015-05-14T20:30:06Z</dcterms:created>
  <dcterms:modified xsi:type="dcterms:W3CDTF">2015-05-19T19:28:02Z</dcterms:modified>
</cp:coreProperties>
</file>