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5"/>
  </p:notesMasterIdLst>
  <p:handoutMasterIdLst>
    <p:handoutMasterId r:id="rId26"/>
  </p:handoutMasterIdLst>
  <p:sldIdLst>
    <p:sldId id="256" r:id="rId2"/>
    <p:sldId id="259" r:id="rId3"/>
    <p:sldId id="260" r:id="rId4"/>
    <p:sldId id="265" r:id="rId5"/>
    <p:sldId id="266" r:id="rId6"/>
    <p:sldId id="268" r:id="rId7"/>
    <p:sldId id="269" r:id="rId8"/>
    <p:sldId id="267" r:id="rId9"/>
    <p:sldId id="270" r:id="rId10"/>
    <p:sldId id="272" r:id="rId11"/>
    <p:sldId id="273" r:id="rId12"/>
    <p:sldId id="274" r:id="rId13"/>
    <p:sldId id="276" r:id="rId14"/>
    <p:sldId id="277" r:id="rId15"/>
    <p:sldId id="278" r:id="rId16"/>
    <p:sldId id="279" r:id="rId17"/>
    <p:sldId id="280" r:id="rId18"/>
    <p:sldId id="281" r:id="rId19"/>
    <p:sldId id="261" r:id="rId20"/>
    <p:sldId id="263" r:id="rId21"/>
    <p:sldId id="271" r:id="rId22"/>
    <p:sldId id="262" r:id="rId23"/>
    <p:sldId id="264" r:id="rId24"/>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2868" autoAdjust="0"/>
    <p:restoredTop sz="68129" autoAdjust="0"/>
  </p:normalViewPr>
  <p:slideViewPr>
    <p:cSldViewPr snapToGrid="0">
      <p:cViewPr varScale="1">
        <p:scale>
          <a:sx n="85" d="100"/>
          <a:sy n="85" d="100"/>
        </p:scale>
        <p:origin x="-1544" y="-120"/>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ableStyles" Target="tableStyles.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printerSettings" Target="printerSettings/printerSettings1.bin"/><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presProps" Target="presProps.xml"/><Relationship Id="rId26" Type="http://schemas.openxmlformats.org/officeDocument/2006/relationships/handoutMaster" Target="handoutMasters/handoutMaster1.xml"/><Relationship Id="rId30" Type="http://schemas.openxmlformats.org/officeDocument/2006/relationships/theme" Target="theme/theme1.xml"/><Relationship Id="rId11" Type="http://schemas.openxmlformats.org/officeDocument/2006/relationships/slide" Target="slides/slide10.xml"/><Relationship Id="rId29" Type="http://schemas.openxmlformats.org/officeDocument/2006/relationships/viewProps" Target="viewProp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265EBAD-E81F-4EB9-B0FE-F86B67E90194}" type="slidenum">
              <a:rPr lang="en-US">
                <a:ea typeface="ＭＳ Ｐゴシック" pitchFamily="16" charset="-128"/>
              </a:rPr>
              <a:pPr/>
              <a:t>2</a:t>
            </a:fld>
            <a:endParaRPr lang="en-US">
              <a:ea typeface="ＭＳ Ｐゴシック" pitchFamily="16" charset="-128"/>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1353CD89-1A1F-6442-9743-2F0EAAC67AEA}" type="slidenum">
              <a:rPr lang="en-US"/>
              <a:pPr/>
              <a:t>3</a:t>
            </a:fld>
            <a:endParaRPr 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EED12B14-0E5E-4727-BBCA-84210E85A53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0"/>
            <a:ext cx="1965325"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743575"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7DED1BD5-1454-46E2-91F8-595FBCFA24D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A9E93992-0C98-4927-B232-926C5706737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4700" y="13335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3335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fld id="{052ED43E-FFC6-4733-90B5-3F1EA8650B2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sldNum" sz="quarter" idx="10"/>
          </p:nvPr>
        </p:nvSpPr>
        <p:spPr>
          <a:ln/>
        </p:spPr>
        <p:txBody>
          <a:bodyPr/>
          <a:lstStyle>
            <a:lvl1pPr>
              <a:defRPr/>
            </a:lvl1pPr>
          </a:lstStyle>
          <a:p>
            <a:pPr>
              <a:defRPr/>
            </a:pPr>
            <a:fld id="{FE0D153F-D5DD-4DE5-A296-14922A3598C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sldNum" sz="quarter" idx="10"/>
          </p:nvPr>
        </p:nvSpPr>
        <p:spPr>
          <a:ln/>
        </p:spPr>
        <p:txBody>
          <a:bodyPr/>
          <a:lstStyle>
            <a:lvl1pPr>
              <a:defRPr/>
            </a:lvl1pPr>
          </a:lstStyle>
          <a:p>
            <a:pPr>
              <a:defRPr/>
            </a:pPr>
            <a:fld id="{B986FEBC-FC0F-4EF3-B2AF-DFF52BFA3FE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564E46F8-69E3-4B95-A8B1-50095048CB8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C58EB326-FF11-4895-AA10-E9E1247897B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A070F711-BB7B-4F33-B099-48AF44E88E6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685800" y="0"/>
            <a:ext cx="69469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13"/>
          <a:srcRect/>
          <a:stretch>
            <a:fillRect/>
          </a:stretch>
        </p:blipFill>
        <p:spPr bwMode="auto">
          <a:xfrm>
            <a:off x="0" y="165100"/>
            <a:ext cx="1393825" cy="925513"/>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a:solidFill>
                  <a:srgbClr val="FF8000"/>
                </a:solidFill>
                <a:ea typeface="ＭＳ Ｐゴシック" pitchFamily="1" charset="-128"/>
                <a:cs typeface="+mn-cs"/>
              </a:rPr>
              <a:t>OSG Review January 14, 2009</a:t>
            </a: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2" r:id="rId3"/>
    <p:sldLayoutId id="2147483701" r:id="rId4"/>
    <p:sldLayoutId id="2147483700" r:id="rId5"/>
    <p:sldLayoutId id="2147483699" r:id="rId6"/>
    <p:sldLayoutId id="2147483698" r:id="rId7"/>
    <p:sldLayoutId id="2147483697" r:id="rId8"/>
    <p:sldLayoutId id="2147483696" r:id="rId9"/>
    <p:sldLayoutId id="2147483695" r:id="rId10"/>
    <p:sldLayoutId id="2147483694" r:id="rId11"/>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df"/><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hyperlink" Target="https://twiki.grid.iu.edu/twiki/pub/Council/Agenda2009Aug11/OSG_TG_SharedPriciples_v4-3.docx" TargetMode="External"/><Relationship Id="rId4" Type="http://schemas.openxmlformats.org/officeDocument/2006/relationships/hyperlink" Target="http://osg-docdb.opensciencegrid.org/cgi-bin/ShowDocument?docid=864"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 Id="rId3" Type="http://schemas.openxmlformats.org/officeDocument/2006/relationships/hyperlink" Target="https://twiki.grid.iu.edu/twiki/pub/Council/Agenda2009Aug11/NCI__the_Campuses_v3.pdf" TargetMode="External"/><Relationship Id="rId5" Type="http://schemas.openxmlformats.org/officeDocument/2006/relationships/hyperlink" Target="https://osg-docdb.opensciencegrid.org:440/cgi-bin/ShowDocument?docid=87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a:solidFill>
                  <a:srgbClr val="000080"/>
                </a:solidFill>
                <a:effectLst>
                  <a:outerShdw blurRad="38100" dist="38100" dir="2700000" algn="tl">
                    <a:srgbClr val="C0C0C0"/>
                  </a:outerShdw>
                </a:effectLst>
                <a:cs typeface="+mj-cs"/>
              </a:rPr>
              <a:t/>
            </a:r>
            <a:br>
              <a:rPr lang="en-US" sz="2800" b="1" dirty="0">
                <a:solidFill>
                  <a:srgbClr val="000080"/>
                </a:solidFill>
                <a:effectLst>
                  <a:outerShdw blurRad="38100" dist="38100" dir="2700000" algn="tl">
                    <a:srgbClr val="C0C0C0"/>
                  </a:outerShdw>
                </a:effectLst>
                <a:cs typeface="+mj-cs"/>
              </a:rPr>
            </a:br>
            <a:r>
              <a:rPr lang="en-US" sz="2800" b="1" dirty="0">
                <a:solidFill>
                  <a:srgbClr val="000080"/>
                </a:solidFill>
                <a:effectLst>
                  <a:outerShdw blurRad="38100" dist="38100" dir="2700000" algn="tl">
                    <a:srgbClr val="C0C0C0"/>
                  </a:outerShdw>
                </a:effectLst>
                <a:cs typeface="+mj-cs"/>
              </a:rPr>
              <a:t>ED Report on Planning for the OSG Futures</a:t>
            </a:r>
            <a:br>
              <a:rPr lang="en-US" sz="2800" b="1" dirty="0">
                <a:solidFill>
                  <a:srgbClr val="000080"/>
                </a:solidFill>
                <a:effectLst>
                  <a:outerShdw blurRad="38100" dist="38100" dir="2700000" algn="tl">
                    <a:srgbClr val="C0C0C0"/>
                  </a:outerShdw>
                </a:effectLst>
                <a:cs typeface="+mj-cs"/>
              </a:rPr>
            </a:br>
            <a:r>
              <a:rPr lang="en-US" sz="2800" b="1" dirty="0">
                <a:solidFill>
                  <a:srgbClr val="000080"/>
                </a:solidFill>
                <a:effectLst>
                  <a:outerShdw blurRad="38100" dist="38100" dir="2700000" algn="tl">
                    <a:srgbClr val="C0C0C0"/>
                  </a:outerShdw>
                </a:effectLst>
                <a:cs typeface="+mj-cs"/>
              </a:rPr>
              <a:t/>
            </a:r>
            <a:br>
              <a:rPr lang="en-US" sz="2800" b="1" dirty="0">
                <a:solidFill>
                  <a:srgbClr val="000080"/>
                </a:solidFill>
                <a:effectLst>
                  <a:outerShdw blurRad="38100" dist="38100" dir="2700000" algn="tl">
                    <a:srgbClr val="C0C0C0"/>
                  </a:outerShdw>
                </a:effectLst>
                <a:cs typeface="+mj-cs"/>
              </a:rPr>
            </a:br>
            <a:r>
              <a:rPr lang="en-US" sz="2800" b="1" dirty="0">
                <a:solidFill>
                  <a:srgbClr val="000080"/>
                </a:solidFill>
                <a:effectLst>
                  <a:outerShdw blurRad="38100" dist="38100" dir="2700000" algn="tl">
                    <a:srgbClr val="C0C0C0"/>
                  </a:outerShdw>
                </a:effectLst>
                <a:cs typeface="+mj-cs"/>
              </a:rPr>
              <a:t>Council Meeting</a:t>
            </a:r>
            <a:r>
              <a:rPr lang="en-US" sz="2800" b="1" dirty="0">
                <a:cs typeface="+mj-cs"/>
              </a:rPr>
              <a:t/>
            </a:r>
            <a:br>
              <a:rPr lang="en-US" sz="2800" b="1" dirty="0">
                <a:cs typeface="+mj-cs"/>
              </a:rPr>
            </a:br>
            <a:r>
              <a:rPr lang="en-US" sz="2800" b="1" dirty="0">
                <a:cs typeface="+mj-cs"/>
              </a:rPr>
              <a:t>August 10</a:t>
            </a:r>
            <a:r>
              <a:rPr lang="en-US" sz="2800" b="1" baseline="30000" dirty="0">
                <a:cs typeface="+mj-cs"/>
              </a:rPr>
              <a:t>th</a:t>
            </a:r>
            <a:r>
              <a:rPr lang="en-US" sz="2800" b="1" dirty="0">
                <a:cs typeface="+mj-cs"/>
              </a:rPr>
              <a:t> 2009</a:t>
            </a:r>
            <a:r>
              <a:rPr lang="en-US" sz="2000" dirty="0">
                <a:cs typeface="+mj-cs"/>
              </a:rPr>
              <a:t/>
            </a:r>
            <a:br>
              <a:rPr lang="en-US" sz="2000" dirty="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a:t>
            </a:r>
            <a:r>
              <a:rPr lang="en-US" sz="2000" dirty="0">
                <a:cs typeface="+mj-cs"/>
              </a:rPr>
              <a:t/>
            </a:r>
            <a:br>
              <a:rPr lang="en-US" sz="2000" dirty="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7335838" y="5291138"/>
            <a:ext cx="1535112" cy="1414462"/>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5433389"/>
            <a:ext cx="1218022" cy="12147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Directions:</a:t>
            </a:r>
          </a:p>
        </p:txBody>
      </p:sp>
      <p:sp>
        <p:nvSpPr>
          <p:cNvPr id="3" name="Content Placeholder 2"/>
          <p:cNvSpPr>
            <a:spLocks noGrp="1"/>
          </p:cNvSpPr>
          <p:nvPr>
            <p:ph idx="1"/>
          </p:nvPr>
        </p:nvSpPr>
        <p:spPr>
          <a:xfrm>
            <a:off x="209176" y="1318559"/>
            <a:ext cx="8934824" cy="4686300"/>
          </a:xfrm>
        </p:spPr>
        <p:txBody>
          <a:bodyPr/>
          <a:lstStyle/>
          <a:p>
            <a:pPr lvl="0"/>
            <a:r>
              <a:rPr lang="en-US" sz="2000"/>
              <a:t>Program of work driven by current and anticipated stakeholders.</a:t>
            </a:r>
          </a:p>
          <a:p>
            <a:pPr lvl="0"/>
            <a:r>
              <a:rPr lang="en-US" sz="2000"/>
              <a:t>Solidify the concept and practice of OSG Satellites. </a:t>
            </a:r>
          </a:p>
          <a:p>
            <a:pPr lvl="0"/>
            <a:r>
              <a:rPr lang="en-US" sz="2000"/>
              <a:t>Effort in core project ~same # of FTEs as current project (~33FTEs) </a:t>
            </a:r>
          </a:p>
          <a:p>
            <a:pPr lvl="0"/>
            <a:r>
              <a:rPr lang="en-US" sz="2000"/>
              <a:t>Strategic plans informed by sponsors (NSF MPS, NSF OCI, DOE ASCR, DOE HEP, DOE NP, NIH?).</a:t>
            </a:r>
          </a:p>
          <a:p>
            <a:pPr lvl="0"/>
            <a:r>
              <a:rPr lang="en-US" sz="2000"/>
              <a:t>Increased role and responsibilities on and across the university campuses. </a:t>
            </a:r>
          </a:p>
          <a:p>
            <a:pPr lvl="0"/>
            <a:r>
              <a:rPr lang="en-US" sz="2000"/>
              <a:t>Core mission to support of the US LHC Tier-3s.</a:t>
            </a:r>
          </a:p>
          <a:p>
            <a:pPr lvl="0"/>
            <a:r>
              <a:rPr lang="en-US" sz="2000"/>
              <a:t>Core mission to provide US operational services for the WLCG.</a:t>
            </a:r>
          </a:p>
          <a:p>
            <a:pPr lvl="0"/>
            <a:r>
              <a:rPr lang="en-US" sz="2000"/>
              <a:t>Support for and working with Community Grids is a core activity, including the LIGO Data Grid.</a:t>
            </a:r>
          </a:p>
          <a:p>
            <a:pPr lvl="0"/>
            <a:r>
              <a:rPr lang="en-US" sz="2000"/>
              <a:t>Plan for a 5-year program of work.</a:t>
            </a:r>
          </a:p>
          <a:p>
            <a:pPr lvl="0"/>
            <a:r>
              <a:rPr lang="en-US" sz="2000"/>
              <a:t>Well understood and agreed to relationships, cooperation and interfaces with XD projects.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a:t>
            </a:r>
          </a:p>
        </p:txBody>
      </p:sp>
      <p:sp>
        <p:nvSpPr>
          <p:cNvPr id="3" name="Content Placeholder 2"/>
          <p:cNvSpPr>
            <a:spLocks noGrp="1"/>
          </p:cNvSpPr>
          <p:nvPr>
            <p:ph idx="1"/>
          </p:nvPr>
        </p:nvSpPr>
        <p:spPr>
          <a:xfrm>
            <a:off x="0" y="1184088"/>
            <a:ext cx="8949764" cy="5390030"/>
          </a:xfrm>
        </p:spPr>
        <p:txBody>
          <a:bodyPr/>
          <a:lstStyle/>
          <a:p>
            <a:pPr lvl="0"/>
            <a:r>
              <a:rPr lang="en-US" sz="2000" b="1">
                <a:solidFill>
                  <a:srgbClr val="C70000"/>
                </a:solidFill>
              </a:rPr>
              <a:t>Sustain support for the VDT</a:t>
            </a:r>
            <a:r>
              <a:rPr lang="en-US" sz="2000" b="1"/>
              <a:t>. </a:t>
            </a:r>
          </a:p>
          <a:p>
            <a:pPr lvl="0"/>
            <a:r>
              <a:rPr lang="en-US" sz="2000"/>
              <a:t>Client  Toolkits</a:t>
            </a:r>
          </a:p>
          <a:p>
            <a:r>
              <a:rPr lang="en-US" sz="2000"/>
              <a:t>Web services (LIGO, ATLAS)</a:t>
            </a:r>
          </a:p>
          <a:p>
            <a:r>
              <a:rPr lang="en-US" sz="2000"/>
              <a:t>Data encryption and data security capabilities (SBGrid). </a:t>
            </a:r>
          </a:p>
          <a:p>
            <a:pPr lvl="0"/>
            <a:r>
              <a:rPr lang="en-US" sz="2000"/>
              <a:t>Application level portals and gateway software. </a:t>
            </a:r>
          </a:p>
          <a:p>
            <a:pPr lvl="0"/>
            <a:r>
              <a:rPr lang="en-US" sz="2000"/>
              <a:t>Integration with industry could be useful (SBGrid). </a:t>
            </a:r>
          </a:p>
          <a:p>
            <a:pPr lvl="0"/>
            <a:r>
              <a:rPr lang="en-US" sz="2000"/>
              <a:t>Better define and publish boundaries for software regarding what OSG supports and what it doesn't support (SLAC)</a:t>
            </a:r>
          </a:p>
          <a:p>
            <a:pPr lvl="0"/>
            <a:r>
              <a:rPr lang="en-US" sz="2000"/>
              <a:t>Full support for use of Virtual Machines (STAR).</a:t>
            </a:r>
          </a:p>
          <a:p>
            <a:pPr lvl="0"/>
            <a:r>
              <a:rPr lang="en-US" sz="2000"/>
              <a:t>Better error code reporting and translation through the s/w stack (STAR, ATLAS?)</a:t>
            </a:r>
          </a:p>
          <a:p>
            <a:pPr lvl="0"/>
            <a:r>
              <a:rPr lang="en-US" sz="2000"/>
              <a:t>Better end-to-end support for data management and storage use. </a:t>
            </a:r>
          </a:p>
          <a:p>
            <a:pPr lvl="0"/>
            <a:r>
              <a:rPr lang="en-US" sz="2000"/>
              <a:t>Include more components for network management and allocation. </a:t>
            </a:r>
          </a:p>
          <a:p>
            <a:pPr lvl="0"/>
            <a:r>
              <a:rPr lang="en-US" sz="2000"/>
              <a:t>Track evolution and ensure interoperability with EGEE/EGI (CMS).</a:t>
            </a:r>
          </a:p>
          <a:p>
            <a:pPr lvl="0"/>
            <a:r>
              <a:rPr lang="en-US" sz="2000"/>
              <a:t>Gradually adopt components of software sustainability paper.</a:t>
            </a: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Community Specific</a:t>
            </a:r>
          </a:p>
        </p:txBody>
      </p:sp>
      <p:sp>
        <p:nvSpPr>
          <p:cNvPr id="3" name="Content Placeholder 2"/>
          <p:cNvSpPr>
            <a:spLocks noGrp="1"/>
          </p:cNvSpPr>
          <p:nvPr>
            <p:ph idx="1"/>
          </p:nvPr>
        </p:nvSpPr>
        <p:spPr/>
        <p:txBody>
          <a:bodyPr/>
          <a:lstStyle/>
          <a:p>
            <a:pPr lvl="0"/>
            <a:r>
              <a:rPr lang="en-US" sz="2000"/>
              <a:t>Support for more dynamic and flexible VOs and groups (SBGrid, Council). </a:t>
            </a:r>
          </a:p>
          <a:p>
            <a:pPr lvl="0"/>
            <a:r>
              <a:rPr lang="en-US" sz="2000"/>
              <a:t>Sharing and use of storage by communities that don't own it using reservation, allocation (SBGrid, LIGO, Council)</a:t>
            </a:r>
          </a:p>
          <a:p>
            <a:pPr lvl="0"/>
            <a:r>
              <a:rPr lang="en-US" sz="2000"/>
              <a:t>Strengthen relationships with Community Grids for Security Incident Response and alerts.</a:t>
            </a:r>
          </a:p>
          <a:p>
            <a:pPr lvl="0"/>
            <a:r>
              <a:rPr lang="en-US" sz="2000"/>
              <a:t>Strengthen relationships on workflow and community capabilities, condor etc. </a:t>
            </a:r>
          </a:p>
          <a:p>
            <a:pPr lvl="0"/>
            <a:r>
              <a:rPr lang="en-US" sz="2000"/>
              <a:t>Develop policies as to how a regional grid interacts with the OSG (NYSGrid)</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Capabilities and Capacities</a:t>
            </a:r>
          </a:p>
        </p:txBody>
      </p:sp>
      <p:sp>
        <p:nvSpPr>
          <p:cNvPr id="3" name="Content Placeholder 2"/>
          <p:cNvSpPr>
            <a:spLocks noGrp="1"/>
          </p:cNvSpPr>
          <p:nvPr>
            <p:ph idx="1"/>
          </p:nvPr>
        </p:nvSpPr>
        <p:spPr/>
        <p:txBody>
          <a:bodyPr/>
          <a:lstStyle/>
          <a:p>
            <a:pPr lvl="0"/>
            <a:r>
              <a:rPr lang="en-US" sz="2000"/>
              <a:t>Understand role, impact, requirements, interfaces to and integration with commercial clouds, if any (Council).</a:t>
            </a:r>
          </a:p>
          <a:p>
            <a:pPr lvl="0"/>
            <a:r>
              <a:rPr lang="en-US" sz="2000"/>
              <a:t>Develop appropriate interfaces, integration with TeraGrid. </a:t>
            </a:r>
          </a:p>
          <a:p>
            <a:pPr lvl="0"/>
            <a:r>
              <a:rPr lang="en-US" sz="2000"/>
              <a:t>Virtual Machine technologies as supported resources and environments.  </a:t>
            </a:r>
          </a:p>
          <a:p>
            <a:pPr lvl="0"/>
            <a:r>
              <a:rPr lang="en-US" sz="2000"/>
              <a:t>Extend capabilities and capacities for managing and using data and (dynamically allocated) networks across the shared distributed infrastructure.</a:t>
            </a:r>
          </a:p>
          <a:p>
            <a:pPr lvl="0"/>
            <a:r>
              <a:rPr lang="en-US" sz="2000"/>
              <a:t>Workflow – understand usability and scope of Pegasus and DAGMAN (LIGO).</a:t>
            </a:r>
          </a:p>
          <a:p>
            <a:pPr lvl="0"/>
            <a:r>
              <a:rPr lang="en-US" sz="2000"/>
              <a:t>Commonly adopted standards (LIGO, ATLAS)</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p>
        </p:txBody>
      </p:sp>
      <p:sp>
        <p:nvSpPr>
          <p:cNvPr id="3" name="Content Placeholder 2"/>
          <p:cNvSpPr>
            <a:spLocks noGrp="1"/>
          </p:cNvSpPr>
          <p:nvPr>
            <p:ph idx="1"/>
          </p:nvPr>
        </p:nvSpPr>
        <p:spPr>
          <a:xfrm>
            <a:off x="403412" y="1333499"/>
            <a:ext cx="8740588" cy="5255559"/>
          </a:xfrm>
        </p:spPr>
        <p:txBody>
          <a:bodyPr/>
          <a:lstStyle/>
          <a:p>
            <a:r>
              <a:rPr lang="en-US"/>
              <a:t>Get feedback and input to the current strategy, goals and principles. </a:t>
            </a:r>
          </a:p>
          <a:p>
            <a:r>
              <a:rPr lang="en-US"/>
              <a:t>By end of August –finalize the Requirements (Goals?) and Principles document. </a:t>
            </a:r>
          </a:p>
          <a:p>
            <a:pPr>
              <a:buNone/>
            </a:pPr>
            <a:endParaRPr lang="en-US"/>
          </a:p>
          <a:p>
            <a:pPr>
              <a:buNone/>
            </a:pPr>
            <a:r>
              <a:rPr lang="en-US"/>
              <a:t>Check that current schedule is still what we aim for:</a:t>
            </a:r>
          </a:p>
          <a:p>
            <a:pPr eaLnBrk="1" hangingPunct="1">
              <a:buFont typeface="Times" charset="0"/>
              <a:buNone/>
            </a:pPr>
            <a:r>
              <a:rPr lang="en-US" b="1" u="sng"/>
              <a:t>Phase 3 by Dec 2009</a:t>
            </a:r>
          </a:p>
          <a:p>
            <a:pPr eaLnBrk="1" hangingPunct="1"/>
            <a:r>
              <a:rPr lang="en-US"/>
              <a:t>Analysis =&gt; outline for proposal</a:t>
            </a:r>
          </a:p>
          <a:p>
            <a:pPr eaLnBrk="1" hangingPunct="1"/>
            <a:r>
              <a:rPr lang="en-US"/>
              <a:t>Document Architecture</a:t>
            </a:r>
          </a:p>
          <a:p>
            <a:pPr eaLnBrk="1" hangingPunct="1"/>
            <a:r>
              <a:rPr lang="en-US"/>
              <a:t>Identify particpating senior personnel (and institutions) </a:t>
            </a:r>
          </a:p>
          <a:p>
            <a:pPr eaLnBrk="1" hangingPunct="1">
              <a:buFont typeface="Times" charset="0"/>
              <a:buNone/>
            </a:pPr>
            <a:r>
              <a:rPr lang="en-US" b="1" u="sng"/>
              <a:t>Phase 4 at March 2010 All Hands Meeting</a:t>
            </a:r>
          </a:p>
          <a:p>
            <a:pPr eaLnBrk="1" hangingPunct="1"/>
            <a:r>
              <a:rPr lang="en-US"/>
              <a:t>Endorsement of proposal by stakeholders</a:t>
            </a:r>
          </a:p>
          <a:p>
            <a:pPr eaLnBrk="1" hangingPunct="1">
              <a:buFont typeface="Futura" charset="0"/>
              <a:buAutoNum type="arabicPeriod"/>
            </a:pPr>
            <a:endParaRPr lang="en-US" sz="3200"/>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Satellite Projects</a:t>
            </a:r>
          </a:p>
        </p:txBody>
      </p:sp>
      <p:sp>
        <p:nvSpPr>
          <p:cNvPr id="3" name="Content Placeholder 2"/>
          <p:cNvSpPr>
            <a:spLocks noGrp="1"/>
          </p:cNvSpPr>
          <p:nvPr>
            <p:ph idx="1"/>
          </p:nvPr>
        </p:nvSpPr>
        <p:spPr>
          <a:xfrm>
            <a:off x="209177" y="1139265"/>
            <a:ext cx="8621059" cy="5524500"/>
          </a:xfrm>
        </p:spPr>
        <p:txBody>
          <a:bodyPr/>
          <a:lstStyle/>
          <a:p>
            <a:r>
              <a:rPr lang="en-US"/>
              <a:t>Reminder: “Current OSG Project is funded to provide staff for specific aspects of managing and sustaining the OSG.”</a:t>
            </a:r>
          </a:p>
          <a:p>
            <a:endParaRPr lang="en-US"/>
          </a:p>
          <a:p>
            <a:r>
              <a:rPr lang="en-US"/>
              <a:t>OSG Satellite projects  are projects that contribute to the goals of the Consortium and are aligned with its activities.</a:t>
            </a:r>
          </a:p>
          <a:p>
            <a:endParaRPr lang="en-US"/>
          </a:p>
          <a:p>
            <a:r>
              <a:rPr lang="en-US"/>
              <a:t>Satellite Projects allow us to scale without growing the size of any specific project. Growing the size of projects  has  management, coherence, effectiveness overheads.</a:t>
            </a:r>
          </a:p>
          <a:p>
            <a:endParaRPr lang="en-US"/>
          </a:p>
          <a:p>
            <a:pPr>
              <a:buNone/>
            </a:pPr>
            <a:r>
              <a:rPr lang="en-US"/>
              <a:t>Part of the original ideas in 2005: Solicitation for Preproposals, </a:t>
            </a:r>
            <a:r>
              <a:rPr lang="en-US" sz="1400"/>
              <a:t>https://osg-docdb.opensciencegrid.org:440/cgi-bin/ShowDocument?docid=207</a:t>
            </a:r>
            <a:endParaRPr lang="en-US"/>
          </a:p>
          <a:p>
            <a:pPr>
              <a:buNone/>
            </a:pPr>
            <a:r>
              <a:rPr lang="en-US" sz="1600" smtClean="0"/>
              <a:t>The Council encourges efforts to adiabatically extend participating groups and research communities through collaborative proposals that benefit and make leveraged contributions across the communities and the organizations involved. </a:t>
            </a:r>
          </a:p>
          <a:p>
            <a:pPr lvl="1"/>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74820471-36B4-413E-8928-A2D07023719E}" type="slidenum">
              <a:rPr lang="en-US"/>
              <a:pPr/>
              <a:t>2</a:t>
            </a:fld>
            <a:endParaRPr lang="en-US"/>
          </a:p>
        </p:txBody>
      </p:sp>
      <p:sp>
        <p:nvSpPr>
          <p:cNvPr id="760834" name="Rectangle 2"/>
          <p:cNvSpPr>
            <a:spLocks noGrp="1" noChangeArrowheads="1"/>
          </p:cNvSpPr>
          <p:nvPr>
            <p:ph type="title"/>
          </p:nvPr>
        </p:nvSpPr>
        <p:spPr>
          <a:xfrm>
            <a:off x="1266825" y="0"/>
            <a:ext cx="6946900" cy="1143000"/>
          </a:xfrm>
        </p:spPr>
        <p:txBody>
          <a:bodyPr/>
          <a:lstStyle/>
          <a:p>
            <a:pPr eaLnBrk="1" hangingPunct="1">
              <a:defRPr/>
            </a:pPr>
            <a:r>
              <a:rPr lang="en-US" b="1" dirty="0" smtClean="0">
                <a:effectLst>
                  <a:outerShdw blurRad="38100" dist="38100" dir="2700000" algn="tl">
                    <a:srgbClr val="C0C0C0"/>
                  </a:outerShdw>
                </a:effectLst>
              </a:rPr>
              <a:t>OSG – Planning for the Future, Mar 2009..</a:t>
            </a:r>
          </a:p>
        </p:txBody>
      </p:sp>
      <p:sp>
        <p:nvSpPr>
          <p:cNvPr id="5" name="Content Placeholder 4"/>
          <p:cNvSpPr>
            <a:spLocks noGrp="1"/>
          </p:cNvSpPr>
          <p:nvPr>
            <p:ph idx="1"/>
          </p:nvPr>
        </p:nvSpPr>
        <p:spPr>
          <a:xfrm>
            <a:off x="329784" y="1363480"/>
            <a:ext cx="8379501" cy="5112271"/>
          </a:xfrm>
        </p:spPr>
        <p:txBody>
          <a:bodyPr/>
          <a:lstStyle/>
          <a:p>
            <a:pPr>
              <a:buFont typeface="Wingdings" pitchFamily="2" charset="2"/>
              <a:buChar char="Ø"/>
            </a:pPr>
            <a:r>
              <a:rPr lang="en-US" sz="2400" dirty="0" smtClean="0"/>
              <a:t>OSG Funding – Key dates</a:t>
            </a:r>
          </a:p>
          <a:p>
            <a:pPr lvl="1"/>
            <a:r>
              <a:rPr lang="en-US" sz="2000" dirty="0" smtClean="0"/>
              <a:t>OSG DOE funding ends 3/15/2011</a:t>
            </a:r>
          </a:p>
          <a:p>
            <a:pPr lvl="1"/>
            <a:r>
              <a:rPr lang="en-US" sz="2000" dirty="0" smtClean="0"/>
              <a:t>OSG NSF funding ends 8/31/2011	</a:t>
            </a:r>
          </a:p>
          <a:p>
            <a:pPr lvl="1"/>
            <a:r>
              <a:rPr lang="en-US" sz="2000" dirty="0" smtClean="0"/>
              <a:t>OSG Fiscal Year5 ends 9/30/2011</a:t>
            </a:r>
          </a:p>
          <a:p>
            <a:pPr algn="ctr">
              <a:buNone/>
            </a:pPr>
            <a:r>
              <a:rPr lang="en-US" sz="2800" dirty="0" smtClean="0"/>
              <a:t> </a:t>
            </a:r>
          </a:p>
          <a:p>
            <a:pPr eaLnBrk="1" hangingPunct="1">
              <a:buFont typeface="Wingdings" pitchFamily="2" charset="2"/>
              <a:buChar char="Ø"/>
            </a:pPr>
            <a:r>
              <a:rPr lang="en-US" sz="2400" kern="1200" dirty="0" smtClean="0">
                <a:solidFill>
                  <a:srgbClr val="00B050"/>
                </a:solidFill>
                <a:latin typeface="Arial" charset="0"/>
              </a:rPr>
              <a:t>We need a plan beyond the currently allocated budget to maintain stakeholder confidence and continue</a:t>
            </a:r>
          </a:p>
          <a:p>
            <a:pPr lvl="1" eaLnBrk="1" hangingPunct="1">
              <a:buFont typeface="Wingdings" pitchFamily="2" charset="2"/>
              <a:buChar char="v"/>
            </a:pPr>
            <a:r>
              <a:rPr lang="en-US" sz="2000" kern="1200" dirty="0" smtClean="0">
                <a:solidFill>
                  <a:srgbClr val="00B050"/>
                </a:solidFill>
                <a:latin typeface="Arial" charset="0"/>
              </a:rPr>
              <a:t>Support for evolving needs of Stakeholders </a:t>
            </a:r>
          </a:p>
          <a:p>
            <a:pPr lvl="1" eaLnBrk="1" hangingPunct="1">
              <a:buFont typeface="Wingdings" pitchFamily="2" charset="2"/>
              <a:buChar char="v"/>
            </a:pPr>
            <a:r>
              <a:rPr lang="en-US" sz="2000" kern="1200" dirty="0" smtClean="0">
                <a:solidFill>
                  <a:srgbClr val="00B050"/>
                </a:solidFill>
                <a:latin typeface="Arial" charset="0"/>
              </a:rPr>
              <a:t>Ongoing support for US-LHC &amp; LIGO</a:t>
            </a:r>
          </a:p>
          <a:p>
            <a:pPr lvl="1" eaLnBrk="1" hangingPunct="1">
              <a:buFont typeface="Wingdings" pitchFamily="2" charset="2"/>
              <a:buChar char="v"/>
            </a:pPr>
            <a:r>
              <a:rPr lang="en-US" sz="2000" kern="1200" dirty="0" smtClean="0">
                <a:solidFill>
                  <a:srgbClr val="00B050"/>
                </a:solidFill>
                <a:latin typeface="Arial" charset="0"/>
              </a:rPr>
              <a:t>Retention of Staff and Expertise</a:t>
            </a:r>
          </a:p>
          <a:p>
            <a:pPr lvl="1" eaLnBrk="1" hangingPunct="1">
              <a:buFont typeface="Wingdings" pitchFamily="2" charset="2"/>
              <a:buChar char="v"/>
            </a:pPr>
            <a:endParaRPr lang="en-US" sz="2000" kern="1200" dirty="0" smtClean="0">
              <a:solidFill>
                <a:srgbClr val="00B050"/>
              </a:solidFill>
              <a:latin typeface="Arial" charset="0"/>
            </a:endParaRPr>
          </a:p>
          <a:p>
            <a:pPr eaLnBrk="1" hangingPunct="1">
              <a:buNone/>
            </a:pPr>
            <a:endParaRPr lang="en-US" sz="2400" kern="1200" dirty="0" smtClean="0">
              <a:solidFill>
                <a:srgbClr val="00B050"/>
              </a:solidFill>
              <a:latin typeface="Arial" charset="0"/>
            </a:endParaRPr>
          </a:p>
          <a:p>
            <a:pPr>
              <a:buNone/>
            </a:pPr>
            <a:endParaRPr lang="en-US" dirty="0"/>
          </a:p>
        </p:txBody>
      </p:sp>
      <p:sp>
        <p:nvSpPr>
          <p:cNvPr id="6" name="Down Arrow 5"/>
          <p:cNvSpPr/>
          <p:nvPr/>
        </p:nvSpPr>
        <p:spPr bwMode="auto">
          <a:xfrm>
            <a:off x="3687580" y="3837482"/>
            <a:ext cx="2593299" cy="1484026"/>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Arial" charset="0"/>
            </a:endParaRPr>
          </a:p>
        </p:txBody>
      </p:sp>
      <p:sp>
        <p:nvSpPr>
          <p:cNvPr id="7" name="Down Arrow 6"/>
          <p:cNvSpPr/>
          <p:nvPr/>
        </p:nvSpPr>
        <p:spPr bwMode="auto">
          <a:xfrm>
            <a:off x="3312826" y="4152275"/>
            <a:ext cx="2338466" cy="839450"/>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84624" y="0"/>
            <a:ext cx="6946900" cy="1143000"/>
          </a:xfrm>
        </p:spPr>
        <p:txBody>
          <a:bodyPr/>
          <a:lstStyle/>
          <a:p>
            <a:r>
              <a:rPr lang="en-US">
                <a:solidFill>
                  <a:srgbClr val="FF0000"/>
                </a:solidFill>
              </a:rPr>
              <a:t>Satellite Projects cont</a:t>
            </a:r>
          </a:p>
        </p:txBody>
      </p:sp>
      <p:sp>
        <p:nvSpPr>
          <p:cNvPr id="3" name="Content Placeholder 2"/>
          <p:cNvSpPr>
            <a:spLocks noGrp="1"/>
          </p:cNvSpPr>
          <p:nvPr>
            <p:ph idx="1"/>
          </p:nvPr>
        </p:nvSpPr>
        <p:spPr>
          <a:xfrm>
            <a:off x="224118" y="1079500"/>
            <a:ext cx="8621058" cy="5479676"/>
          </a:xfrm>
        </p:spPr>
        <p:txBody>
          <a:bodyPr/>
          <a:lstStyle/>
          <a:p>
            <a:r>
              <a:rPr lang="en-US"/>
              <a:t>Development of needed software and extensions in the same. E.g. CorralWMS proposal.</a:t>
            </a:r>
          </a:p>
          <a:p>
            <a:endParaRPr lang="en-US"/>
          </a:p>
          <a:p>
            <a:r>
              <a:rPr lang="en-US"/>
              <a:t>Increase in scope of the OSG driven by the stakeholder needs and vision of the Executive Team and Consortium e.g. “Adopt a Cluster” proposal.</a:t>
            </a:r>
          </a:p>
          <a:p>
            <a:endParaRPr lang="en-US"/>
          </a:p>
          <a:p>
            <a:r>
              <a:rPr lang="en-US"/>
              <a:t>Address holes in the funded work of the existing OSG Project e.g. EIE4CI CI-Team.</a:t>
            </a:r>
          </a:p>
          <a:p>
            <a:endParaRPr lang="en-US"/>
          </a:p>
          <a:p>
            <a:r>
              <a:rPr lang="en-US"/>
              <a:t>Enable collaborative work with other groups e.g. Advanced Network and Distributed Storage Laboratory (ANDSL)</a:t>
            </a:r>
          </a:p>
          <a:p>
            <a:pPr>
              <a:buNone/>
            </a:pPr>
            <a:r>
              <a:rPr lang="en-US"/>
              <a:t>proposal.</a:t>
            </a:r>
          </a:p>
          <a:p>
            <a:pPr lvl="1"/>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List</a:t>
            </a:r>
          </a:p>
        </p:txBody>
      </p:sp>
      <p:sp>
        <p:nvSpPr>
          <p:cNvPr id="3" name="Content Placeholder 2"/>
          <p:cNvSpPr>
            <a:spLocks noGrp="1"/>
          </p:cNvSpPr>
          <p:nvPr>
            <p:ph idx="1"/>
          </p:nvPr>
        </p:nvSpPr>
        <p:spPr>
          <a:xfrm>
            <a:off x="179294" y="1165414"/>
            <a:ext cx="8964706" cy="5334000"/>
          </a:xfrm>
        </p:spPr>
        <p:txBody>
          <a:bodyPr/>
          <a:lstStyle/>
          <a:p>
            <a:pPr lvl="0"/>
            <a:r>
              <a:rPr lang="en-US" sz="2000"/>
              <a:t>“</a:t>
            </a:r>
            <a:r>
              <a:rPr lang="en-US" sz="1800"/>
              <a:t>Embedded Immersive Engagement for Cyberinfrastructure”, (CI-Team, OCI funded, NSF 0753335)</a:t>
            </a:r>
          </a:p>
          <a:p>
            <a:pPr lvl="0"/>
            <a:r>
              <a:rPr lang="en-US" sz="1800"/>
              <a:t>Structural Biology Grid: based from Harvard Medical School; (MCB funded)</a:t>
            </a:r>
          </a:p>
          <a:p>
            <a:pPr lvl="0"/>
            <a:r>
              <a:rPr lang="en-US" sz="1800"/>
              <a:t>VOSS: “Delegating Organizational Work to Virtual Organization Technologies: Beyond the Communications Paradigm” (OCI funded, NSF 0838383)</a:t>
            </a:r>
          </a:p>
          <a:p>
            <a:pPr lvl="0"/>
            <a:r>
              <a:rPr lang="en-US" sz="1800"/>
              <a:t>CILogon: “Secure Access to National-Scale CyberInfrastructure” (OCI funded, NSF 0850557)</a:t>
            </a:r>
          </a:p>
          <a:p>
            <a:pPr>
              <a:buNone/>
            </a:pPr>
            <a:r>
              <a:rPr lang="en-US" sz="1800"/>
              <a:t>Proposals in the works that we are aware of:</a:t>
            </a:r>
          </a:p>
          <a:p>
            <a:r>
              <a:rPr lang="en-US" sz="1800"/>
              <a:t>CorralWMS –Proposal to OCI STCI for 3 years from FY10.</a:t>
            </a:r>
          </a:p>
          <a:p>
            <a:r>
              <a:rPr lang="en-US" sz="1800"/>
              <a:t>“Adopt-a-Cluster” –Proposal to OCI STCI for  2 years from FY10;</a:t>
            </a:r>
          </a:p>
          <a:p>
            <a:r>
              <a:rPr lang="en-US" sz="1800"/>
              <a:t>Advanced Network and Distributed Storage Laboratory (ANDSL) proposal to DOE Advanced Networks for 3 years from FY10 </a:t>
            </a:r>
          </a:p>
          <a:p>
            <a:r>
              <a:rPr lang="en-US" sz="1800"/>
              <a:t>?CyberIdentity proposal. </a:t>
            </a:r>
          </a:p>
          <a:p>
            <a:r>
              <a:rPr lang="en-US" sz="1800"/>
              <a:t>An extension framework for Gratia.</a:t>
            </a:r>
          </a:p>
          <a:p>
            <a:r>
              <a:rPr lang="en-US" sz="1800"/>
              <a:t>MRI for LIGO, LHCb resource accessible to OSG.</a:t>
            </a:r>
          </a:p>
          <a:p>
            <a:pPr>
              <a:buNone/>
            </a:pPr>
            <a:endParaRPr lang="en-US" sz="1800"/>
          </a:p>
          <a:p>
            <a:pPr>
              <a:buNone/>
            </a:pPr>
            <a:r>
              <a:rPr lang="en-US" sz="1800"/>
              <a:t>To Come: Cooperative work with TG (more later this afternoon).</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Are there Satellite Projects we should encourage?</a:t>
            </a:r>
            <a:endParaRPr lang="en-US"/>
          </a:p>
        </p:txBody>
      </p:sp>
      <p:sp>
        <p:nvSpPr>
          <p:cNvPr id="3" name="Content Placeholder 2"/>
          <p:cNvSpPr>
            <a:spLocks noGrp="1"/>
          </p:cNvSpPr>
          <p:nvPr>
            <p:ph idx="1"/>
          </p:nvPr>
        </p:nvSpPr>
        <p:spPr/>
        <p:txBody>
          <a:bodyPr/>
          <a:lstStyle/>
          <a:p>
            <a:pPr lvl="1"/>
            <a:r>
              <a:rPr lang="en-US"/>
              <a:t>Security Infrastructure enhancements/revamp? </a:t>
            </a:r>
          </a:p>
          <a:p>
            <a:pPr lvl="1"/>
            <a:r>
              <a:rPr lang="en-US"/>
              <a:t>Campus Infrastructures? </a:t>
            </a:r>
          </a:p>
          <a:p>
            <a:pPr lvl="1"/>
            <a:r>
              <a:rPr lang="en-US"/>
              <a:t>Storage and Data management?</a:t>
            </a:r>
          </a:p>
          <a:p>
            <a:pPr lvl="1"/>
            <a:r>
              <a:rPr lang="en-US"/>
              <a:t>…</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2653FF1E-CED1-8E43-B428-78242B761D8A}" type="slidenum">
              <a:rPr lang="en-US"/>
              <a:pPr/>
              <a:t>3</a:t>
            </a:fld>
            <a:endParaRPr lang="en-US"/>
          </a:p>
        </p:txBody>
      </p:sp>
      <p:sp>
        <p:nvSpPr>
          <p:cNvPr id="787458" name="Rectangle 2"/>
          <p:cNvSpPr>
            <a:spLocks noGrp="1" noChangeArrowheads="1"/>
          </p:cNvSpPr>
          <p:nvPr>
            <p:ph type="title"/>
          </p:nvPr>
        </p:nvSpPr>
        <p:spPr>
          <a:xfrm>
            <a:off x="1266825" y="0"/>
            <a:ext cx="6946900" cy="1143000"/>
          </a:xfrm>
        </p:spPr>
        <p:txBody>
          <a:bodyPr/>
          <a:lstStyle/>
          <a:p>
            <a:pPr eaLnBrk="1" hangingPunct="1"/>
            <a:r>
              <a:rPr lang="en-US" b="1">
                <a:effectLst>
                  <a:outerShdw blurRad="38100" dist="38100" dir="2700000" algn="tl">
                    <a:srgbClr val="DDDDDD"/>
                  </a:outerShdw>
                </a:effectLst>
              </a:rPr>
              <a:t>OSG Future Planning Schedule</a:t>
            </a:r>
            <a:br>
              <a:rPr lang="en-US" b="1">
                <a:effectLst>
                  <a:outerShdw blurRad="38100" dist="38100" dir="2700000" algn="tl">
                    <a:srgbClr val="DDDDDD"/>
                  </a:outerShdw>
                </a:effectLst>
              </a:rPr>
            </a:br>
            <a:r>
              <a:rPr lang="en-US" sz="2000">
                <a:effectLst>
                  <a:outerShdw blurRad="38100" dist="38100" dir="2700000" algn="tl">
                    <a:srgbClr val="DDDDDD"/>
                  </a:outerShdw>
                </a:effectLst>
              </a:rPr>
              <a:t>(from Ruth Pordes based on March 2009 Council Mtg)</a:t>
            </a:r>
            <a:endParaRPr lang="en-US">
              <a:effectLst>
                <a:outerShdw blurRad="38100" dist="38100" dir="2700000" algn="tl">
                  <a:srgbClr val="DDDDDD"/>
                </a:outerShdw>
              </a:effectLst>
            </a:endParaRPr>
          </a:p>
        </p:txBody>
      </p:sp>
      <p:sp>
        <p:nvSpPr>
          <p:cNvPr id="787459" name="Rectangle 3"/>
          <p:cNvSpPr>
            <a:spLocks noGrp="1" noChangeArrowheads="1"/>
          </p:cNvSpPr>
          <p:nvPr>
            <p:ph type="body" idx="1"/>
          </p:nvPr>
        </p:nvSpPr>
        <p:spPr>
          <a:xfrm>
            <a:off x="283882" y="1120588"/>
            <a:ext cx="8665883" cy="5737412"/>
          </a:xfrm>
        </p:spPr>
        <p:txBody>
          <a:bodyPr/>
          <a:lstStyle/>
          <a:p>
            <a:pPr eaLnBrk="1" hangingPunct="1">
              <a:buFont typeface="Times" charset="0"/>
              <a:buNone/>
            </a:pPr>
            <a:r>
              <a:rPr lang="en-US" sz="1600" b="1"/>
              <a:t> </a:t>
            </a:r>
            <a:r>
              <a:rPr lang="en-US" sz="1600" b="1" u="sng">
                <a:solidFill>
                  <a:srgbClr val="FF0000"/>
                </a:solidFill>
              </a:rPr>
              <a:t>Phase 1 by June 2009</a:t>
            </a:r>
          </a:p>
          <a:p>
            <a:pPr eaLnBrk="1" hangingPunct="1"/>
            <a:r>
              <a:rPr lang="en-US" sz="1600"/>
              <a:t>Gather and document requirements &amp; expectations from major stakeholders for 2010 to 2015  </a:t>
            </a:r>
            <a:r>
              <a:rPr lang="en-US" sz="1600" b="1">
                <a:solidFill>
                  <a:srgbClr val="FF0000"/>
                </a:solidFill>
              </a:rPr>
              <a:t>Partially Done, Summary to follow</a:t>
            </a:r>
          </a:p>
          <a:p>
            <a:pPr eaLnBrk="1" hangingPunct="1"/>
            <a:r>
              <a:rPr lang="en-US" sz="1600"/>
              <a:t>Solicit guidance from OSG Council on key directions for future </a:t>
            </a:r>
            <a:r>
              <a:rPr lang="en-US" sz="1600" b="1">
                <a:solidFill>
                  <a:srgbClr val="FF0000"/>
                </a:solidFill>
              </a:rPr>
              <a:t>Done at May and June Council meetings.</a:t>
            </a:r>
          </a:p>
          <a:p>
            <a:pPr eaLnBrk="1" hangingPunct="1">
              <a:buFont typeface="Times" charset="0"/>
              <a:buNone/>
            </a:pPr>
            <a:r>
              <a:rPr lang="en-US" sz="1600"/>
              <a:t> </a:t>
            </a:r>
          </a:p>
          <a:p>
            <a:pPr eaLnBrk="1" hangingPunct="1">
              <a:buFont typeface="Times" charset="0"/>
              <a:buNone/>
            </a:pPr>
            <a:r>
              <a:rPr lang="en-US" sz="1600" b="1" u="sng">
                <a:solidFill>
                  <a:srgbClr val="FF0000"/>
                </a:solidFill>
              </a:rPr>
              <a:t>Phase 2 by Aug 2009 </a:t>
            </a:r>
          </a:p>
          <a:p>
            <a:pPr eaLnBrk="1" hangingPunct="1"/>
            <a:r>
              <a:rPr lang="en-US" sz="1600"/>
              <a:t>Face-to-Face Council Mtg </a:t>
            </a:r>
          </a:p>
          <a:p>
            <a:pPr eaLnBrk="1" hangingPunct="1"/>
            <a:r>
              <a:rPr lang="en-US" sz="1600"/>
              <a:t>2-page plan for each OSG work area (or functional unit) </a:t>
            </a:r>
            <a:r>
              <a:rPr lang="en-US" sz="1600" b="1">
                <a:solidFill>
                  <a:srgbClr val="FF0000"/>
                </a:solidFill>
              </a:rPr>
              <a:t>Some 2 page strategy documents written. Summary of status to follow.</a:t>
            </a:r>
          </a:p>
          <a:p>
            <a:pPr eaLnBrk="1" hangingPunct="1"/>
            <a:r>
              <a:rPr lang="en-US" sz="1600"/>
              <a:t>List/abstract of satellite proposals </a:t>
            </a:r>
            <a:r>
              <a:rPr lang="en-US" sz="1600" b="1">
                <a:solidFill>
                  <a:srgbClr val="FF0000"/>
                </a:solidFill>
              </a:rPr>
              <a:t>More Satellites being proposed and some funded. More to Follow</a:t>
            </a:r>
          </a:p>
          <a:p>
            <a:pPr eaLnBrk="1" hangingPunct="1">
              <a:buFont typeface="Times" charset="0"/>
              <a:buNone/>
            </a:pPr>
            <a:r>
              <a:rPr lang="en-US" sz="1600" b="1"/>
              <a:t> </a:t>
            </a:r>
          </a:p>
          <a:p>
            <a:pPr eaLnBrk="1" hangingPunct="1">
              <a:buFont typeface="Times" charset="0"/>
              <a:buNone/>
            </a:pPr>
            <a:r>
              <a:rPr lang="en-US" sz="1600" b="1" u="sng"/>
              <a:t>Phase 3 by Dec 2009</a:t>
            </a:r>
          </a:p>
          <a:p>
            <a:pPr eaLnBrk="1" hangingPunct="1"/>
            <a:r>
              <a:rPr lang="en-US" sz="1600"/>
              <a:t>Analysis =&gt; outline for proposal</a:t>
            </a:r>
          </a:p>
          <a:p>
            <a:pPr eaLnBrk="1" hangingPunct="1"/>
            <a:r>
              <a:rPr lang="en-US" sz="1600"/>
              <a:t>Document Architecture</a:t>
            </a:r>
          </a:p>
          <a:p>
            <a:pPr eaLnBrk="1" hangingPunct="1"/>
            <a:r>
              <a:rPr lang="en-US" sz="1600"/>
              <a:t>Identify particpating senior personnel (and institutions)</a:t>
            </a:r>
          </a:p>
          <a:p>
            <a:pPr eaLnBrk="1" hangingPunct="1">
              <a:buFont typeface="Times" charset="0"/>
              <a:buNone/>
            </a:pPr>
            <a:r>
              <a:rPr lang="en-US" sz="1600"/>
              <a:t> </a:t>
            </a:r>
          </a:p>
          <a:p>
            <a:pPr eaLnBrk="1" hangingPunct="1">
              <a:buFont typeface="Times" charset="0"/>
              <a:buNone/>
            </a:pPr>
            <a:r>
              <a:rPr lang="en-US" sz="1600" b="1" u="sng"/>
              <a:t>Phase 4 at March 2010 All Hands Meeting</a:t>
            </a:r>
          </a:p>
          <a:p>
            <a:pPr eaLnBrk="1" hangingPunct="1"/>
            <a:r>
              <a:rPr lang="en-US" sz="1600"/>
              <a:t>Endorsement of proposal by stakeholders</a:t>
            </a:r>
          </a:p>
          <a:p>
            <a:pPr eaLnBrk="1" hangingPunct="1">
              <a:buFont typeface="Futura" charset="0"/>
              <a:buAutoNum type="arabicPeriod"/>
            </a:pPr>
            <a:endParaRPr lang="en-US" sz="2000"/>
          </a:p>
        </p:txBody>
      </p:sp>
      <p:sp>
        <p:nvSpPr>
          <p:cNvPr id="5" name="TextBox 4"/>
          <p:cNvSpPr txBox="1"/>
          <p:nvPr/>
        </p:nvSpPr>
        <p:spPr>
          <a:xfrm>
            <a:off x="3660588" y="4347883"/>
            <a:ext cx="5483412" cy="1938992"/>
          </a:xfrm>
          <a:prstGeom prst="rect">
            <a:avLst/>
          </a:prstGeom>
          <a:solidFill>
            <a:schemeClr val="bg1"/>
          </a:solidFill>
        </p:spPr>
        <p:txBody>
          <a:bodyPr wrap="square" rtlCol="0">
            <a:spAutoFit/>
          </a:bodyPr>
          <a:lstStyle/>
          <a:p>
            <a:r>
              <a:rPr lang="en-US" i="1">
                <a:solidFill>
                  <a:schemeClr val="accent2">
                    <a:lumMod val="75000"/>
                  </a:schemeClr>
                </a:solidFill>
              </a:rPr>
              <a:t>Note: The one eJot since the January Review was in March 2009. </a:t>
            </a:r>
          </a:p>
          <a:p>
            <a:r>
              <a:rPr lang="en-US" i="1">
                <a:solidFill>
                  <a:schemeClr val="accent2">
                    <a:lumMod val="75000"/>
                  </a:schemeClr>
                </a:solidFill>
              </a:rPr>
              <a:t>The Program Manager in DOE HEP has left. </a:t>
            </a:r>
          </a:p>
          <a:p>
            <a:r>
              <a:rPr lang="en-US" i="1">
                <a:solidFill>
                  <a:schemeClr val="accent2">
                    <a:lumMod val="75000"/>
                  </a:schemeClr>
                </a:solidFill>
              </a:rPr>
              <a:t>No eJot since then.</a:t>
            </a:r>
          </a:p>
          <a:p>
            <a:r>
              <a:rPr lang="en-US" i="1">
                <a:solidFill>
                  <a:schemeClr val="accent2">
                    <a:lumMod val="75000"/>
                  </a:schemeClr>
                </a:solidFill>
              </a:rPr>
              <a:t>OSG Dropped from bi-weekly LHC US agency/management meetings.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875494" cy="1143000"/>
          </a:xfrm>
        </p:spPr>
        <p:txBody>
          <a:bodyPr/>
          <a:lstStyle/>
          <a:p>
            <a:r>
              <a:rPr lang="en-US"/>
              <a:t>2 Page “Plans” - </a:t>
            </a:r>
            <a:r>
              <a:rPr lang="en-US">
                <a:solidFill>
                  <a:schemeClr val="accent1"/>
                </a:solidFill>
              </a:rPr>
              <a:t>The Federated National CyberInfrastructure</a:t>
            </a:r>
          </a:p>
        </p:txBody>
      </p:sp>
      <p:sp>
        <p:nvSpPr>
          <p:cNvPr id="3" name="Content Placeholder 2"/>
          <p:cNvSpPr>
            <a:spLocks noGrp="1"/>
          </p:cNvSpPr>
          <p:nvPr>
            <p:ph idx="1"/>
          </p:nvPr>
        </p:nvSpPr>
        <p:spPr>
          <a:xfrm>
            <a:off x="239059" y="1333499"/>
            <a:ext cx="8621059" cy="5285441"/>
          </a:xfrm>
        </p:spPr>
        <p:txBody>
          <a:bodyPr/>
          <a:lstStyle/>
          <a:p>
            <a:r>
              <a:rPr lang="en-US"/>
              <a:t>Currently these plans are Strategy Documents. They subscribe to the vision of OSG as a major player and contributor to the Federated National CyberInfrastructure.</a:t>
            </a:r>
          </a:p>
          <a:p>
            <a:endParaRPr lang="en-US"/>
          </a:p>
          <a:p>
            <a:r>
              <a:rPr lang="en-US"/>
              <a:t>Current guidance and interest mainly from NSF MPS.</a:t>
            </a:r>
          </a:p>
          <a:p>
            <a:endParaRPr lang="en-US"/>
          </a:p>
          <a:p>
            <a:r>
              <a:rPr lang="en-US"/>
              <a:t>NSF OCI has XD and  6 Task Forces to help guide the future program:</a:t>
            </a:r>
          </a:p>
          <a:p>
            <a:endParaRPr lang="en-US"/>
          </a:p>
          <a:p>
            <a:r>
              <a:rPr lang="en-US"/>
              <a:t>“Perceived”  thrust from MPS and OCI for increased OSG TeraGrid  collaboration.</a:t>
            </a:r>
          </a:p>
          <a:p>
            <a:endParaRPr lang="en-US"/>
          </a:p>
          <a:p>
            <a:r>
              <a:rPr lang="en-US"/>
              <a:t>“Perceived” DOE thrust  on networks and exascale.</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Internet2 meeting – Jen Schopf</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5</a:t>
            </a:fld>
            <a:endParaRPr lang="en-US" dirty="0"/>
          </a:p>
        </p:txBody>
      </p:sp>
      <p:pic>
        <p:nvPicPr>
          <p:cNvPr id="6" name="Picture 5" descr="20090428-OCI-overview-Schopf 15.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68942" y="613946"/>
            <a:ext cx="8337176" cy="64423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882" y="1265709"/>
            <a:ext cx="6325962" cy="6525559"/>
          </a:xfrm>
        </p:spPr>
        <p:txBody>
          <a:bodyPr/>
          <a:lstStyle/>
          <a:p>
            <a:pPr>
              <a:buNone/>
            </a:pPr>
            <a:r>
              <a:rPr lang="en-US" sz="1600" b="1" u="sng"/>
              <a:t>Campus Bridging Task Force</a:t>
            </a:r>
            <a:endParaRPr lang="en-US" sz="1600"/>
          </a:p>
          <a:p>
            <a:pPr>
              <a:buNone/>
            </a:pPr>
            <a:r>
              <a:rPr lang="en-US" sz="1600" b="1"/>
              <a:t>Chair</a:t>
            </a:r>
            <a:r>
              <a:rPr lang="en-US" sz="1600"/>
              <a:t>:  Craig Stewart (IU), </a:t>
            </a:r>
          </a:p>
          <a:p>
            <a:pPr>
              <a:buNone/>
            </a:pPr>
            <a:r>
              <a:rPr lang="en-US" sz="1600"/>
              <a:t>Jim Bottum (Clemson)</a:t>
            </a:r>
          </a:p>
          <a:p>
            <a:pPr>
              <a:buNone/>
            </a:pPr>
            <a:r>
              <a:rPr lang="en-US" sz="1600" b="1"/>
              <a:t>NSF OCI Liaison</a:t>
            </a:r>
            <a:r>
              <a:rPr lang="en-US" sz="1600"/>
              <a:t>:  J. M. Schopf</a:t>
            </a:r>
          </a:p>
          <a:p>
            <a:pPr>
              <a:buNone/>
            </a:pPr>
            <a:r>
              <a:rPr lang="en-US" sz="1600" b="1"/>
              <a:t> </a:t>
            </a:r>
            <a:endParaRPr lang="en-US" sz="1600"/>
          </a:p>
          <a:p>
            <a:pPr>
              <a:buNone/>
            </a:pPr>
            <a:r>
              <a:rPr lang="en-US" sz="1600" b="1" u="sng"/>
              <a:t>Data and Visualization Task Force</a:t>
            </a:r>
            <a:endParaRPr lang="en-US" sz="1600"/>
          </a:p>
          <a:p>
            <a:pPr>
              <a:buNone/>
            </a:pPr>
            <a:r>
              <a:rPr lang="en-US" sz="1600" b="1"/>
              <a:t>Chair</a:t>
            </a:r>
            <a:r>
              <a:rPr lang="en-US" sz="1600"/>
              <a:t>: Shenda Baker, E. Lyon (Bath) </a:t>
            </a:r>
          </a:p>
          <a:p>
            <a:pPr>
              <a:buNone/>
            </a:pPr>
            <a:r>
              <a:rPr lang="en-US" sz="1600" b="1"/>
              <a:t>NSF OCI Liaison</a:t>
            </a:r>
            <a:r>
              <a:rPr lang="en-US" sz="1600"/>
              <a:t>: J. Stoffel</a:t>
            </a:r>
          </a:p>
          <a:p>
            <a:pPr>
              <a:buNone/>
            </a:pPr>
            <a:endParaRPr lang="en-US" sz="1600"/>
          </a:p>
          <a:p>
            <a:pPr>
              <a:buNone/>
            </a:pPr>
            <a:r>
              <a:rPr lang="en-US" sz="1600"/>
              <a:t> </a:t>
            </a:r>
          </a:p>
          <a:p>
            <a:pPr>
              <a:buNone/>
            </a:pPr>
            <a:r>
              <a:rPr lang="en-US" sz="1600" b="1" u="sng"/>
              <a:t>HPC Task Force</a:t>
            </a:r>
            <a:endParaRPr lang="en-US" sz="1600"/>
          </a:p>
          <a:p>
            <a:pPr>
              <a:buNone/>
            </a:pPr>
            <a:r>
              <a:rPr lang="en-US" sz="1600" b="1"/>
              <a:t>Chair</a:t>
            </a:r>
            <a:r>
              <a:rPr lang="en-US" sz="1600"/>
              <a:t>: Thomas Zacharia (DOE liason); </a:t>
            </a:r>
          </a:p>
          <a:p>
            <a:pPr>
              <a:buNone/>
            </a:pPr>
            <a:r>
              <a:rPr lang="en-US" sz="1600" b="1"/>
              <a:t>Co-chair</a:t>
            </a:r>
            <a:r>
              <a:rPr lang="en-US" sz="1600"/>
              <a:t>: Jim Kinter (GEO)</a:t>
            </a:r>
          </a:p>
          <a:p>
            <a:pPr>
              <a:buNone/>
            </a:pPr>
            <a:r>
              <a:rPr lang="en-US" sz="1600" b="1"/>
              <a:t>NSF OCI Liaison</a:t>
            </a:r>
            <a:r>
              <a:rPr lang="en-US" sz="1600"/>
              <a:t>: Rob Pennington</a:t>
            </a:r>
          </a:p>
          <a:p>
            <a:pPr>
              <a:buNone/>
            </a:pPr>
            <a:endParaRPr lang="en-US" sz="1600"/>
          </a:p>
          <a:p>
            <a:pPr>
              <a:buNone/>
            </a:pPr>
            <a:r>
              <a:rPr lang="en-US" sz="1600" b="1" u="sng"/>
              <a:t>Learning and Workforce Development Task Force</a:t>
            </a:r>
            <a:endParaRPr lang="en-US" sz="1600"/>
          </a:p>
          <a:p>
            <a:pPr>
              <a:buNone/>
            </a:pPr>
            <a:r>
              <a:rPr lang="en-US" sz="1600" b="1"/>
              <a:t>Chair</a:t>
            </a:r>
            <a:r>
              <a:rPr lang="en-US" sz="1600"/>
              <a:t>: Diana Oblinger (EHR); Co-chair: Alex Ramirez (CEOSE); </a:t>
            </a:r>
          </a:p>
          <a:p>
            <a:pPr>
              <a:buNone/>
            </a:pPr>
            <a:r>
              <a:rPr lang="en-US" sz="1600" b="1"/>
              <a:t>NSF OCI Liaison</a:t>
            </a:r>
            <a:r>
              <a:rPr lang="en-US" sz="1600"/>
              <a:t>: Rob Pennington</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6</a:t>
            </a:fld>
            <a:endParaRPr lang="en-US" dirty="0"/>
          </a:p>
        </p:txBody>
      </p:sp>
      <p:sp>
        <p:nvSpPr>
          <p:cNvPr id="5" name="Content Placeholder 2"/>
          <p:cNvSpPr txBox="1">
            <a:spLocks/>
          </p:cNvSpPr>
          <p:nvPr/>
        </p:nvSpPr>
        <p:spPr bwMode="auto">
          <a:xfrm>
            <a:off x="4293575" y="1267492"/>
            <a:ext cx="5146874" cy="33505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sng" strike="noStrike" kern="0" cap="none" spc="0" normalizeH="0" baseline="0" noProof="0">
                <a:ln>
                  <a:noFill/>
                </a:ln>
                <a:solidFill>
                  <a:schemeClr val="tx2"/>
                </a:solidFill>
                <a:effectLst/>
                <a:uLnTx/>
                <a:uFillTx/>
                <a:latin typeface="+mn-lt"/>
                <a:ea typeface="+mn-ea"/>
                <a:cs typeface="ＭＳ Ｐゴシック"/>
              </a:rPr>
              <a:t>Software and Tools Task Force</a:t>
            </a:r>
            <a:endParaRPr kumimoji="1" lang="en-US" sz="1600" b="0" i="0" u="none" strike="noStrike" kern="0" cap="none" spc="0" normalizeH="0" baseline="0" noProof="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none" strike="noStrike" kern="0" cap="none" spc="0" normalizeH="0" baseline="0" noProof="0">
                <a:ln>
                  <a:noFill/>
                </a:ln>
                <a:solidFill>
                  <a:schemeClr val="tx2"/>
                </a:solidFill>
                <a:effectLst/>
                <a:uLnTx/>
                <a:uFillTx/>
                <a:latin typeface="+mn-lt"/>
                <a:ea typeface="+mn-ea"/>
                <a:cs typeface="ＭＳ Ｐゴシック"/>
              </a:rPr>
              <a:t>Chair</a:t>
            </a:r>
            <a:r>
              <a:rPr kumimoji="1" lang="en-US" sz="1600" b="0" i="0" u="none" strike="noStrike" kern="0" cap="none" spc="0" normalizeH="0" baseline="0" noProof="0">
                <a:ln>
                  <a:noFill/>
                </a:ln>
                <a:solidFill>
                  <a:schemeClr val="tx2"/>
                </a:solidFill>
                <a:effectLst/>
                <a:uLnTx/>
                <a:uFillTx/>
                <a:latin typeface="+mn-lt"/>
                <a:ea typeface="+mn-ea"/>
                <a:cs typeface="ＭＳ Ｐゴシック"/>
              </a:rPr>
              <a:t>: D. Keyes (Columbia), V. Taylor (Texas A&amp;M)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none" strike="noStrike" kern="0" cap="none" spc="0" normalizeH="0" baseline="0" noProof="0">
                <a:ln>
                  <a:noFill/>
                </a:ln>
                <a:solidFill>
                  <a:schemeClr val="tx2"/>
                </a:solidFill>
                <a:effectLst/>
                <a:uLnTx/>
                <a:uFillTx/>
                <a:latin typeface="+mn-lt"/>
                <a:ea typeface="+mn-ea"/>
                <a:cs typeface="ＭＳ Ｐゴシック"/>
              </a:rPr>
              <a:t>NSF OCI Liaison:</a:t>
            </a:r>
            <a:r>
              <a:rPr kumimoji="1" lang="en-US" sz="1600" b="0" i="0" u="none" strike="noStrike" kern="0" cap="none" spc="0" normalizeH="0" baseline="0" noProof="0">
                <a:ln>
                  <a:noFill/>
                </a:ln>
                <a:solidFill>
                  <a:schemeClr val="tx2"/>
                </a:solidFill>
                <a:effectLst/>
                <a:uLnTx/>
                <a:uFillTx/>
                <a:latin typeface="+mn-lt"/>
                <a:ea typeface="+mn-ea"/>
                <a:cs typeface="ＭＳ Ｐゴシック"/>
              </a:rPr>
              <a:t> A. Patra</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none" strike="noStrike" kern="0" cap="none" spc="0" normalizeH="0" baseline="0" noProof="0">
                <a:ln>
                  <a:noFill/>
                </a:ln>
                <a:solidFill>
                  <a:schemeClr val="tx2"/>
                </a:solidFill>
                <a:effectLst/>
                <a:uLnTx/>
                <a:uFillTx/>
                <a:latin typeface="+mn-lt"/>
                <a:ea typeface="+mn-ea"/>
                <a:cs typeface="ＭＳ Ｐゴシック"/>
              </a:rPr>
              <a:t> </a:t>
            </a:r>
            <a:endParaRPr kumimoji="1" lang="en-US" sz="1600" b="0" i="0" u="none" strike="noStrike" kern="0" cap="none" spc="0" normalizeH="0" baseline="0" noProof="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endParaRPr kumimoji="1" lang="en-US" sz="1600" b="1" i="0" u="sng" strike="noStrike" kern="0" cap="none" spc="0" normalizeH="0" baseline="0" noProof="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sng" strike="noStrike" kern="0" cap="none" spc="0" normalizeH="0" baseline="0" noProof="0">
                <a:ln>
                  <a:noFill/>
                </a:ln>
                <a:solidFill>
                  <a:schemeClr val="tx2"/>
                </a:solidFill>
                <a:effectLst/>
                <a:uLnTx/>
                <a:uFillTx/>
                <a:latin typeface="+mn-lt"/>
                <a:ea typeface="+mn-ea"/>
                <a:cs typeface="ＭＳ Ｐゴシック"/>
              </a:rPr>
              <a:t>Cyberscience, Grand Challenge Communities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sng" strike="noStrike" kern="0" cap="none" spc="0" normalizeH="0" baseline="0" noProof="0">
                <a:ln>
                  <a:noFill/>
                </a:ln>
                <a:solidFill>
                  <a:schemeClr val="tx2"/>
                </a:solidFill>
                <a:effectLst/>
                <a:uLnTx/>
                <a:uFillTx/>
                <a:latin typeface="+mn-lt"/>
                <a:ea typeface="+mn-ea"/>
                <a:cs typeface="ＭＳ Ｐゴシック"/>
              </a:rPr>
              <a:t>and Virtual Organizations Task Force</a:t>
            </a:r>
            <a:endParaRPr kumimoji="1" lang="en-US" sz="1600" b="0" i="0" u="none" strike="noStrike" kern="0" cap="none" spc="0" normalizeH="0" baseline="0" noProof="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none" strike="noStrike" kern="0" cap="none" spc="0" normalizeH="0" baseline="0" noProof="0">
                <a:ln>
                  <a:noFill/>
                </a:ln>
                <a:solidFill>
                  <a:schemeClr val="tx2"/>
                </a:solidFill>
                <a:effectLst/>
                <a:uLnTx/>
                <a:uFillTx/>
                <a:latin typeface="+mn-lt"/>
                <a:ea typeface="+mn-ea"/>
                <a:cs typeface="ＭＳ Ｐゴシック"/>
              </a:rPr>
              <a:t>Chair</a:t>
            </a:r>
            <a:r>
              <a:rPr kumimoji="1" lang="en-US" sz="1600" b="0" i="0" u="none" strike="noStrike" kern="0" cap="none" spc="0" normalizeH="0" baseline="0" noProof="0">
                <a:ln>
                  <a:noFill/>
                </a:ln>
                <a:solidFill>
                  <a:schemeClr val="tx2"/>
                </a:solidFill>
                <a:effectLst/>
                <a:uLnTx/>
                <a:uFillTx/>
                <a:latin typeface="+mn-lt"/>
                <a:ea typeface="+mn-ea"/>
                <a:cs typeface="ＭＳ Ｐゴシック"/>
              </a:rPr>
              <a:t>:          Tinsley Oden (Texas/Austin)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none" strike="noStrike" kern="0" cap="none" spc="0" normalizeH="0" baseline="0" noProof="0">
                <a:ln>
                  <a:noFill/>
                </a:ln>
                <a:solidFill>
                  <a:schemeClr val="tx2"/>
                </a:solidFill>
                <a:effectLst/>
                <a:uLnTx/>
                <a:uFillTx/>
                <a:latin typeface="+mn-lt"/>
                <a:ea typeface="+mn-ea"/>
                <a:cs typeface="ＭＳ Ｐゴシック"/>
              </a:rPr>
              <a:t>Co-Chairs</a:t>
            </a:r>
            <a:r>
              <a:rPr kumimoji="1" lang="en-US" sz="1600" b="0" i="0" u="none" strike="noStrike" kern="0" cap="none" spc="0" normalizeH="0" baseline="0" noProof="0">
                <a:ln>
                  <a:noFill/>
                </a:ln>
                <a:solidFill>
                  <a:schemeClr val="tx2"/>
                </a:solidFill>
                <a:effectLst/>
                <a:uLnTx/>
                <a:uFillTx/>
                <a:latin typeface="+mn-lt"/>
                <a:ea typeface="+mn-ea"/>
                <a:cs typeface="ＭＳ Ｐゴシック"/>
              </a:rPr>
              <a:t>:  John King (Michigan),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a:ln>
                  <a:noFill/>
                </a:ln>
                <a:solidFill>
                  <a:schemeClr val="tx2"/>
                </a:solidFill>
                <a:effectLst/>
                <a:uLnTx/>
                <a:uFillTx/>
                <a:latin typeface="+mn-lt"/>
                <a:ea typeface="+mn-ea"/>
                <a:cs typeface="ＭＳ Ｐゴシック"/>
              </a:rPr>
              <a:t>James Kinter (COLA)</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1" i="0" u="none" strike="noStrike" kern="0" cap="none" spc="0" normalizeH="0" baseline="0" noProof="0">
                <a:ln>
                  <a:noFill/>
                </a:ln>
                <a:solidFill>
                  <a:schemeClr val="tx2"/>
                </a:solidFill>
                <a:effectLst/>
                <a:uLnTx/>
                <a:uFillTx/>
                <a:latin typeface="+mn-lt"/>
                <a:ea typeface="+mn-ea"/>
                <a:cs typeface="ＭＳ Ｐゴシック"/>
              </a:rPr>
              <a:t>NSF Liaison</a:t>
            </a:r>
            <a:r>
              <a:rPr kumimoji="1" lang="en-US" sz="1600" b="0" i="0" u="none" strike="noStrike" kern="0" cap="none" spc="0" normalizeH="0" baseline="0" noProof="0">
                <a:ln>
                  <a:noFill/>
                </a:ln>
                <a:solidFill>
                  <a:schemeClr val="tx2"/>
                </a:solidFill>
                <a:effectLst/>
                <a:uLnTx/>
                <a:uFillTx/>
                <a:latin typeface="+mn-lt"/>
                <a:ea typeface="+mn-ea"/>
                <a:cs typeface="ＭＳ Ｐゴシック"/>
              </a:rPr>
              <a:t>: Barry Schneider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endParaRPr kumimoji="1" lang="en-US" sz="2400" b="0" i="0" u="none" strike="noStrike" kern="0" cap="none" spc="0" normalizeH="0" baseline="0" noProof="0">
              <a:ln>
                <a:noFill/>
              </a:ln>
              <a:solidFill>
                <a:schemeClr val="tx2"/>
              </a:solidFill>
              <a:effectLst/>
              <a:uLnTx/>
              <a:uFillTx/>
              <a:latin typeface="+mn-lt"/>
              <a:ea typeface="+mn-ea"/>
              <a:cs typeface="ＭＳ Ｐゴシック"/>
            </a:endParaRPr>
          </a:p>
        </p:txBody>
      </p:sp>
      <p:sp>
        <p:nvSpPr>
          <p:cNvPr id="6" name="Title 1"/>
          <p:cNvSpPr>
            <a:spLocks noGrp="1"/>
          </p:cNvSpPr>
          <p:nvPr>
            <p:ph type="title"/>
          </p:nvPr>
        </p:nvSpPr>
        <p:spPr>
          <a:xfrm>
            <a:off x="685800" y="0"/>
            <a:ext cx="6946900" cy="1143000"/>
          </a:xfrm>
        </p:spPr>
        <p:txBody>
          <a:bodyPr/>
          <a:lstStyle/>
          <a:p>
            <a:r>
              <a:rPr lang="en-US"/>
              <a:t>OCI Task Forces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 Exascale and S/W</a:t>
            </a:r>
          </a:p>
        </p:txBody>
      </p:sp>
      <p:sp>
        <p:nvSpPr>
          <p:cNvPr id="3" name="Content Placeholder 2"/>
          <p:cNvSpPr>
            <a:spLocks noGrp="1"/>
          </p:cNvSpPr>
          <p:nvPr>
            <p:ph idx="1"/>
          </p:nvPr>
        </p:nvSpPr>
        <p:spPr>
          <a:xfrm>
            <a:off x="774700" y="1333499"/>
            <a:ext cx="7772400" cy="5001559"/>
          </a:xfrm>
        </p:spPr>
        <p:txBody>
          <a:bodyPr/>
          <a:lstStyle/>
          <a:p>
            <a:r>
              <a:rPr lang="en-US" sz="1600"/>
              <a:t>Aug 17- 19, 2009: Biology Workshop: Opportunities in Biology at the Extreme Scale of Computing</a:t>
            </a:r>
          </a:p>
          <a:p>
            <a:r>
              <a:rPr lang="en-US" sz="1600"/>
              <a:t>Aug 13-15, 2009: Material Science and Chemistry Workshop: Discovery in Basic Energy Sciences: The Role of Computing at the Extreme Scale</a:t>
            </a:r>
          </a:p>
          <a:p>
            <a:r>
              <a:rPr lang="en-US" sz="1600"/>
              <a:t>July 30-31, 2009: Workshop on Enabling Data-Intensive Computing</a:t>
            </a:r>
          </a:p>
          <a:p>
            <a:r>
              <a:rPr lang="en-US" sz="1600"/>
              <a:t>May 11-12, 2009: Nuclear Energy Workshop:  Science Based Nuclear Energy Systems Enabled by Advanced Modeling and Simulation at the Extreme Scale</a:t>
            </a:r>
          </a:p>
          <a:p>
            <a:r>
              <a:rPr lang="en-US" sz="1600"/>
              <a:t>March 18-20, 2009: Fusion Science Workshop:  Scientific Grand Challenges in Fusion Energy Sciences and the Role of Computing at the Extreme Scale</a:t>
            </a:r>
          </a:p>
          <a:p>
            <a:r>
              <a:rPr lang="en-US" sz="1600"/>
              <a:t>Feb 24-25, 2009: Collaboratories: Potentials and Realities of Distributed Science Communities</a:t>
            </a:r>
          </a:p>
          <a:p>
            <a:r>
              <a:rPr lang="en-US" sz="1600"/>
              <a:t>Jan 26-28 2009: Nuclear Physics Workshop:  Forefront Questions in Nuclear Science and the Role of High Performance Computing</a:t>
            </a:r>
          </a:p>
          <a:p>
            <a:r>
              <a:rPr lang="en-US" sz="1600"/>
              <a:t>Dec 9-11 2008: High Energy Physics Workshop:  Scientific Challenges for Understanding the Quantum Universe and the Role of Computing at Extreme Scale</a:t>
            </a:r>
          </a:p>
          <a:p>
            <a:r>
              <a:rPr lang="en-US" sz="1600"/>
              <a:t>Nov 6-7, 2008: Climate Workshop:  Challenges in Climate Change Science and the Role of Computing at the Extreme Scale</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page ‘plans’</a:t>
            </a:r>
          </a:p>
        </p:txBody>
      </p:sp>
      <p:sp>
        <p:nvSpPr>
          <p:cNvPr id="3" name="Content Placeholder 2"/>
          <p:cNvSpPr>
            <a:spLocks noGrp="1"/>
          </p:cNvSpPr>
          <p:nvPr>
            <p:ph idx="1"/>
          </p:nvPr>
        </p:nvSpPr>
        <p:spPr>
          <a:xfrm>
            <a:off x="774700" y="1333499"/>
            <a:ext cx="7772400" cy="5031441"/>
          </a:xfrm>
        </p:spPr>
        <p:txBody>
          <a:bodyPr/>
          <a:lstStyle/>
          <a:p>
            <a:r>
              <a:rPr lang="en-US"/>
              <a:t>Software Hardening </a:t>
            </a:r>
            <a:r>
              <a:rPr lang="en-US" sz="1400" u="sng">
                <a:hlinkClick r:id="rId2"/>
              </a:rPr>
              <a:t>http://osg-docdb.opensciencegrid.org/cgi-bin/ShowDocument?docid=866</a:t>
            </a:r>
            <a:endParaRPr lang="en-US" sz="1400" u="sng"/>
          </a:p>
          <a:p>
            <a:endParaRPr lang="en-US" sz="1400"/>
          </a:p>
          <a:p>
            <a:r>
              <a:rPr lang="en-US"/>
              <a:t>Campus</a:t>
            </a:r>
            <a:r>
              <a:rPr lang="en-US"/>
              <a:t> </a:t>
            </a:r>
            <a:r>
              <a:rPr lang="en-US" sz="1400">
                <a:hlinkClick r:id="rId3"/>
              </a:rPr>
              <a:t>https://twiki.grid.iu.edu/twiki/pub/Council/Agenda2009Aug11/NCI__the_Campuses_v3.pdf</a:t>
            </a:r>
            <a:r>
              <a:rPr lang="en-US" sz="1400"/>
              <a:t> </a:t>
            </a:r>
          </a:p>
          <a:p>
            <a:endParaRPr lang="en-US"/>
          </a:p>
          <a:p>
            <a:r>
              <a:rPr lang="en-US"/>
              <a:t>Workforce development </a:t>
            </a:r>
            <a:r>
              <a:rPr lang="en-US" sz="1400" u="sng">
                <a:hlinkClick r:id="rId4"/>
              </a:rPr>
              <a:t>http://osg-docdb.opensciencegrid.org/cgi-bin/ShowDocument?docid=864</a:t>
            </a:r>
            <a:endParaRPr lang="en-US" sz="1400"/>
          </a:p>
          <a:p>
            <a:endParaRPr lang="en-US"/>
          </a:p>
          <a:p>
            <a:r>
              <a:rPr lang="en-US"/>
              <a:t>OSG TG Collaboration - input to MPS request </a:t>
            </a:r>
            <a:r>
              <a:rPr lang="en-US" sz="1400" u="sng">
                <a:hlinkClick r:id="rId5"/>
              </a:rPr>
              <a:t>https://osg-docdb.opensciencegrid.org:440/cgi-bin/ShowDocument?docid=879</a:t>
            </a:r>
            <a:endParaRPr lang="en-US" sz="1400"/>
          </a:p>
          <a:p>
            <a:endParaRPr lang="en-US"/>
          </a:p>
          <a:p>
            <a:r>
              <a:rPr lang="en-US"/>
              <a:t>OSG TG Principles of Collaboration </a:t>
            </a:r>
            <a:r>
              <a:rPr lang="en-US" sz="1400">
                <a:hlinkClick r:id="rId6"/>
              </a:rPr>
              <a:t>https://twiki.grid.iu.edu/twiki/pub/Council/Agenda2009Aug11/OSG_TG_SharedPriciples_v4-3.docx</a:t>
            </a:r>
            <a:r>
              <a:rPr lang="en-US" sz="1400"/>
              <a:t>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8219141" cy="1143000"/>
          </a:xfrm>
        </p:spPr>
        <p:txBody>
          <a:bodyPr/>
          <a:lstStyle/>
          <a:p>
            <a:r>
              <a:rPr lang="en-US"/>
              <a:t>OSG Futures - Goals</a:t>
            </a:r>
            <a:br>
              <a:rPr lang="en-US"/>
            </a:br>
            <a:r>
              <a:rPr lang="en-US" sz="1400"/>
              <a:t>https://twiki.grid.iu.edu/twiki/pub/Council/Agenda2009Aug11/OSG_Future_Requirements_v1.docx</a:t>
            </a:r>
          </a:p>
        </p:txBody>
      </p:sp>
      <p:sp>
        <p:nvSpPr>
          <p:cNvPr id="3" name="Content Placeholder 2"/>
          <p:cNvSpPr>
            <a:spLocks noGrp="1"/>
          </p:cNvSpPr>
          <p:nvPr>
            <p:ph idx="1"/>
          </p:nvPr>
        </p:nvSpPr>
        <p:spPr>
          <a:xfrm>
            <a:off x="0" y="1169146"/>
            <a:ext cx="9144000" cy="5404971"/>
          </a:xfrm>
        </p:spPr>
        <p:txBody>
          <a:bodyPr/>
          <a:lstStyle/>
          <a:p>
            <a:r>
              <a:rPr lang="en-US" sz="2000" i="1"/>
              <a:t>OSG will provide the </a:t>
            </a:r>
            <a:r>
              <a:rPr lang="en-US" sz="2000" b="1" i="1"/>
              <a:t>LHC and LIGO communities with a common virtual facility…</a:t>
            </a:r>
            <a:endParaRPr lang="en-US" sz="2000"/>
          </a:p>
          <a:p>
            <a:pPr>
              <a:buNone/>
            </a:pPr>
            <a:r>
              <a:rPr lang="en-US" sz="2000" i="1"/>
              <a:t> </a:t>
            </a:r>
            <a:endParaRPr lang="en-US" sz="2000"/>
          </a:p>
          <a:p>
            <a:r>
              <a:rPr lang="en-US" sz="2000" i="1"/>
              <a:t>OSG will provide a </a:t>
            </a:r>
            <a:r>
              <a:rPr lang="en-US" sz="2000" b="1" i="1"/>
              <a:t>common, shared distributed computing infrastructure which can be used, ..by all members of the Consortium..</a:t>
            </a:r>
            <a:r>
              <a:rPr lang="en-US" sz="2000" i="1"/>
              <a:t>.</a:t>
            </a:r>
            <a:endParaRPr lang="en-US" sz="2000"/>
          </a:p>
          <a:p>
            <a:pPr>
              <a:buNone/>
            </a:pPr>
            <a:r>
              <a:rPr lang="en-US" sz="2000" i="1"/>
              <a:t> </a:t>
            </a:r>
            <a:endParaRPr lang="en-US" sz="2000"/>
          </a:p>
          <a:p>
            <a:r>
              <a:rPr lang="en-US" sz="2000" i="1"/>
              <a:t>OSG will continue as a </a:t>
            </a:r>
            <a:r>
              <a:rPr lang="en-US" sz="2000" b="1" i="1"/>
              <a:t>grass-roots hands-on collaboratory…</a:t>
            </a:r>
            <a:endParaRPr lang="en-US" sz="2000"/>
          </a:p>
          <a:p>
            <a:pPr>
              <a:buNone/>
            </a:pPr>
            <a:r>
              <a:rPr lang="en-US" sz="2000" i="1"/>
              <a:t> </a:t>
            </a:r>
            <a:endParaRPr lang="en-US" sz="2000"/>
          </a:p>
          <a:p>
            <a:r>
              <a:rPr lang="en-US" sz="2000" i="1"/>
              <a:t>OSG will play a </a:t>
            </a:r>
            <a:r>
              <a:rPr lang="en-US" sz="2000" b="1" i="1"/>
              <a:t>leadership role in the US National Cyberinfrastructure..</a:t>
            </a:r>
            <a:r>
              <a:rPr lang="en-US" sz="2000" i="1"/>
              <a:t>. </a:t>
            </a:r>
            <a:endParaRPr lang="en-US" sz="2000"/>
          </a:p>
          <a:p>
            <a:pPr>
              <a:buNone/>
            </a:pPr>
            <a:r>
              <a:rPr lang="en-US" sz="2000" i="1"/>
              <a:t>  </a:t>
            </a:r>
            <a:endParaRPr lang="en-US" sz="2000"/>
          </a:p>
          <a:p>
            <a:r>
              <a:rPr lang="en-US" sz="2000" i="1"/>
              <a:t>OSG aims to have recognized </a:t>
            </a:r>
            <a:r>
              <a:rPr lang="en-US" sz="2000" b="1" i="1"/>
              <a:t>responsibilities in partnership with the NSF XD…</a:t>
            </a:r>
            <a:endParaRPr lang="en-US" sz="2000"/>
          </a:p>
          <a:p>
            <a:pPr>
              <a:buNone/>
            </a:pPr>
            <a:r>
              <a:rPr lang="en-US" sz="2000" i="1"/>
              <a:t> </a:t>
            </a:r>
            <a:endParaRPr lang="en-US" sz="2000"/>
          </a:p>
          <a:p>
            <a:r>
              <a:rPr lang="en-US" sz="2000" i="1"/>
              <a:t>OSG aims to have recognized </a:t>
            </a:r>
            <a:r>
              <a:rPr lang="en-US" sz="2000" b="1" i="1"/>
              <a:t>responsibilities as part of the next round of the DOE SciDAC program….</a:t>
            </a:r>
            <a:endParaRPr lang="en-US" sz="2000"/>
          </a:p>
          <a:p>
            <a:pPr>
              <a:buNone/>
            </a:pPr>
            <a:r>
              <a:rPr lang="en-US" sz="2000" i="1"/>
              <a:t> </a:t>
            </a:r>
            <a:endParaRPr lang="en-US" sz="2000"/>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12903</TotalTime>
  <Words>2407</Words>
  <Application>Microsoft Macintosh PowerPoint</Application>
  <PresentationFormat>On-screen Show (4:3)</PresentationFormat>
  <Paragraphs>245</Paragraphs>
  <Slides>23</Slides>
  <Notes>3</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Japanese Art</vt:lpstr>
      <vt:lpstr> ED Report on Planning for the OSG Futures  Council Meeting August 10th 2009  Ruth Pordes OSG Executive Director </vt:lpstr>
      <vt:lpstr>OSG – Planning for the Future, Mar 2009..</vt:lpstr>
      <vt:lpstr>OSG Future Planning Schedule (from Ruth Pordes based on March 2009 Council Mtg)</vt:lpstr>
      <vt:lpstr>2 Page “Plans” - The Federated National CyberInfrastructure</vt:lpstr>
      <vt:lpstr>Internet2 meeting – Jen Schopf</vt:lpstr>
      <vt:lpstr>OCI Task Forces</vt:lpstr>
      <vt:lpstr>DOE Exascale and S/W</vt:lpstr>
      <vt:lpstr>2 page ‘plans’</vt:lpstr>
      <vt:lpstr>OSG Futures - Goals https://twiki.grid.iu.edu/twiki/pub/Council/Agenda2009Aug11/OSG_Future_Requirements_v1.docx</vt:lpstr>
      <vt:lpstr>Key Directions:</vt:lpstr>
      <vt:lpstr>Core Mission - 1</vt:lpstr>
      <vt:lpstr>Core Misson - 2</vt:lpstr>
      <vt:lpstr>Software..</vt:lpstr>
      <vt:lpstr>Operations Services, Security, Sites</vt:lpstr>
      <vt:lpstr>Community Specific</vt:lpstr>
      <vt:lpstr>Future Capabilities and Capacities</vt:lpstr>
      <vt:lpstr>Today</vt:lpstr>
      <vt:lpstr>Slide 18</vt:lpstr>
      <vt:lpstr>Satellite Projects</vt:lpstr>
      <vt:lpstr>Satellite Projects cont</vt:lpstr>
      <vt:lpstr>Current List</vt:lpstr>
      <vt:lpstr>Are there Satellite Projects we should encourage?</vt:lpstr>
      <vt:lpstr>Slide 23</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811</cp:revision>
  <cp:lastPrinted>2009-01-13T19:31:06Z</cp:lastPrinted>
  <dcterms:created xsi:type="dcterms:W3CDTF">2009-08-10T15:10:39Z</dcterms:created>
  <dcterms:modified xsi:type="dcterms:W3CDTF">2009-08-10T15:11:39Z</dcterms:modified>
</cp:coreProperties>
</file>