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60" r:id="rId3"/>
    <p:sldMasterId id="2147483672" r:id="rId4"/>
    <p:sldMasterId id="2147483684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4" r:id="rId7"/>
    <p:sldId id="257" r:id="rId8"/>
    <p:sldId id="258" r:id="rId9"/>
    <p:sldId id="259" r:id="rId10"/>
    <p:sldId id="261" r:id="rId11"/>
    <p:sldId id="260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4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351E-39D2-408B-953C-061215381C0E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2062-94D4-423A-911C-20CD0D8A58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BBE9-C9C6-46DE-8D54-D13C80DFF90B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DOSAR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585D-D26D-4D23-B364-856B365E2B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585D-D26D-4D23-B364-856B365E2B36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DOSAR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DOSARClick</a:t>
            </a:r>
            <a:r>
              <a:rPr lang="en-US" dirty="0" smtClean="0"/>
              <a:t> </a:t>
            </a:r>
            <a:r>
              <a:rPr lang="en-US" dirty="0" smtClean="0"/>
              <a:t>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762000" cy="2209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D</a:t>
            </a:r>
          </a:p>
          <a:p>
            <a:pPr lvl="0"/>
            <a:r>
              <a:rPr lang="en-US" dirty="0" smtClean="0"/>
              <a:t>O</a:t>
            </a:r>
          </a:p>
          <a:p>
            <a:pPr lvl="0"/>
            <a:r>
              <a:rPr lang="en-US" dirty="0" smtClean="0"/>
              <a:t>S</a:t>
            </a:r>
          </a:p>
          <a:p>
            <a:pPr lvl="0"/>
            <a:r>
              <a:rPr lang="en-US" dirty="0" smtClean="0"/>
              <a:t>A</a:t>
            </a:r>
          </a:p>
          <a:p>
            <a:pPr lvl="0"/>
            <a:r>
              <a:rPr lang="en-US" dirty="0" smtClean="0"/>
              <a:t>R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ASP2012 Grid School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6E34-F262-4D92-86D1-90DABD056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DOSARClick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4CD9-BC99-4E5F-A058-EA0FD424C359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A7E9-1072-4D4D-B324-8E5889B8F5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8065-080D-41CA-9404-ED15213F0E81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4E85-6770-4CDA-9E82-B8B982C059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4A93-3C97-45C6-8181-79F213CE4D4F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839C-FC92-407F-83B7-F9A31E74C9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33CF-9BB1-49F8-83C0-B81391444CB2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5DD0-CCA5-4661-907B-5D69711BA8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sar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zdgreenwood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 to Analysis Example tutorial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 </a:t>
            </a:r>
            <a:r>
              <a:rPr lang="en-US" dirty="0" err="1" smtClean="0"/>
              <a:t>Skubic</a:t>
            </a:r>
            <a:endParaRPr lang="en-US" dirty="0" smtClean="0"/>
          </a:p>
          <a:p>
            <a:r>
              <a:rPr lang="en-US" dirty="0" smtClean="0"/>
              <a:t>Email: pskubic@ou.edu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Who we are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</a:t>
            </a:r>
            <a:r>
              <a:rPr lang="en-US" dirty="0" smtClean="0">
                <a:solidFill>
                  <a:srgbClr val="C00000"/>
                </a:solidFill>
              </a:rPr>
              <a:t>DOSAR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Distributed Organization for Scientific and </a:t>
            </a:r>
            <a:r>
              <a:rPr lang="en-US" dirty="0" smtClean="0">
                <a:solidFill>
                  <a:srgbClr val="C00000"/>
                </a:solidFill>
              </a:rPr>
              <a:t>Academic Research 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http://www.dosar.org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/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You are welcome to join our bi-weekly video (EVO) meetings. </a:t>
            </a:r>
            <a:r>
              <a:rPr lang="en-US" dirty="0" smtClean="0"/>
              <a:t>S</a:t>
            </a:r>
            <a:r>
              <a:rPr lang="en-US" dirty="0" smtClean="0"/>
              <a:t>end request to be added to DOSAR email list to Prof. </a:t>
            </a:r>
            <a:r>
              <a:rPr lang="en-US" dirty="0" smtClean="0"/>
              <a:t>Greenwood: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zdgreenwood@gmail.com</a:t>
            </a:r>
            <a:endParaRPr lang="en-US" dirty="0" smtClean="0"/>
          </a:p>
          <a:p>
            <a:r>
              <a:rPr lang="en-US" dirty="0" smtClean="0"/>
              <a:t>If you want long-term grid access, you can request membership in the </a:t>
            </a:r>
            <a:r>
              <a:rPr lang="en-US" dirty="0" smtClean="0">
                <a:solidFill>
                  <a:srgbClr val="C00000"/>
                </a:solidFill>
              </a:rPr>
              <a:t>DOSAR VO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Typical data analysis steps in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particle physics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1: create files containing simulated data</a:t>
            </a:r>
          </a:p>
          <a:p>
            <a:r>
              <a:rPr lang="en-US" dirty="0" smtClean="0"/>
              <a:t>Step 2: analyze simulated data</a:t>
            </a:r>
          </a:p>
          <a:p>
            <a:r>
              <a:rPr lang="en-US" dirty="0" smtClean="0"/>
              <a:t>Step 3: collect real data from detector</a:t>
            </a:r>
          </a:p>
          <a:p>
            <a:r>
              <a:rPr lang="en-US" dirty="0" smtClean="0"/>
              <a:t>Step 4: analyze real data</a:t>
            </a:r>
          </a:p>
          <a:p>
            <a:r>
              <a:rPr lang="en-US" dirty="0" smtClean="0"/>
              <a:t>Step 5: compare simulation with real data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good agreement, limits can be set on existence of  new physical states (i.e. particles)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If there is disagreement, further study is needed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mistake?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Possible new discovery?</a:t>
            </a:r>
          </a:p>
          <a:p>
            <a:r>
              <a:rPr lang="en-US" dirty="0" smtClean="0"/>
              <a:t>We will illustrate steps 1 and 2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Notes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particle physics software tools such </a:t>
            </a:r>
            <a:r>
              <a:rPr lang="en-US" dirty="0" err="1" smtClean="0"/>
              <a:t>Madgraph</a:t>
            </a:r>
            <a:r>
              <a:rPr lang="en-US" dirty="0" smtClean="0"/>
              <a:t> or </a:t>
            </a:r>
            <a:r>
              <a:rPr lang="en-US" dirty="0" err="1" smtClean="0"/>
              <a:t>Isajet</a:t>
            </a:r>
            <a:r>
              <a:rPr lang="en-US" dirty="0" smtClean="0"/>
              <a:t> (event generators) and GEANT </a:t>
            </a:r>
            <a:r>
              <a:rPr lang="en-US" dirty="0" smtClean="0"/>
              <a:t>(to simulate our detector response) </a:t>
            </a:r>
            <a:r>
              <a:rPr lang="en-US" dirty="0" smtClean="0"/>
              <a:t>are used in Step 1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We will use a simple random generator of Gaussian </a:t>
            </a:r>
            <a:r>
              <a:rPr lang="en-US" dirty="0" smtClean="0">
                <a:solidFill>
                  <a:srgbClr val="C00000"/>
                </a:solidFill>
              </a:rPr>
              <a:t>distribution in Root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Typically (almost) the same reconstruction software is used for Step 4 and Step 2</a:t>
            </a:r>
          </a:p>
          <a:p>
            <a:r>
              <a:rPr lang="en-US" dirty="0" smtClean="0"/>
              <a:t>Root is a powerful tool to read and analyze large amounts of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Condor submission script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universe=grid </a:t>
            </a:r>
          </a:p>
          <a:p>
            <a:pPr>
              <a:buNone/>
            </a:pPr>
            <a:r>
              <a:rPr lang="en-US" sz="2200" dirty="0" err="1" smtClean="0"/>
              <a:t>grid_resource</a:t>
            </a:r>
            <a:r>
              <a:rPr lang="en-US" sz="2200" dirty="0" smtClean="0"/>
              <a:t>=gt2 osgitb1.nhn.ou.edu/</a:t>
            </a:r>
            <a:r>
              <a:rPr lang="en-US" sz="2200" dirty="0" err="1" smtClean="0"/>
              <a:t>jobmanager</a:t>
            </a:r>
            <a:r>
              <a:rPr lang="en-US" sz="2200" dirty="0" smtClean="0"/>
              <a:t>-condor</a:t>
            </a:r>
          </a:p>
          <a:p>
            <a:pPr>
              <a:buNone/>
            </a:pPr>
            <a:r>
              <a:rPr lang="en-US" sz="2200" dirty="0" smtClean="0"/>
              <a:t>executable=run-root.sh </a:t>
            </a:r>
          </a:p>
          <a:p>
            <a:pPr>
              <a:buNone/>
            </a:pPr>
            <a:r>
              <a:rPr lang="en-US" sz="2200" dirty="0" err="1" smtClean="0"/>
              <a:t>transfer_input_files</a:t>
            </a:r>
            <a:r>
              <a:rPr lang="en-US" sz="2200" dirty="0" smtClean="0"/>
              <a:t> = run-</a:t>
            </a:r>
            <a:r>
              <a:rPr lang="en-US" sz="2200" dirty="0" err="1" smtClean="0"/>
              <a:t>root.C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err="1" smtClean="0"/>
              <a:t>transfer_executable</a:t>
            </a:r>
            <a:r>
              <a:rPr lang="en-US" sz="2200" dirty="0" smtClean="0"/>
              <a:t>=True </a:t>
            </a:r>
          </a:p>
          <a:p>
            <a:pPr>
              <a:buNone/>
            </a:pPr>
            <a:r>
              <a:rPr lang="en-US" sz="2200" dirty="0" err="1" smtClean="0"/>
              <a:t>when_to_transfer_output</a:t>
            </a:r>
            <a:r>
              <a:rPr lang="en-US" sz="2200" dirty="0" smtClean="0"/>
              <a:t> = ON_EXIT </a:t>
            </a:r>
          </a:p>
          <a:p>
            <a:pPr>
              <a:buNone/>
            </a:pPr>
            <a:r>
              <a:rPr lang="en-US" sz="2200" dirty="0" smtClean="0"/>
              <a:t>log=run-root.log </a:t>
            </a:r>
          </a:p>
          <a:p>
            <a:pPr>
              <a:buNone/>
            </a:pPr>
            <a:r>
              <a:rPr lang="en-US" sz="2200" dirty="0" err="1" smtClean="0"/>
              <a:t>transfer_output_files</a:t>
            </a:r>
            <a:r>
              <a:rPr lang="en-US" sz="2200" dirty="0" smtClean="0"/>
              <a:t> = root.out,t00.root,t01.root </a:t>
            </a:r>
          </a:p>
          <a:p>
            <a:pPr>
              <a:buNone/>
            </a:pPr>
            <a:r>
              <a:rPr lang="en-US" sz="2200" dirty="0" smtClean="0"/>
              <a:t>output=run-root.out.$(Cluster).$(Process) </a:t>
            </a:r>
          </a:p>
          <a:p>
            <a:pPr>
              <a:buNone/>
            </a:pPr>
            <a:r>
              <a:rPr lang="en-US" sz="2200" dirty="0" smtClean="0"/>
              <a:t>error=run-root.err.$(Cluster).$(Process) </a:t>
            </a:r>
          </a:p>
          <a:p>
            <a:pPr>
              <a:buNone/>
            </a:pPr>
            <a:r>
              <a:rPr lang="en-US" sz="2200" dirty="0" smtClean="0"/>
              <a:t>notification=Never </a:t>
            </a:r>
          </a:p>
          <a:p>
            <a:pPr>
              <a:buNone/>
            </a:pPr>
            <a:r>
              <a:rPr lang="en-US" sz="2200" dirty="0" smtClean="0"/>
              <a:t>queue 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 by running Root on the Grid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Contents of execution script: </a:t>
            </a:r>
            <a:r>
              <a:rPr lang="en-US" b="1" dirty="0" smtClean="0">
                <a:solidFill>
                  <a:srgbClr val="002060"/>
                </a:solidFill>
              </a:rPr>
              <a:t>run-root.sh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#!/bin/bash 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usr</a:t>
            </a:r>
            <a:r>
              <a:rPr lang="en-US" dirty="0" smtClean="0">
                <a:solidFill>
                  <a:srgbClr val="C00000"/>
                </a:solidFill>
              </a:rPr>
              <a:t>/local/bin/root -b &lt; run-</a:t>
            </a:r>
            <a:r>
              <a:rPr lang="en-US" dirty="0" err="1" smtClean="0">
                <a:solidFill>
                  <a:srgbClr val="C00000"/>
                </a:solidFill>
              </a:rPr>
              <a:t>root.C</a:t>
            </a:r>
            <a:r>
              <a:rPr lang="en-US" dirty="0" smtClean="0">
                <a:solidFill>
                  <a:srgbClr val="C00000"/>
                </a:solidFill>
              </a:rPr>
              <a:t> &gt; </a:t>
            </a:r>
            <a:r>
              <a:rPr lang="en-US" dirty="0" err="1" smtClean="0">
                <a:solidFill>
                  <a:srgbClr val="C00000"/>
                </a:solidFill>
              </a:rPr>
              <a:t>root.out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command executes Root in batch mode using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and routes output to file </a:t>
            </a:r>
            <a:r>
              <a:rPr lang="en-US" b="1" dirty="0" err="1" smtClean="0">
                <a:solidFill>
                  <a:srgbClr val="002060"/>
                </a:solidFill>
              </a:rPr>
              <a:t>root.out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Step 1: Create simulated data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by running Root with macro </a:t>
            </a:r>
            <a:r>
              <a:rPr lang="en-US" b="1" dirty="0" smtClean="0">
                <a:solidFill>
                  <a:srgbClr val="002060"/>
                </a:solidFill>
              </a:rPr>
              <a:t>run-</a:t>
            </a:r>
            <a:r>
              <a:rPr lang="en-US" b="1" dirty="0" err="1" smtClean="0">
                <a:solidFill>
                  <a:srgbClr val="002060"/>
                </a:solidFill>
              </a:rPr>
              <a:t>root.C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TFile</a:t>
            </a:r>
            <a:r>
              <a:rPr lang="en-US" dirty="0" smtClean="0"/>
              <a:t> 0 for “run 0” (t00.root)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TTree</a:t>
            </a:r>
            <a:r>
              <a:rPr lang="en-US" dirty="0" smtClean="0"/>
              <a:t> object (“t0”) to store data in Root</a:t>
            </a:r>
          </a:p>
          <a:p>
            <a:pPr lvl="1"/>
            <a:r>
              <a:rPr lang="en-US" dirty="0" smtClean="0"/>
              <a:t>Generate 100 “events” each with Gaussian distributed “Energy”</a:t>
            </a:r>
          </a:p>
          <a:p>
            <a:pPr lvl="1"/>
            <a:r>
              <a:rPr lang="en-US" dirty="0" smtClean="0"/>
              <a:t>Fill </a:t>
            </a:r>
            <a:r>
              <a:rPr lang="en-US" dirty="0" err="1" smtClean="0"/>
              <a:t>TTree</a:t>
            </a:r>
            <a:r>
              <a:rPr lang="en-US" dirty="0" smtClean="0"/>
              <a:t> branches for each event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Close </a:t>
            </a:r>
            <a:r>
              <a:rPr lang="en-US" dirty="0" err="1" smtClean="0"/>
              <a:t>TFile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Repeat  above steps to create </a:t>
            </a:r>
            <a:r>
              <a:rPr lang="en-US" dirty="0" err="1" smtClean="0"/>
              <a:t>TFile</a:t>
            </a:r>
            <a:r>
              <a:rPr lang="en-US" dirty="0" smtClean="0"/>
              <a:t> 1 for “run 1” (t01.root)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Step 2: make </a:t>
            </a:r>
            <a:r>
              <a:rPr lang="en-US" dirty="0" err="1" smtClean="0">
                <a:solidFill>
                  <a:srgbClr val="002060"/>
                </a:solidFill>
              </a:rPr>
              <a:t>TSelector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TFile</a:t>
            </a:r>
            <a:r>
              <a:rPr lang="en-US" dirty="0" smtClean="0">
                <a:solidFill>
                  <a:srgbClr val="C00000"/>
                </a:solidFill>
              </a:rPr>
              <a:t> f("t00.root");  //open file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t0.MakeSelector("s0");  //create </a:t>
            </a:r>
            <a:r>
              <a:rPr lang="en-US" dirty="0" err="1" smtClean="0">
                <a:solidFill>
                  <a:srgbClr val="C00000"/>
                </a:solidFill>
              </a:rPr>
              <a:t>TSelector</a:t>
            </a:r>
            <a:r>
              <a:rPr lang="en-US" dirty="0" smtClean="0">
                <a:solidFill>
                  <a:srgbClr val="C00000"/>
                </a:solidFill>
              </a:rPr>
              <a:t> “s0”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f.Close</a:t>
            </a:r>
            <a:r>
              <a:rPr lang="en-US" dirty="0" smtClean="0">
                <a:solidFill>
                  <a:srgbClr val="C00000"/>
                </a:solidFill>
              </a:rPr>
              <a:t>();  //close file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This creates two files with code: </a:t>
            </a:r>
            <a:r>
              <a:rPr lang="en-US" dirty="0" smtClean="0">
                <a:solidFill>
                  <a:srgbClr val="002060"/>
                </a:solidFill>
              </a:rPr>
              <a:t>s0.C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s0.h</a:t>
            </a:r>
          </a:p>
          <a:p>
            <a:pPr>
              <a:buNone/>
            </a:pPr>
            <a:r>
              <a:rPr lang="en-US" dirty="0" smtClean="0"/>
              <a:t>We will modify these files to add a histogram of the Energy variable and use them to process the simulated data on the Grid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Steps 1 and 2 you are in principle ready to scale up and make </a:t>
            </a:r>
            <a:r>
              <a:rPr lang="en-US" dirty="0" err="1" smtClean="0"/>
              <a:t>TTree’s</a:t>
            </a:r>
            <a:r>
              <a:rPr lang="en-US" dirty="0" smtClean="0"/>
              <a:t> with hundreds of variables and create and analyze thousands of files</a:t>
            </a:r>
          </a:p>
          <a:p>
            <a:r>
              <a:rPr lang="en-US" dirty="0" smtClean="0"/>
              <a:t>If time permits you can try adding your own features to the existing example by adding variables and histograms, etc.</a:t>
            </a:r>
          </a:p>
          <a:p>
            <a:r>
              <a:rPr lang="en-US" dirty="0" smtClean="0"/>
              <a:t>Good luck and have fun!!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8/6-8/2012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6E34-F262-4D92-86D1-90DABD0568E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ASP2012 Grid School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538</Words>
  <Application>Microsoft Office PowerPoint</Application>
  <PresentationFormat>On-screen Show (4:3)</PresentationFormat>
  <Paragraphs>91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Office Theme</vt:lpstr>
      <vt:lpstr>3_Custom Design</vt:lpstr>
      <vt:lpstr>Custom Design</vt:lpstr>
      <vt:lpstr>1_Custom Design</vt:lpstr>
      <vt:lpstr>2_Custom Design</vt:lpstr>
      <vt:lpstr>Introduction to Analysis Example tutorial</vt:lpstr>
      <vt:lpstr>Who we are</vt:lpstr>
      <vt:lpstr>Typical data analysis steps in  particle physics</vt:lpstr>
      <vt:lpstr>Notes</vt:lpstr>
      <vt:lpstr>Condor submission script</vt:lpstr>
      <vt:lpstr>Step 1: Create simulated data by running Root on the Grid</vt:lpstr>
      <vt:lpstr>Step 1: Create simulated data by running Root with macro run-root.C</vt:lpstr>
      <vt:lpstr>Step 2: make TSelector</vt:lpstr>
      <vt:lpstr>Conclusion</vt:lpstr>
    </vt:vector>
  </TitlesOfParts>
  <Company>OU Department of Physics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Analysis Example tutorial</dc:title>
  <dc:creator>Patrick Skubic</dc:creator>
  <cp:lastModifiedBy>Patrick Skubic</cp:lastModifiedBy>
  <cp:revision>7</cp:revision>
  <dcterms:created xsi:type="dcterms:W3CDTF">2012-08-06T16:01:30Z</dcterms:created>
  <dcterms:modified xsi:type="dcterms:W3CDTF">2012-08-07T12:10:20Z</dcterms:modified>
</cp:coreProperties>
</file>