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2" r:id="rId1"/>
  </p:sldMasterIdLst>
  <p:notesMasterIdLst>
    <p:notesMasterId r:id="rId14"/>
  </p:notesMasterIdLst>
  <p:handoutMasterIdLst>
    <p:handoutMasterId r:id="rId15"/>
  </p:handoutMasterIdLst>
  <p:sldIdLst>
    <p:sldId id="454" r:id="rId2"/>
    <p:sldId id="453" r:id="rId3"/>
    <p:sldId id="455" r:id="rId4"/>
    <p:sldId id="456" r:id="rId5"/>
    <p:sldId id="459" r:id="rId6"/>
    <p:sldId id="457" r:id="rId7"/>
    <p:sldId id="458" r:id="rId8"/>
    <p:sldId id="460" r:id="rId9"/>
    <p:sldId id="461" r:id="rId10"/>
    <p:sldId id="462" r:id="rId11"/>
    <p:sldId id="463" r:id="rId12"/>
    <p:sldId id="46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Mine Altunay" initials="M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8E8E8"/>
    <a:srgbClr val="C5DAF9"/>
    <a:srgbClr val="FFFFFF"/>
    <a:srgbClr val="FBF271"/>
    <a:srgbClr val="FBF376"/>
    <a:srgbClr val="E5C425"/>
    <a:srgbClr val="E3BF24"/>
    <a:srgbClr val="D9C641"/>
    <a:srgbClr val="99CCFF"/>
    <a:srgbClr val="339933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852" autoAdjust="0"/>
    <p:restoredTop sz="94580" autoAdjust="0"/>
  </p:normalViewPr>
  <p:slideViewPr>
    <p:cSldViewPr snapToGrid="0">
      <p:cViewPr>
        <p:scale>
          <a:sx n="100" d="100"/>
          <a:sy n="100" d="100"/>
        </p:scale>
        <p:origin x="-536" y="-88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8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D37D535-ACD0-4727-A679-FD89C3E01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41225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7E2D4CFE-CDDC-48F8-AFF6-838A61CC8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6298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D923D-DEA9-3D4B-B129-74FD24340AF9}" type="slidenum">
              <a:rPr lang="en-US"/>
              <a:pPr/>
              <a:t>2</a:t>
            </a:fld>
            <a:endParaRPr lang="en-US"/>
          </a:p>
        </p:txBody>
      </p:sp>
      <p:sp>
        <p:nvSpPr>
          <p:cNvPr id="45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D4CFE-CDDC-48F8-AFF6-838A61CC8A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D4CFE-CDDC-48F8-AFF6-838A61CC8A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9692" cy="134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4576-33B9-4DBA-93A5-89D6E94AE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88CA0-94CB-4E9C-8EB4-76BBC3DD8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D3462-3CE2-4C67-91BE-7FDAC72D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6876D-3D33-4182-882D-D3DA3ED67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641E-3713-4BBA-A2FC-5B21F0FB5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7360C-D785-4A9B-A23E-BB2E96AAA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70ADF-05CC-4501-9F1F-4A3DF9336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5B00-6AF8-4A45-BF48-8171D8F00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1AECB-C278-4AA7-A019-17ADFE2FD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3EE30-6268-42F8-8655-09AD705D0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A5934-5B5E-41D5-8237-84D142536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03434" y="256430"/>
            <a:ext cx="6973513" cy="119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6912" y="1782805"/>
            <a:ext cx="7772400" cy="47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540500"/>
            <a:ext cx="4191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  <a:ea typeface="+mn-ea"/>
              </a:defRPr>
            </a:lvl1pPr>
          </a:lstStyle>
          <a:p>
            <a:pPr>
              <a:defRPr/>
            </a:pPr>
            <a:fld id="{152572D3-2F48-4699-9F6E-3B7A73F696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902964" cy="12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553200"/>
            <a:ext cx="2265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aseline="0" dirty="0" smtClean="0">
                <a:solidFill>
                  <a:srgbClr val="FF8000"/>
                </a:solidFill>
              </a:rPr>
              <a:t>August 22, 2012</a:t>
            </a:r>
            <a:endParaRPr lang="en-US" sz="1400" dirty="0">
              <a:solidFill>
                <a:srgbClr val="FF8000"/>
              </a:solidFill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327330" y="1434806"/>
            <a:ext cx="8816669" cy="45719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 userDrawn="1"/>
        </p:nvSpPr>
        <p:spPr bwMode="auto">
          <a:xfrm>
            <a:off x="2593903" y="6553200"/>
            <a:ext cx="379560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aseline="0" dirty="0" smtClean="0">
                <a:solidFill>
                  <a:srgbClr val="FF8000"/>
                </a:solidFill>
              </a:rPr>
              <a:t>OSG Council</a:t>
            </a:r>
          </a:p>
          <a:p>
            <a:pPr eaLnBrk="0" hangingPunct="0">
              <a:spcBef>
                <a:spcPct val="0"/>
              </a:spcBef>
              <a:buFontTx/>
              <a:buNone/>
              <a:defRPr/>
            </a:pPr>
            <a:endParaRPr lang="en-US" sz="1400" dirty="0">
              <a:solidFill>
                <a:srgbClr val="FF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+mn-lt"/>
          <a:ea typeface="+mj-ea"/>
          <a:cs typeface="Verdan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0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PKI Contingency and Recovery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Altunay, Von Welch</a:t>
            </a:r>
          </a:p>
          <a:p>
            <a:r>
              <a:rPr lang="en-US" dirty="0" smtClean="0"/>
              <a:t>OSG Council </a:t>
            </a:r>
          </a:p>
          <a:p>
            <a:r>
              <a:rPr lang="en-US" dirty="0" smtClean="0"/>
              <a:t>August 23, 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3334" y="2818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OIM Front-End Service Loss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29932" y="2852436"/>
            <a:ext cx="6258268" cy="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035600">
            <a:off x="745291" y="2151256"/>
            <a:ext cx="125876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1: Front-End</a:t>
            </a:r>
          </a:p>
          <a:p>
            <a:pPr>
              <a:buNone/>
            </a:pPr>
            <a:r>
              <a:rPr lang="en-US" sz="1100" dirty="0" smtClean="0"/>
              <a:t>Service Loss</a:t>
            </a:r>
            <a:endParaRPr lang="en-US" sz="11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929932" y="3232379"/>
            <a:ext cx="933532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3826" y="3288247"/>
            <a:ext cx="1120820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Form IR Team</a:t>
            </a:r>
          </a:p>
          <a:p>
            <a:pPr>
              <a:buNone/>
            </a:pPr>
            <a:r>
              <a:rPr lang="en-US" sz="1100" dirty="0" smtClean="0"/>
              <a:t>Establish </a:t>
            </a:r>
          </a:p>
          <a:p>
            <a:pPr>
              <a:buNone/>
            </a:pPr>
            <a:r>
              <a:rPr lang="en-US" sz="1100" dirty="0" smtClean="0"/>
              <a:t>Comm.</a:t>
            </a:r>
          </a:p>
          <a:p>
            <a:pPr>
              <a:buNone/>
            </a:pPr>
            <a:r>
              <a:rPr lang="en-US" sz="1100" b="1" dirty="0" smtClean="0"/>
              <a:t>Impact: None </a:t>
            </a:r>
            <a:endParaRPr lang="en-US" sz="11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885604" y="3457169"/>
            <a:ext cx="2398529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26373" y="3511763"/>
            <a:ext cx="235776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Directly Access </a:t>
            </a:r>
            <a:r>
              <a:rPr lang="en-US" sz="1100" dirty="0" err="1" smtClean="0"/>
              <a:t>DigiCert</a:t>
            </a:r>
            <a:r>
              <a:rPr lang="en-US" sz="1100" dirty="0" smtClean="0"/>
              <a:t> MPKI</a:t>
            </a:r>
          </a:p>
          <a:p>
            <a:pPr>
              <a:buNone/>
            </a:pPr>
            <a:r>
              <a:rPr lang="en-US" sz="1100" b="1" dirty="0" smtClean="0"/>
              <a:t>Impact: No impact on production. Extra burden on OSG staff to access </a:t>
            </a:r>
            <a:r>
              <a:rPr lang="en-US" sz="1100" b="1" dirty="0" err="1" smtClean="0"/>
              <a:t>DigiCert</a:t>
            </a:r>
            <a:r>
              <a:rPr lang="en-US" sz="1100" b="1" dirty="0" smtClean="0"/>
              <a:t> MPKI</a:t>
            </a:r>
          </a:p>
        </p:txBody>
      </p:sp>
      <p:sp>
        <p:nvSpPr>
          <p:cNvPr id="60" name="TextBox 59"/>
          <p:cNvSpPr txBox="1"/>
          <p:nvPr/>
        </p:nvSpPr>
        <p:spPr>
          <a:xfrm rot="19035600">
            <a:off x="6316527" y="2434672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4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284133" y="4732899"/>
            <a:ext cx="2236134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99069" y="4789818"/>
            <a:ext cx="2047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Put Back-up OIM service in production</a:t>
            </a:r>
            <a:r>
              <a:rPr lang="en-US" sz="1100" b="1" dirty="0" smtClean="0"/>
              <a:t>. Impact: Production is restored back to normal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1149080" y="3566817"/>
            <a:ext cx="1428772" cy="3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9035600">
            <a:off x="4036872" y="2443170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2</a:t>
            </a:r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3018720" y="4106453"/>
            <a:ext cx="2548943" cy="1811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207875" y="4071232"/>
            <a:ext cx="2637503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9035600">
            <a:off x="5201483" y="2392193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66905"/>
            <a:ext cx="7772400" cy="4762288"/>
          </a:xfrm>
        </p:spPr>
        <p:txBody>
          <a:bodyPr/>
          <a:lstStyle/>
          <a:p>
            <a:r>
              <a:rPr lang="en-US" sz="2400" dirty="0" smtClean="0"/>
              <a:t>Moderate Likelihood with Low Impact</a:t>
            </a:r>
          </a:p>
          <a:p>
            <a:r>
              <a:rPr lang="en-US" sz="2400" dirty="0" smtClean="0"/>
              <a:t>No impact on OSG Production. OSG staff can access </a:t>
            </a:r>
            <a:r>
              <a:rPr lang="en-US" sz="2400" dirty="0" err="1" smtClean="0"/>
              <a:t>DigiCert</a:t>
            </a:r>
            <a:r>
              <a:rPr lang="en-US" sz="2400" dirty="0" smtClean="0"/>
              <a:t> web front-end to issue, revoke, renew </a:t>
            </a:r>
            <a:r>
              <a:rPr lang="en-US" sz="2400" dirty="0" err="1" smtClean="0"/>
              <a:t>certs</a:t>
            </a:r>
            <a:r>
              <a:rPr lang="en-US" sz="2400" dirty="0" smtClean="0"/>
              <a:t>. More inconvenient for the OSG staff.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main front-end is</a:t>
            </a:r>
            <a:r>
              <a:rPr lang="en-US" sz="2400" dirty="0" smtClean="0"/>
              <a:t> at </a:t>
            </a:r>
            <a:r>
              <a:rPr lang="en-US" sz="2400" dirty="0" smtClean="0"/>
              <a:t>Indiana University Bloomington with a spare at IUPUI (Indianapolis) that can be switched to within 24 </a:t>
            </a:r>
            <a:r>
              <a:rPr lang="en-US" sz="2400" dirty="0" smtClean="0"/>
              <a:t>hours</a:t>
            </a:r>
          </a:p>
          <a:p>
            <a:r>
              <a:rPr lang="en-US" sz="2400" dirty="0" smtClean="0"/>
              <a:t>In the worst-case scenario, OSG will use </a:t>
            </a:r>
            <a:r>
              <a:rPr lang="en-US" sz="2400" dirty="0" err="1" smtClean="0"/>
              <a:t>DigiCert</a:t>
            </a:r>
            <a:r>
              <a:rPr lang="en-US" sz="2400" dirty="0" smtClean="0"/>
              <a:t> web front-end directly.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OIM Front-End Service Loss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1791" y="256431"/>
            <a:ext cx="6946900" cy="1143000"/>
          </a:xfrm>
        </p:spPr>
        <p:txBody>
          <a:bodyPr/>
          <a:lstStyle/>
          <a:p>
            <a:r>
              <a:rPr lang="en-US" dirty="0" smtClean="0"/>
              <a:t>OSG PKI Failure Cases </a:t>
            </a:r>
            <a:endParaRPr lang="en-US" dirty="0"/>
          </a:p>
        </p:txBody>
      </p:sp>
      <p:sp>
        <p:nvSpPr>
          <p:cNvPr id="44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206" y="1595634"/>
            <a:ext cx="8519072" cy="5116853"/>
          </a:xfrm>
        </p:spPr>
        <p:txBody>
          <a:bodyPr/>
          <a:lstStyle/>
          <a:p>
            <a:r>
              <a:rPr lang="en-US" sz="3200" dirty="0" smtClean="0"/>
              <a:t>4 Failure Types:</a:t>
            </a:r>
            <a:endParaRPr lang="en-US" sz="3200" dirty="0" smtClean="0"/>
          </a:p>
          <a:p>
            <a:pPr lvl="1"/>
            <a:r>
              <a:rPr lang="en-US" sz="2800" dirty="0" smtClean="0"/>
              <a:t>Back-End CA Compromise</a:t>
            </a:r>
          </a:p>
          <a:p>
            <a:pPr lvl="1"/>
            <a:r>
              <a:rPr lang="en-US" sz="2800" dirty="0" smtClean="0"/>
              <a:t>OSG OIM Front-End Compromise</a:t>
            </a:r>
          </a:p>
          <a:p>
            <a:pPr lvl="1"/>
            <a:r>
              <a:rPr lang="en-US" sz="2800" dirty="0" smtClean="0"/>
              <a:t>Back-End CA </a:t>
            </a:r>
            <a:r>
              <a:rPr lang="en-US" sz="2800" dirty="0" smtClean="0"/>
              <a:t>Loss of Availability</a:t>
            </a:r>
          </a:p>
          <a:p>
            <a:pPr lvl="1"/>
            <a:r>
              <a:rPr lang="en-US" sz="2800" dirty="0" smtClean="0"/>
              <a:t>OSG OIM Front-End Loss of Availability</a:t>
            </a:r>
          </a:p>
          <a:p>
            <a:r>
              <a:rPr lang="en-US" sz="3200" dirty="0" smtClean="0"/>
              <a:t>Back-End CA and OIM Front-End Compromises have the highest impact.</a:t>
            </a:r>
          </a:p>
          <a:p>
            <a:r>
              <a:rPr lang="en-US" sz="3200" dirty="0" smtClean="0"/>
              <a:t>OIM Front-End compromise is more likely to happen than Back-End CA compromise.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Plans: Back-End CA Compromise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2232" y="2055323"/>
            <a:ext cx="8709368" cy="3511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035600">
            <a:off x="171882" y="1487649"/>
            <a:ext cx="80388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</a:t>
            </a:r>
            <a:r>
              <a:rPr lang="en-US" sz="1100" dirty="0" smtClean="0"/>
              <a:t>1</a:t>
            </a:r>
          </a:p>
          <a:p>
            <a:pPr>
              <a:buNone/>
            </a:pPr>
            <a:r>
              <a:rPr lang="en-US" sz="1100" dirty="0" smtClean="0"/>
              <a:t>Discovery</a:t>
            </a:r>
            <a:endParaRPr lang="en-US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9532" y="2317979"/>
            <a:ext cx="555968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035600">
            <a:off x="1547313" y="1707204"/>
            <a:ext cx="553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126" y="2399247"/>
            <a:ext cx="152837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IR Team &amp; </a:t>
            </a:r>
          </a:p>
          <a:p>
            <a:pPr>
              <a:buNone/>
            </a:pPr>
            <a:r>
              <a:rPr lang="en-US" sz="1100" dirty="0" smtClean="0"/>
              <a:t>Comm.</a:t>
            </a:r>
          </a:p>
          <a:p>
            <a:pPr>
              <a:buNone/>
            </a:pP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6904" y="2989809"/>
            <a:ext cx="879257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8201" y="3067203"/>
            <a:ext cx="9624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Prevent </a:t>
            </a:r>
            <a:r>
              <a:rPr lang="en-US" sz="1100" dirty="0" smtClean="0"/>
              <a:t>Unauthorized</a:t>
            </a:r>
            <a:r>
              <a:rPr lang="en-US" sz="1100" dirty="0" smtClean="0"/>
              <a:t> Access</a:t>
            </a:r>
            <a:r>
              <a:rPr lang="en-US" sz="1100" dirty="0" smtClean="0"/>
              <a:t> </a:t>
            </a:r>
            <a:r>
              <a:rPr lang="en-US" sz="1100" b="1" dirty="0" smtClean="0"/>
              <a:t>Impact</a:t>
            </a:r>
            <a:r>
              <a:rPr lang="en-US" sz="1100" dirty="0" smtClean="0"/>
              <a:t>: </a:t>
            </a:r>
            <a:r>
              <a:rPr lang="en-US" sz="1100" b="1" dirty="0" smtClean="0"/>
              <a:t>None</a:t>
            </a:r>
          </a:p>
        </p:txBody>
      </p:sp>
      <p:sp>
        <p:nvSpPr>
          <p:cNvPr id="15" name="TextBox 14"/>
          <p:cNvSpPr txBox="1"/>
          <p:nvPr/>
        </p:nvSpPr>
        <p:spPr>
          <a:xfrm rot="19035600">
            <a:off x="2800403" y="1740188"/>
            <a:ext cx="553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3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774261" y="2984500"/>
            <a:ext cx="1261039" cy="689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17668" y="3083799"/>
            <a:ext cx="140653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R</a:t>
            </a:r>
            <a:r>
              <a:rPr lang="en-US" sz="1100" dirty="0" smtClean="0"/>
              <a:t>emove </a:t>
            </a:r>
            <a:r>
              <a:rPr lang="en-US" sz="1100" dirty="0" smtClean="0"/>
              <a:t>the failing </a:t>
            </a:r>
            <a:r>
              <a:rPr lang="en-US" sz="1100" dirty="0" smtClean="0"/>
              <a:t>CA. </a:t>
            </a:r>
            <a:r>
              <a:rPr lang="en-US" sz="1100" b="1" dirty="0" smtClean="0"/>
              <a:t>Impact</a:t>
            </a:r>
            <a:r>
              <a:rPr lang="en-US" sz="1100" dirty="0" smtClean="0"/>
              <a:t>: </a:t>
            </a:r>
            <a:r>
              <a:rPr lang="en-US" sz="1100" b="1" dirty="0" smtClean="0"/>
              <a:t>Production stops</a:t>
            </a:r>
          </a:p>
          <a:p>
            <a:endParaRPr lang="en-US" sz="1100" dirty="0" smtClean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729211" y="3898900"/>
            <a:ext cx="3528589" cy="3247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9900" y="3974823"/>
            <a:ext cx="3534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Use other IGTF </a:t>
            </a:r>
            <a:r>
              <a:rPr lang="en-US" sz="1100" dirty="0" err="1" smtClean="0"/>
              <a:t>CAs</a:t>
            </a:r>
            <a:r>
              <a:rPr lang="en-US" sz="1100" dirty="0" smtClean="0"/>
              <a:t> (CERN, Fermi, NCSA, XSEDE, NERSC). </a:t>
            </a:r>
            <a:r>
              <a:rPr lang="en-US" sz="1100" b="1" dirty="0" smtClean="0"/>
              <a:t>Impact: Production at most at 50% of normally available CPU hours. Most productive sites and LHC users obtain certificates</a:t>
            </a:r>
          </a:p>
        </p:txBody>
      </p:sp>
      <p:sp>
        <p:nvSpPr>
          <p:cNvPr id="20" name="TextBox 19"/>
          <p:cNvSpPr txBox="1"/>
          <p:nvPr/>
        </p:nvSpPr>
        <p:spPr>
          <a:xfrm rot="19035600">
            <a:off x="3552534" y="1721044"/>
            <a:ext cx="553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5</a:t>
            </a:r>
          </a:p>
        </p:txBody>
      </p:sp>
      <p:sp>
        <p:nvSpPr>
          <p:cNvPr id="21" name="TextBox 20"/>
          <p:cNvSpPr txBox="1"/>
          <p:nvPr/>
        </p:nvSpPr>
        <p:spPr>
          <a:xfrm rot="19035600">
            <a:off x="5104165" y="1588508"/>
            <a:ext cx="63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20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781536" y="4911537"/>
            <a:ext cx="1450864" cy="16063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92028" y="4962782"/>
            <a:ext cx="11736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Establish </a:t>
            </a:r>
            <a:r>
              <a:rPr lang="en-US" sz="1100" dirty="0" smtClean="0"/>
              <a:t>a Temporary </a:t>
            </a:r>
            <a:r>
              <a:rPr lang="en-US" sz="1100" dirty="0" smtClean="0"/>
              <a:t>Non-IGTF</a:t>
            </a:r>
            <a:r>
              <a:rPr lang="en-US" sz="1100" dirty="0" smtClean="0"/>
              <a:t> CA</a:t>
            </a:r>
            <a:endParaRPr lang="en-US" sz="1100" dirty="0" smtClean="0"/>
          </a:p>
        </p:txBody>
      </p:sp>
      <p:sp>
        <p:nvSpPr>
          <p:cNvPr id="24" name="TextBox 23"/>
          <p:cNvSpPr txBox="1"/>
          <p:nvPr/>
        </p:nvSpPr>
        <p:spPr>
          <a:xfrm rot="19035600">
            <a:off x="6846990" y="1684525"/>
            <a:ext cx="63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80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45100" y="6042245"/>
            <a:ext cx="1780374" cy="295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29142" y="6114743"/>
            <a:ext cx="149235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Establish an IGTF</a:t>
            </a:r>
          </a:p>
          <a:p>
            <a:pPr>
              <a:buNone/>
            </a:pPr>
            <a:r>
              <a:rPr lang="en-US" sz="1100" dirty="0" smtClean="0"/>
              <a:t>CA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061200" y="6045200"/>
            <a:ext cx="1522478" cy="1933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83654" y="6080036"/>
            <a:ext cx="16285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Propagate new </a:t>
            </a:r>
            <a:r>
              <a:rPr lang="en-US" sz="1100" dirty="0" err="1" smtClean="0"/>
              <a:t>DNs</a:t>
            </a:r>
            <a:r>
              <a:rPr lang="en-US" sz="1100" dirty="0" smtClean="0"/>
              <a:t>. </a:t>
            </a:r>
            <a:r>
              <a:rPr lang="en-US" sz="1100" b="1" dirty="0" smtClean="0"/>
              <a:t>Impact: Production restored to normal</a:t>
            </a:r>
          </a:p>
        </p:txBody>
      </p:sp>
      <p:sp>
        <p:nvSpPr>
          <p:cNvPr id="29" name="TextBox 28"/>
          <p:cNvSpPr txBox="1"/>
          <p:nvPr/>
        </p:nvSpPr>
        <p:spPr>
          <a:xfrm rot="19035600">
            <a:off x="8456671" y="1606739"/>
            <a:ext cx="63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82</a:t>
            </a:r>
            <a:endParaRPr lang="en-US" sz="1100" dirty="0" smtClean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28446" y="3105320"/>
            <a:ext cx="2059035" cy="1072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-169351" y="3059885"/>
            <a:ext cx="1986270" cy="4736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132757" y="2981866"/>
            <a:ext cx="1794181" cy="14493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415428" y="4495838"/>
            <a:ext cx="4690171" cy="3415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2851133" y="4451331"/>
            <a:ext cx="4801883" cy="1145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654142" y="4450475"/>
            <a:ext cx="4801884" cy="1316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6208104" y="4442805"/>
            <a:ext cx="4816173" cy="1422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32400" y="4914900"/>
            <a:ext cx="1790700" cy="2540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3200" y="5000882"/>
            <a:ext cx="1866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Use the Non-IGTF</a:t>
            </a:r>
            <a:r>
              <a:rPr lang="en-US" sz="1100" dirty="0" smtClean="0"/>
              <a:t> CA</a:t>
            </a:r>
            <a:r>
              <a:rPr lang="en-US" sz="1100" dirty="0" smtClean="0"/>
              <a:t>. </a:t>
            </a:r>
            <a:r>
              <a:rPr lang="en-US" sz="1100" b="1" dirty="0" smtClean="0"/>
              <a:t>Impact: all Sites and users are in production. Not compatible with outside of the 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66905"/>
            <a:ext cx="7772400" cy="4762288"/>
          </a:xfrm>
        </p:spPr>
        <p:txBody>
          <a:bodyPr/>
          <a:lstStyle/>
          <a:p>
            <a:r>
              <a:rPr lang="en-US" sz="2400" dirty="0" smtClean="0"/>
              <a:t>Low Likelihood with High Impact</a:t>
            </a:r>
          </a:p>
          <a:p>
            <a:r>
              <a:rPr lang="en-US" sz="2400" dirty="0" smtClean="0"/>
              <a:t>Production is most affected between Day 3 and Day 20. After Day 20, OSG establishes a Temporary Non-IGTF CA (a simple </a:t>
            </a:r>
            <a:r>
              <a:rPr lang="en-US" sz="2400" dirty="0" err="1" smtClean="0"/>
              <a:t>openSSL</a:t>
            </a:r>
            <a:r>
              <a:rPr lang="en-US" sz="2400" dirty="0" smtClean="0"/>
              <a:t> CA).</a:t>
            </a:r>
          </a:p>
          <a:p>
            <a:pPr lvl="1"/>
            <a:r>
              <a:rPr lang="en-US" dirty="0" smtClean="0"/>
              <a:t> The Temporary CA brings </a:t>
            </a:r>
            <a:r>
              <a:rPr lang="en-US" dirty="0" smtClean="0"/>
              <a:t>production </a:t>
            </a:r>
            <a:r>
              <a:rPr lang="en-US" dirty="0" smtClean="0"/>
              <a:t>back</a:t>
            </a:r>
            <a:r>
              <a:rPr lang="en-US" dirty="0" smtClean="0"/>
              <a:t> </a:t>
            </a:r>
            <a:r>
              <a:rPr lang="en-US" dirty="0" smtClean="0"/>
              <a:t>close to regular levels, </a:t>
            </a:r>
            <a:r>
              <a:rPr lang="en-US" dirty="0" smtClean="0"/>
              <a:t>but WLCG interoperability will be impacted</a:t>
            </a:r>
            <a:r>
              <a:rPr lang="en-US" dirty="0" smtClean="0"/>
              <a:t>. Job and data transfer between Europe and OSG will be impacted.</a:t>
            </a:r>
          </a:p>
          <a:p>
            <a:r>
              <a:rPr lang="en-US" sz="2400" dirty="0" smtClean="0"/>
              <a:t>After Day 80, production goes back to normal</a:t>
            </a:r>
          </a:p>
          <a:p>
            <a:pPr lvl="1"/>
            <a:r>
              <a:rPr lang="en-US" dirty="0" smtClean="0"/>
              <a:t>Either, compromised CA will get restored by </a:t>
            </a:r>
            <a:r>
              <a:rPr lang="en-US" dirty="0" err="1" smtClean="0"/>
              <a:t>DigiCert</a:t>
            </a:r>
            <a:r>
              <a:rPr lang="en-US" dirty="0" smtClean="0"/>
              <a:t>, which is very likely to happen</a:t>
            </a:r>
          </a:p>
          <a:p>
            <a:pPr lvl="1"/>
            <a:r>
              <a:rPr lang="en-US" dirty="0" smtClean="0"/>
              <a:t>Or, OSG establish a new </a:t>
            </a:r>
            <a:r>
              <a:rPr lang="en-US" dirty="0" smtClean="0"/>
              <a:t>IGTF CA.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Back-End CA Compromise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66905"/>
            <a:ext cx="7772400" cy="4762288"/>
          </a:xfrm>
        </p:spPr>
        <p:txBody>
          <a:bodyPr/>
          <a:lstStyle/>
          <a:p>
            <a:r>
              <a:rPr lang="en-US" dirty="0" smtClean="0"/>
              <a:t>Choices:</a:t>
            </a:r>
          </a:p>
          <a:p>
            <a:pPr lvl="1"/>
            <a:r>
              <a:rPr lang="en-US" dirty="0" smtClean="0"/>
              <a:t>Accept to operate with a Temporary CA for two months. </a:t>
            </a:r>
          </a:p>
          <a:p>
            <a:pPr lvl="2"/>
            <a:r>
              <a:rPr lang="en-US" dirty="0" smtClean="0"/>
              <a:t>(+) Production close to being normal.</a:t>
            </a:r>
          </a:p>
          <a:p>
            <a:pPr lvl="2"/>
            <a:r>
              <a:rPr lang="en-US" dirty="0" smtClean="0"/>
              <a:t>(-) WLCG Interoperability gets hit.</a:t>
            </a:r>
          </a:p>
          <a:p>
            <a:pPr lvl="2"/>
            <a:r>
              <a:rPr lang="en-US" dirty="0" smtClean="0"/>
              <a:t>(-) Council members may refuse to use an unaccredited CA.</a:t>
            </a:r>
          </a:p>
          <a:p>
            <a:pPr lvl="1"/>
            <a:r>
              <a:rPr lang="en-US" dirty="0" smtClean="0"/>
              <a:t>OR, Prepare </a:t>
            </a:r>
            <a:r>
              <a:rPr lang="en-US" dirty="0" smtClean="0"/>
              <a:t>a back up IGTF CA.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(-) High </a:t>
            </a:r>
            <a:r>
              <a:rPr lang="en-US" dirty="0" smtClean="0"/>
              <a:t>cost for building and </a:t>
            </a:r>
            <a:r>
              <a:rPr lang="en-US" dirty="0" smtClean="0"/>
              <a:t>maintaining.</a:t>
            </a:r>
          </a:p>
          <a:p>
            <a:pPr lvl="2"/>
            <a:r>
              <a:rPr lang="en-US" dirty="0" smtClean="0"/>
              <a:t>(+) </a:t>
            </a:r>
            <a:r>
              <a:rPr lang="en-US" dirty="0" smtClean="0"/>
              <a:t>E</a:t>
            </a:r>
            <a:r>
              <a:rPr lang="en-US" dirty="0" smtClean="0"/>
              <a:t>liminates interoperability and un-accreditation problems.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Back-End CA Compromise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52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OIM Front-End Compromise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2232" y="2344437"/>
            <a:ext cx="7833068" cy="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035600">
            <a:off x="159928" y="1681356"/>
            <a:ext cx="80388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1: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Discovery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2232" y="2724379"/>
            <a:ext cx="933532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126" y="2780247"/>
            <a:ext cx="1120820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Form IR Team</a:t>
            </a:r>
          </a:p>
          <a:p>
            <a:pPr>
              <a:buNone/>
            </a:pPr>
            <a:r>
              <a:rPr lang="en-US" sz="1100" dirty="0" smtClean="0"/>
              <a:t>Establish </a:t>
            </a:r>
          </a:p>
          <a:p>
            <a:pPr>
              <a:buNone/>
            </a:pPr>
            <a:r>
              <a:rPr lang="en-US" sz="1100" dirty="0" smtClean="0"/>
              <a:t>Comm.</a:t>
            </a:r>
          </a:p>
          <a:p>
            <a:pPr>
              <a:buNone/>
            </a:pPr>
            <a:r>
              <a:rPr lang="en-US" sz="1100" b="1" dirty="0" smtClean="0"/>
              <a:t>Impact: None </a:t>
            </a:r>
            <a:endParaRPr lang="en-US" sz="11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37904" y="2949169"/>
            <a:ext cx="1898996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8673" y="3003763"/>
            <a:ext cx="1858227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Identify and disable the compromised Front-End accounts. Revoke and re-issue any </a:t>
            </a:r>
            <a:r>
              <a:rPr lang="en-US" sz="1100" dirty="0" err="1" smtClean="0"/>
              <a:t>certs</a:t>
            </a:r>
            <a:r>
              <a:rPr lang="en-US" sz="1100" dirty="0" smtClean="0"/>
              <a:t> previously issued by compromised RAs and  GA accounts.</a:t>
            </a:r>
          </a:p>
          <a:p>
            <a:r>
              <a:rPr lang="en-US" sz="1100" b="1" dirty="0" smtClean="0"/>
              <a:t>Impact: No major impact on production. Temporary short-term loss of access for compromised certificates.  Remaining RAs and GA will take the compromised agents workload.  </a:t>
            </a:r>
          </a:p>
        </p:txBody>
      </p:sp>
      <p:sp>
        <p:nvSpPr>
          <p:cNvPr id="12" name="TextBox 11"/>
          <p:cNvSpPr txBox="1"/>
          <p:nvPr/>
        </p:nvSpPr>
        <p:spPr>
          <a:xfrm rot="19035600">
            <a:off x="6184319" y="1887637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4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80416" y="4368800"/>
            <a:ext cx="3223156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9569" y="4408488"/>
            <a:ext cx="299481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If compromise spread too widely, treat this as a CA compromise.</a:t>
            </a:r>
            <a:r>
              <a:rPr lang="en-US" sz="1100" dirty="0" smtClean="0"/>
              <a:t> Revoke </a:t>
            </a:r>
            <a:r>
              <a:rPr lang="en-US" sz="1100" dirty="0" smtClean="0"/>
              <a:t>all existing </a:t>
            </a:r>
            <a:r>
              <a:rPr lang="en-US" sz="1100" dirty="0" err="1" smtClean="0"/>
              <a:t>certs</a:t>
            </a:r>
            <a:r>
              <a:rPr lang="en-US" sz="1100" dirty="0" smtClean="0"/>
              <a:t> and re-issue new </a:t>
            </a:r>
            <a:r>
              <a:rPr lang="en-US" sz="1100" dirty="0" err="1" smtClean="0"/>
              <a:t>certs</a:t>
            </a:r>
            <a:r>
              <a:rPr lang="en-US" sz="1100" dirty="0" smtClean="0"/>
              <a:t> with the same DN</a:t>
            </a:r>
            <a:r>
              <a:rPr lang="en-US" sz="1100" b="1" dirty="0" smtClean="0"/>
              <a:t>.</a:t>
            </a:r>
            <a:r>
              <a:rPr lang="en-US" sz="1100" dirty="0" smtClean="0"/>
              <a:t> If OSG Front-End is unusable, issue </a:t>
            </a:r>
            <a:r>
              <a:rPr lang="en-US" sz="1100" dirty="0" err="1" smtClean="0"/>
              <a:t>certs</a:t>
            </a:r>
            <a:r>
              <a:rPr lang="en-US" sz="1100" dirty="0" smtClean="0"/>
              <a:t> directly form </a:t>
            </a:r>
            <a:r>
              <a:rPr lang="en-US" sz="1100" dirty="0" err="1" smtClean="0"/>
              <a:t>Digicert</a:t>
            </a:r>
            <a:r>
              <a:rPr lang="en-US" sz="1100" dirty="0" smtClean="0"/>
              <a:t> MPKI. </a:t>
            </a:r>
            <a:r>
              <a:rPr lang="en-US" sz="1100" b="1" dirty="0" smtClean="0"/>
              <a:t>Impact: Temporary short-term loss of access for all users: at best a day, at worst two weeks of access </a:t>
            </a:r>
            <a:r>
              <a:rPr lang="en-US" sz="1100" b="1" dirty="0" smtClean="0"/>
              <a:t>loss for an individual user.</a:t>
            </a:r>
            <a:endParaRPr lang="en-US" sz="1100" b="1" dirty="0" smtClean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01380" y="3058817"/>
            <a:ext cx="1428772" cy="3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035600">
            <a:off x="2991971" y="1935170"/>
            <a:ext cx="59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 </a:t>
            </a:r>
            <a:r>
              <a:rPr lang="en-US" sz="1100" dirty="0"/>
              <a:t>3</a:t>
            </a:r>
            <a:endParaRPr lang="en-US" sz="1100" dirty="0" smtClean="0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426294" y="4062556"/>
            <a:ext cx="3521999" cy="6455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306264" y="4566454"/>
            <a:ext cx="4220829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55016" y="3276600"/>
            <a:ext cx="3260073" cy="1270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19568" y="3388484"/>
            <a:ext cx="31939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Patch the OSG </a:t>
            </a:r>
            <a:r>
              <a:rPr lang="en-US" sz="1100" dirty="0"/>
              <a:t>F</a:t>
            </a:r>
            <a:r>
              <a:rPr lang="en-US" sz="1100" dirty="0" smtClean="0"/>
              <a:t>ront-end. Re-instate access to all RAs and </a:t>
            </a:r>
            <a:r>
              <a:rPr lang="en-US" sz="1100" dirty="0" err="1" smtClean="0"/>
              <a:t>GAs</a:t>
            </a:r>
            <a:r>
              <a:rPr lang="en-US" sz="1100" dirty="0" smtClean="0"/>
              <a:t>. </a:t>
            </a:r>
            <a:r>
              <a:rPr lang="en-US" sz="1100" b="1" dirty="0" smtClean="0"/>
              <a:t>Impact: None on Production. Less work for uncompromised RA and </a:t>
            </a:r>
            <a:r>
              <a:rPr lang="en-US" sz="1100" b="1" dirty="0" err="1" smtClean="0"/>
              <a:t>GAs</a:t>
            </a:r>
            <a:r>
              <a:rPr lang="en-US" sz="1100" b="1" dirty="0" smtClean="0"/>
              <a:t>. </a:t>
            </a:r>
            <a:endParaRPr lang="en-US" sz="11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16678" y="5855038"/>
            <a:ext cx="2105022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2179" y="5907426"/>
            <a:ext cx="23454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Patch the OSG </a:t>
            </a:r>
            <a:r>
              <a:rPr lang="en-US" sz="1100" dirty="0"/>
              <a:t>F</a:t>
            </a:r>
            <a:r>
              <a:rPr lang="en-US" sz="1100" dirty="0" smtClean="0"/>
              <a:t>ront-end. Re-instate access to all RAs and </a:t>
            </a:r>
            <a:r>
              <a:rPr lang="en-US" sz="1100" dirty="0" err="1" smtClean="0"/>
              <a:t>GAs</a:t>
            </a:r>
            <a:r>
              <a:rPr lang="en-US" sz="1100" dirty="0" smtClean="0"/>
              <a:t>. </a:t>
            </a:r>
            <a:r>
              <a:rPr lang="en-US" sz="1100" b="1" dirty="0" smtClean="0"/>
              <a:t>Impact: None on Production. Less work for uncompromised RA and </a:t>
            </a:r>
            <a:r>
              <a:rPr lang="en-US" sz="1100" b="1" dirty="0" err="1" smtClean="0"/>
              <a:t>GAs</a:t>
            </a:r>
            <a:r>
              <a:rPr lang="en-US" sz="1100" b="1" dirty="0" smtClean="0"/>
              <a:t>. </a:t>
            </a:r>
            <a:endParaRPr lang="en-US" sz="1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452605"/>
            <a:ext cx="7772400" cy="4762288"/>
          </a:xfrm>
        </p:spPr>
        <p:txBody>
          <a:bodyPr/>
          <a:lstStyle/>
          <a:p>
            <a:r>
              <a:rPr lang="en-US" dirty="0" smtClean="0"/>
              <a:t>Higher likelihood of compromise. </a:t>
            </a:r>
          </a:p>
          <a:p>
            <a:r>
              <a:rPr lang="en-US" dirty="0" smtClean="0"/>
              <a:t>Worst-case Impact is almost equal to CA compromise</a:t>
            </a:r>
          </a:p>
          <a:p>
            <a:pPr lvl="1"/>
            <a:r>
              <a:rPr lang="en-US" sz="2200" dirty="0" smtClean="0"/>
              <a:t>except the CA keys are uncompromised.</a:t>
            </a:r>
          </a:p>
          <a:p>
            <a:pPr lvl="1"/>
            <a:r>
              <a:rPr lang="en-US" sz="2200" dirty="0" smtClean="0"/>
              <a:t>But, all certificates must be revoked and re-issued.</a:t>
            </a:r>
          </a:p>
          <a:p>
            <a:pPr lvl="1"/>
            <a:r>
              <a:rPr lang="en-US" sz="2200" dirty="0" smtClean="0"/>
              <a:t>Production level drops for 2 weeks while revoking illicitly issued </a:t>
            </a:r>
            <a:r>
              <a:rPr lang="en-US" sz="2200" dirty="0" err="1" smtClean="0"/>
              <a:t>certs</a:t>
            </a:r>
            <a:r>
              <a:rPr lang="en-US" sz="2200" dirty="0" smtClean="0"/>
              <a:t> and re-issuing them. </a:t>
            </a:r>
          </a:p>
          <a:p>
            <a:r>
              <a:rPr lang="en-US" dirty="0" smtClean="0"/>
              <a:t>Precautions that can be taken now:</a:t>
            </a:r>
          </a:p>
          <a:p>
            <a:pPr lvl="1"/>
            <a:r>
              <a:rPr lang="en-US" sz="2200" dirty="0" smtClean="0"/>
              <a:t>Assess security of the OIM Front-End against attacks</a:t>
            </a:r>
          </a:p>
          <a:p>
            <a:pPr lvl="1"/>
            <a:r>
              <a:rPr lang="en-US" sz="2200" dirty="0" smtClean="0"/>
              <a:t>Document and Practice forensics and investigation activities for a Front-End compromise.</a:t>
            </a:r>
          </a:p>
          <a:p>
            <a:pPr lvl="1"/>
            <a:r>
              <a:rPr lang="en-US" sz="2200" dirty="0" smtClean="0"/>
              <a:t>Ensure all OSG software can work directly against </a:t>
            </a:r>
            <a:r>
              <a:rPr lang="en-US" sz="2200" dirty="0" err="1" smtClean="0"/>
              <a:t>DigiCert</a:t>
            </a:r>
            <a:r>
              <a:rPr lang="en-US" sz="2200" dirty="0" smtClean="0"/>
              <a:t> web front-end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OIM Front-End Compromise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rot="16200000" flipH="1">
            <a:off x="1240401" y="4072500"/>
            <a:ext cx="4259059" cy="4194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3334" y="2818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CA Service Loss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4133" y="1963945"/>
            <a:ext cx="8556968" cy="1219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035600">
            <a:off x="91170" y="1351156"/>
            <a:ext cx="992204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1: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Service </a:t>
            </a:r>
            <a:r>
              <a:rPr lang="en-US" sz="1100" dirty="0" smtClean="0"/>
              <a:t>Loss</a:t>
            </a:r>
            <a:endParaRPr lang="en-US" sz="11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4133" y="2356079"/>
            <a:ext cx="933532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027" y="2411947"/>
            <a:ext cx="1120820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Form IR Team</a:t>
            </a:r>
          </a:p>
          <a:p>
            <a:pPr>
              <a:buNone/>
            </a:pPr>
            <a:r>
              <a:rPr lang="en-US" sz="1100" dirty="0" smtClean="0"/>
              <a:t>Establish </a:t>
            </a:r>
          </a:p>
          <a:p>
            <a:pPr>
              <a:buNone/>
            </a:pPr>
            <a:r>
              <a:rPr lang="en-US" sz="1100" dirty="0" smtClean="0"/>
              <a:t>Comm.</a:t>
            </a:r>
          </a:p>
          <a:p>
            <a:pPr>
              <a:buNone/>
            </a:pPr>
            <a:r>
              <a:rPr lang="en-US" sz="1100" b="1" dirty="0" smtClean="0"/>
              <a:t>Impact: None </a:t>
            </a:r>
            <a:endParaRPr lang="en-US" sz="11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99805" y="2580869"/>
            <a:ext cx="1253417" cy="317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035600">
            <a:off x="2209202" y="1605826"/>
            <a:ext cx="553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0574" y="2635463"/>
            <a:ext cx="1212648" cy="286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Make other IGTF </a:t>
            </a:r>
            <a:r>
              <a:rPr lang="en-US" sz="1100" dirty="0" err="1" smtClean="0"/>
              <a:t>CAs</a:t>
            </a:r>
            <a:r>
              <a:rPr lang="en-US" sz="1100" dirty="0" smtClean="0"/>
              <a:t> (CERN, Fermi, NCSA, XSEDE, NERSC)</a:t>
            </a:r>
          </a:p>
          <a:p>
            <a:pPr>
              <a:buNone/>
            </a:pPr>
            <a:r>
              <a:rPr lang="en-US" sz="1100" dirty="0"/>
              <a:t>a</a:t>
            </a:r>
            <a:r>
              <a:rPr lang="en-US" sz="1100" dirty="0" smtClean="0"/>
              <a:t>vailable to OSG</a:t>
            </a:r>
          </a:p>
          <a:p>
            <a:pPr>
              <a:buNone/>
            </a:pPr>
            <a:r>
              <a:rPr lang="en-US" sz="1100" b="1" dirty="0" smtClean="0"/>
              <a:t>Impact: New users and expiring certificates out of the production. The rest of OSG works normally</a:t>
            </a:r>
          </a:p>
        </p:txBody>
      </p:sp>
      <p:sp>
        <p:nvSpPr>
          <p:cNvPr id="30" name="TextBox 29"/>
          <p:cNvSpPr txBox="1"/>
          <p:nvPr/>
        </p:nvSpPr>
        <p:spPr>
          <a:xfrm rot="19035600">
            <a:off x="5160828" y="1571072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4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369734" y="3856599"/>
            <a:ext cx="1998806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9270" y="3900818"/>
            <a:ext cx="2047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Establish a Non-IGTF CA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0473" y="5038391"/>
            <a:ext cx="1118067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77435" y="5564188"/>
            <a:ext cx="1574080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Establish an IGTF</a:t>
            </a:r>
          </a:p>
          <a:p>
            <a:pPr>
              <a:buNone/>
            </a:pPr>
            <a:r>
              <a:rPr lang="en-US" sz="1100" dirty="0" smtClean="0"/>
              <a:t>CA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391557" y="5562600"/>
            <a:ext cx="1314044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035600">
            <a:off x="6552046" y="1543240"/>
            <a:ext cx="75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12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-867850" y="4021650"/>
            <a:ext cx="4170668" cy="7963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56417" y="4023003"/>
            <a:ext cx="4180380" cy="1641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105145" y="4073647"/>
            <a:ext cx="4231183" cy="1672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539131" y="4145591"/>
            <a:ext cx="4370879" cy="12539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53222" y="2587221"/>
            <a:ext cx="2915318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9035600">
            <a:off x="3147873" y="1566870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73774" y="5065379"/>
            <a:ext cx="1096358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Release a New CA Bundle, Ban Revoked </a:t>
            </a:r>
          </a:p>
          <a:p>
            <a:pPr>
              <a:buNone/>
            </a:pPr>
            <a:r>
              <a:rPr lang="en-US" sz="1100" dirty="0" err="1" smtClean="0"/>
              <a:t>certs</a:t>
            </a:r>
            <a:endParaRPr lang="en-US" sz="1100" dirty="0" smtClean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3241760" y="4105360"/>
            <a:ext cx="4296812" cy="1466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035600">
            <a:off x="3986933" y="1585502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3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391557" y="3858187"/>
            <a:ext cx="1326744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48858" y="3900818"/>
            <a:ext cx="1231343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Direct users to non-IGTF </a:t>
            </a:r>
          </a:p>
          <a:p>
            <a:pPr>
              <a:buNone/>
            </a:pPr>
            <a:r>
              <a:rPr lang="en-US" sz="1100" dirty="0" smtClean="0"/>
              <a:t>CA</a:t>
            </a:r>
            <a:r>
              <a:rPr lang="en-US" sz="1100" b="1" dirty="0" smtClean="0"/>
              <a:t>. Impact:</a:t>
            </a:r>
            <a:r>
              <a:rPr lang="en-US" sz="1100" b="1" dirty="0" smtClean="0"/>
              <a:t> Less burden on</a:t>
            </a:r>
            <a:r>
              <a:rPr lang="en-US" sz="1100" b="1" dirty="0" smtClean="0"/>
              <a:t> IGTF </a:t>
            </a:r>
            <a:r>
              <a:rPr lang="en-US" sz="1100" b="1" dirty="0" err="1" smtClean="0"/>
              <a:t>CAs</a:t>
            </a:r>
            <a:r>
              <a:rPr lang="en-US" sz="1100" b="1" dirty="0" smtClean="0"/>
              <a:t>. </a:t>
            </a:r>
            <a:endParaRPr lang="en-US" sz="1100" b="1" dirty="0" smtClean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705601" y="5564188"/>
            <a:ext cx="1448595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06321" y="5564188"/>
            <a:ext cx="13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Use the IGTF CA. </a:t>
            </a:r>
            <a:r>
              <a:rPr lang="en-US" sz="1100" b="1" dirty="0" smtClean="0"/>
              <a:t>Impact: Production back to normal.</a:t>
            </a:r>
            <a:r>
              <a:rPr lang="en-US" sz="1100" b="1" dirty="0" smtClean="0"/>
              <a:t> </a:t>
            </a:r>
            <a:endParaRPr lang="en-US" sz="1100" b="1" dirty="0" smtClean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5994154" y="4088359"/>
            <a:ext cx="4319291" cy="2619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9035600">
            <a:off x="7907520" y="1543240"/>
            <a:ext cx="772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Unknown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53221" y="2664551"/>
            <a:ext cx="24186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Direct users to IGTF </a:t>
            </a:r>
            <a:r>
              <a:rPr lang="en-US" sz="1100" dirty="0" err="1" smtClean="0"/>
              <a:t>CAs</a:t>
            </a:r>
            <a:r>
              <a:rPr lang="en-US" sz="1100" dirty="0" smtClean="0"/>
              <a:t> (CERN, Fermi, NCSA, XSEDE, NERSC)</a:t>
            </a:r>
            <a:r>
              <a:rPr lang="en-US" sz="1100" b="1" dirty="0" smtClean="0"/>
              <a:t>. Impact</a:t>
            </a:r>
            <a:r>
              <a:rPr lang="en-US" sz="1100" b="1" dirty="0" smtClean="0"/>
              <a:t>: </a:t>
            </a:r>
            <a:r>
              <a:rPr lang="en-US" sz="1100" b="1" dirty="0" smtClean="0"/>
              <a:t>New users and expiring certificates join production. Extra work burden on external </a:t>
            </a:r>
            <a:r>
              <a:rPr lang="en-US" sz="1100" b="1" dirty="0" err="1" smtClean="0"/>
              <a:t>CAs</a:t>
            </a:r>
            <a:r>
              <a:rPr lang="en-US" sz="1100" b="1" dirty="0" smtClean="0"/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66905"/>
            <a:ext cx="7772400" cy="4762288"/>
          </a:xfrm>
        </p:spPr>
        <p:txBody>
          <a:bodyPr/>
          <a:lstStyle/>
          <a:p>
            <a:r>
              <a:rPr lang="en-US" sz="2400" dirty="0" smtClean="0"/>
              <a:t>Moderate Likelihood with Moderate Impact</a:t>
            </a:r>
          </a:p>
          <a:p>
            <a:r>
              <a:rPr lang="en-US" sz="2400" dirty="0" smtClean="0"/>
              <a:t>E</a:t>
            </a:r>
            <a:r>
              <a:rPr lang="en-US" sz="2400" dirty="0" smtClean="0"/>
              <a:t>xisting </a:t>
            </a:r>
            <a:r>
              <a:rPr lang="en-US" sz="2400" dirty="0" err="1" smtClean="0"/>
              <a:t>certs</a:t>
            </a:r>
            <a:r>
              <a:rPr lang="en-US" sz="2400" dirty="0" smtClean="0"/>
              <a:t> will continue to function. </a:t>
            </a:r>
          </a:p>
          <a:p>
            <a:r>
              <a:rPr lang="en-US" sz="2400" dirty="0" smtClean="0"/>
              <a:t>New users and expired </a:t>
            </a:r>
            <a:r>
              <a:rPr lang="en-US" sz="2400" dirty="0" err="1" smtClean="0"/>
              <a:t>certs</a:t>
            </a:r>
            <a:r>
              <a:rPr lang="en-US" sz="2400" dirty="0" smtClean="0"/>
              <a:t> will be impacted. Expiring </a:t>
            </a:r>
            <a:r>
              <a:rPr lang="en-US" sz="2400" dirty="0" err="1" smtClean="0"/>
              <a:t>certs</a:t>
            </a:r>
            <a:r>
              <a:rPr lang="en-US" sz="2400" dirty="0" smtClean="0"/>
              <a:t> can/should renew a month in advance. So production will truly get impacted after two months of service loss. </a:t>
            </a:r>
          </a:p>
          <a:p>
            <a:r>
              <a:rPr lang="en-US" sz="2400" dirty="0" smtClean="0"/>
              <a:t>If CA does not restore services, send users first to external IGTF </a:t>
            </a:r>
            <a:r>
              <a:rPr lang="en-US" sz="2400" dirty="0" err="1" smtClean="0"/>
              <a:t>CAs</a:t>
            </a:r>
            <a:r>
              <a:rPr lang="en-US" sz="2400" dirty="0" smtClean="0"/>
              <a:t> and then establish a Temporary non-IGTF CA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CA Service Loss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24366</TotalTime>
  <Words>1108</Words>
  <Application>Microsoft Macintosh PowerPoint</Application>
  <PresentationFormat>On-screen Show (4:3)</PresentationFormat>
  <Paragraphs>133</Paragraphs>
  <Slides>12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Japanese Art</vt:lpstr>
      <vt:lpstr>OSG PKI Contingency and Recovery Plans</vt:lpstr>
      <vt:lpstr>OSG PKI Failure Cases </vt:lpstr>
      <vt:lpstr>Recovery Plans: Back-End CA Compromise</vt:lpstr>
      <vt:lpstr>Recovery Plans: Back-End CA Compromise</vt:lpstr>
      <vt:lpstr>Recovery Plans: Back-End CA Compromise</vt:lpstr>
      <vt:lpstr>Recovery Plans: OIM Front-End Compromise</vt:lpstr>
      <vt:lpstr>Recovery Plans: OIM Front-End Compromise</vt:lpstr>
      <vt:lpstr>Recovery Plans: CA Service Loss</vt:lpstr>
      <vt:lpstr>Recovery Plans: CA Service Loss </vt:lpstr>
      <vt:lpstr>Recovery Plans: OIM Front-End Service Loss</vt:lpstr>
      <vt:lpstr>Recovery Plans: OIM Front-End Service Loss </vt:lpstr>
      <vt:lpstr>Questions?</vt:lpstr>
    </vt:vector>
  </TitlesOfParts>
  <Manager>OSG Resource Managers</Manager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keywords/>
  <cp:lastModifiedBy>Mine Altunay</cp:lastModifiedBy>
  <cp:revision>631</cp:revision>
  <cp:lastPrinted>2007-02-13T22:42:37Z</cp:lastPrinted>
  <dcterms:created xsi:type="dcterms:W3CDTF">2012-08-20T21:08:14Z</dcterms:created>
  <dcterms:modified xsi:type="dcterms:W3CDTF">2012-08-23T13:09:25Z</dcterms:modified>
</cp:coreProperties>
</file>