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5.xml" ContentType="application/vnd.openxmlformats-officedocument.presentationml.slide+xml"/>
  <Override PartName="/ppt/slides/slide10.xml" ContentType="application/vnd.openxmlformats-officedocument.presentationml.slide+xml"/>
  <Default Extension="jpeg" ContentType="image/jpe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61" r:id="rId4"/>
    <p:sldId id="266" r:id="rId5"/>
    <p:sldId id="265" r:id="rId6"/>
    <p:sldId id="287" r:id="rId7"/>
    <p:sldId id="277" r:id="rId8"/>
    <p:sldId id="276" r:id="rId9"/>
    <p:sldId id="267" r:id="rId10"/>
    <p:sldId id="275" r:id="rId11"/>
    <p:sldId id="285" r:id="rId12"/>
    <p:sldId id="286" r:id="rId13"/>
    <p:sldId id="288" r:id="rId14"/>
    <p:sldId id="279" r:id="rId15"/>
    <p:sldId id="281" r:id="rId16"/>
    <p:sldId id="282" r:id="rId17"/>
    <p:sldId id="295" r:id="rId18"/>
    <p:sldId id="296" r:id="rId19"/>
    <p:sldId id="297" r:id="rId20"/>
    <p:sldId id="293" r:id="rId21"/>
    <p:sldId id="294" r:id="rId22"/>
    <p:sldId id="299" r:id="rId23"/>
    <p:sldId id="298" r:id="rId24"/>
    <p:sldId id="300" r:id="rId25"/>
    <p:sldId id="289" r:id="rId26"/>
    <p:sldId id="290" r:id="rId27"/>
    <p:sldId id="291" r:id="rId28"/>
    <p:sldId id="292" r:id="rId29"/>
    <p:sldId id="272" r:id="rId30"/>
    <p:sldId id="278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6467" autoAdjust="0"/>
    <p:restoredTop sz="94682" autoAdjust="0"/>
  </p:normalViewPr>
  <p:slideViewPr>
    <p:cSldViewPr snapToObjects="1" showGuides="1">
      <p:cViewPr>
        <p:scale>
          <a:sx n="100" d="100"/>
          <a:sy n="100" d="100"/>
        </p:scale>
        <p:origin x="-2640" y="-1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53D6A-5627-BF44-9CAD-B86BEE129E21}" type="datetimeFigureOut">
              <a:rPr lang="en-US" smtClean="0"/>
              <a:pPr/>
              <a:t>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7F5-D946-CB43-A92C-91768EC92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0848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C1586-5DF1-5445-B7E3-B7397490DD96}" type="datetimeFigureOut">
              <a:rPr lang="en-US" smtClean="0"/>
              <a:pPr/>
              <a:t>1/24/13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04EF-D5D4-1240-9BA7-6DA9BC15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5152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</a:t>
            </a:r>
            <a:r>
              <a:rPr lang="en-US" baseline="0" dirty="0" smtClean="0"/>
              <a:t> OSG branding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Motivate</a:t>
            </a:r>
            <a:r>
              <a:rPr lang="en-US" baseline="0" dirty="0" smtClean="0"/>
              <a:t> skeleton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technical</a:t>
            </a:r>
            <a:r>
              <a:rPr lang="en-US" baseline="0" dirty="0" smtClean="0"/>
              <a:t> details on chirp and parrot</a:t>
            </a:r>
          </a:p>
          <a:p>
            <a:r>
              <a:rPr lang="en-US" baseline="0" dirty="0" smtClean="0"/>
              <a:t>Say what chirp and parrot are </a:t>
            </a:r>
          </a:p>
          <a:p>
            <a:r>
              <a:rPr lang="en-US" baseline="0" dirty="0" smtClean="0"/>
              <a:t>Solution is being used elsewhere, features that we liked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parrot?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Chirp?  Things</a:t>
            </a:r>
            <a:r>
              <a:rPr lang="en-US" baseline="0" dirty="0" smtClean="0"/>
              <a:t> we liked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</a:t>
            </a:r>
            <a:r>
              <a:rPr lang="en-US" baseline="0" dirty="0" smtClean="0"/>
              <a:t> of workflow</a:t>
            </a:r>
          </a:p>
          <a:p>
            <a:r>
              <a:rPr lang="en-US" baseline="0" dirty="0" smtClean="0"/>
              <a:t>Configuration script example</a:t>
            </a:r>
          </a:p>
          <a:p>
            <a:r>
              <a:rPr lang="en-US" baseline="0" dirty="0" smtClean="0"/>
              <a:t>Creates a job wrapper – change last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7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1596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" name="Picture 18" descr="ci_logo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" y="274638"/>
            <a:ext cx="1790700" cy="800100"/>
          </a:xfrm>
          <a:prstGeom prst="rect">
            <a:avLst/>
          </a:prstGeom>
        </p:spPr>
      </p:pic>
      <p:pic>
        <p:nvPicPr>
          <p:cNvPr id="20" name="Picture 19" descr="argonn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6400800"/>
            <a:ext cx="812800" cy="279400"/>
          </a:xfrm>
          <a:prstGeom prst="rect">
            <a:avLst/>
          </a:prstGeom>
        </p:spPr>
      </p:pic>
      <p:pic>
        <p:nvPicPr>
          <p:cNvPr id="21" name="Picture 20" descr="uofclogo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7100" y="6477000"/>
            <a:ext cx="1003300" cy="2032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5561806" y="65532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7163594" y="65532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7506811" y="6333282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www.ci.anl.gov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512746" y="6497350"/>
            <a:ext cx="1347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www.ci.uchicago.edu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5943600" cy="9175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radiate.eps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410200" y="495300"/>
            <a:ext cx="3721100" cy="5676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097307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D12DC1-BB88-6B49-A914-5DE104335772}" type="slidenum"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066800" y="6467445"/>
            <a:ext cx="3657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algn="l" defTabSz="457200" rtl="0" eaLnBrk="1" latinLnBrk="0" hangingPunct="1">
              <a:defRPr lang="en-US" sz="1200" kern="120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BOSCO teleconference</a:t>
            </a:r>
            <a:endParaRPr lang="en-US" dirty="0"/>
          </a:p>
        </p:txBody>
      </p:sp>
      <p:pic>
        <p:nvPicPr>
          <p:cNvPr id="9" name="Picture 8" descr="osg_logo.gif"/>
          <p:cNvPicPr>
            <a:picLocks noChangeAspect="1"/>
          </p:cNvPicPr>
          <p:nvPr userDrawn="1"/>
        </p:nvPicPr>
        <p:blipFill>
          <a:blip r:embed="rId3"/>
          <a:srcRect r="26488" b="26139"/>
          <a:stretch>
            <a:fillRect/>
          </a:stretch>
        </p:blipFill>
        <p:spPr>
          <a:xfrm>
            <a:off x="7325907" y="184505"/>
            <a:ext cx="1022585" cy="520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8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rgonnlogo.ep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6477000"/>
            <a:ext cx="812800" cy="279400"/>
          </a:xfrm>
          <a:prstGeom prst="rect">
            <a:avLst/>
          </a:prstGeom>
        </p:spPr>
      </p:pic>
      <p:pic>
        <p:nvPicPr>
          <p:cNvPr id="10" name="Picture 9" descr="uofclogo.ep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6553200"/>
            <a:ext cx="1003300" cy="2032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rot="5400000">
            <a:off x="5791994" y="66294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241382" y="66294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06811" y="6408000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www.ci.anl.gov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12746" y="6572068"/>
            <a:ext cx="1347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www.ci.uchicago.edu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" name="Picture 14" descr="radiateforwhite.eps"/>
          <p:cNvPicPr>
            <a:picLocks noChangeAspect="1"/>
          </p:cNvPicPr>
          <p:nvPr/>
        </p:nvPicPr>
        <p:blipFill>
          <a:blip r:embed="rId8">
            <a:alphaModFix amt="85000"/>
          </a:blip>
          <a:stretch>
            <a:fillRect/>
          </a:stretch>
        </p:blipFill>
        <p:spPr>
          <a:xfrm>
            <a:off x="5613400" y="838200"/>
            <a:ext cx="3530600" cy="535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d.edu/~dthain/papers/parrot-scpe.pdf" TargetMode="External"/><Relationship Id="rId4" Type="http://schemas.openxmlformats.org/officeDocument/2006/relationships/hyperlink" Target="http://dx.doi.org/10.1007/s10723-008-9100-5" TargetMode="External"/><Relationship Id="rId5" Type="http://schemas.openxmlformats.org/officeDocument/2006/relationships/hyperlink" Target="http://www.nd.edu/~ccl/research/papers/chirp+parrot+hdfs.pdf" TargetMode="External"/><Relationship Id="rId6" Type="http://schemas.openxmlformats.org/officeDocument/2006/relationships/hyperlink" Target="http://dx.doi.org/10.1109/CloudCom.2010.7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HTC-Tools/UC3/tree/master/skeleton_key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d.edu/~cc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Skeleton Key: Sharing Data Across Campus Infrastructures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64008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Suchandra Thapa</a:t>
            </a:r>
          </a:p>
          <a:p>
            <a:r>
              <a:rPr lang="en-US" dirty="0" smtClean="0"/>
              <a:t>Computation Institute / University of Chicago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January 24, 2013</a:t>
            </a:r>
            <a:endParaRPr lang="en-US" dirty="0"/>
          </a:p>
        </p:txBody>
      </p:sp>
      <p:pic>
        <p:nvPicPr>
          <p:cNvPr id="4" name="Picture 3" descr="osg_logo.gif"/>
          <p:cNvPicPr>
            <a:picLocks noChangeAspect="1"/>
          </p:cNvPicPr>
          <p:nvPr/>
        </p:nvPicPr>
        <p:blipFill>
          <a:blip r:embed="rId3"/>
          <a:srcRect r="28896" b="23762"/>
          <a:stretch>
            <a:fillRect/>
          </a:stretch>
        </p:blipFill>
        <p:spPr>
          <a:xfrm>
            <a:off x="7696498" y="2982175"/>
            <a:ext cx="1523702" cy="82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for generated scripts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  <p:pic>
        <p:nvPicPr>
          <p:cNvPr id="6" name="Content Placeholder 5" descr="workflow.png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l="-15689" r="-1568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Skeleton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Wrapper configuration done using easy to understand configuration file</a:t>
            </a:r>
          </a:p>
          <a:p>
            <a:r>
              <a:rPr lang="en-US" dirty="0" smtClean="0"/>
              <a:t>Generates a shell script that can then be used in a </a:t>
            </a:r>
            <a:r>
              <a:rPr lang="en-US" dirty="0" err="1" smtClean="0"/>
              <a:t>jobmanager</a:t>
            </a:r>
            <a:r>
              <a:rPr lang="en-US" dirty="0" smtClean="0"/>
              <a:t> submit file or even copied to another system and then run</a:t>
            </a:r>
          </a:p>
          <a:p>
            <a:r>
              <a:rPr lang="en-US" dirty="0" smtClean="0"/>
              <a:t>Example run on a data server:</a:t>
            </a:r>
          </a:p>
          <a:p>
            <a:pPr algn="ctr">
              <a:buNone/>
            </a:pPr>
            <a:r>
              <a:rPr lang="en-US" sz="1600" dirty="0" err="1" smtClean="0">
                <a:latin typeface="Andale Mono"/>
                <a:cs typeface="Andale Mono"/>
              </a:rPr>
              <a:t>skeleton_key</a:t>
            </a:r>
            <a:r>
              <a:rPr lang="en-US" sz="1600" dirty="0" smtClean="0">
                <a:latin typeface="Andale Mono"/>
                <a:cs typeface="Andale Mono"/>
              </a:rPr>
              <a:t> –</a:t>
            </a:r>
            <a:r>
              <a:rPr lang="en-US" sz="1600" dirty="0" err="1" smtClean="0">
                <a:latin typeface="Andale Mono"/>
                <a:cs typeface="Andale Mono"/>
              </a:rPr>
              <a:t>c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path_to_config_file</a:t>
            </a:r>
            <a:endParaRPr lang="en-US" dirty="0" smtClean="0"/>
          </a:p>
          <a:p>
            <a:r>
              <a:rPr lang="en-US" dirty="0" smtClean="0"/>
              <a:t>Get a script (</a:t>
            </a:r>
            <a:r>
              <a:rPr lang="en-US" dirty="0" err="1" smtClean="0"/>
              <a:t>job_script.sh</a:t>
            </a:r>
            <a:r>
              <a:rPr lang="en-US" dirty="0" smtClean="0"/>
              <a:t>) that can then be used in condor submit file</a:t>
            </a:r>
          </a:p>
          <a:p>
            <a:pPr algn="ctr">
              <a:buNone/>
            </a:pPr>
            <a:endParaRPr lang="en-US" sz="18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 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[Directories]</a:t>
            </a:r>
          </a:p>
          <a:p>
            <a:pPr>
              <a:buNone/>
            </a:pPr>
            <a:r>
              <a:rPr lang="en-US" sz="1600" dirty="0" err="1" smtClean="0">
                <a:latin typeface="Andale Mono"/>
                <a:cs typeface="Andale Mono"/>
              </a:rPr>
              <a:t>chirp_base</a:t>
            </a:r>
            <a:r>
              <a:rPr lang="en-US" sz="1600" dirty="0" smtClean="0">
                <a:latin typeface="Andale Mono"/>
                <a:cs typeface="Andale Mono"/>
              </a:rPr>
              <a:t> = /</a:t>
            </a:r>
            <a:r>
              <a:rPr lang="en-US" sz="1600" dirty="0" err="1" smtClean="0">
                <a:latin typeface="Andale Mono"/>
                <a:cs typeface="Andale Mono"/>
              </a:rPr>
              <a:t>mnt/hadoop/sthapa</a:t>
            </a:r>
            <a:endParaRPr lang="en-US" sz="16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write = /, chirp, chirp/stats</a:t>
            </a:r>
          </a:p>
          <a:p>
            <a:pPr>
              <a:buNone/>
            </a:pPr>
            <a:endParaRPr lang="en-US" sz="16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[Application]</a:t>
            </a: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location = http://uc3-data.uchicago.edu/~sthapa/benchmark.tar.gz</a:t>
            </a: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script = ./benchmark/</a:t>
            </a:r>
            <a:r>
              <a:rPr lang="en-US" sz="1600" dirty="0" err="1" smtClean="0">
                <a:latin typeface="Andale Mono"/>
                <a:cs typeface="Andale Mono"/>
              </a:rPr>
              <a:t>get_chirp_performance.sh</a:t>
            </a:r>
            <a:endParaRPr lang="en-US" sz="16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arguments =  </a:t>
            </a:r>
            <a:endParaRPr lang="en-US" sz="1600" dirty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4114802" y="1219198"/>
            <a:ext cx="1752598" cy="304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2057400" y="3429000"/>
            <a:ext cx="1588732" cy="6858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9000" y="411480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Arguments that passed to script or binary, can also give arguments in condor submit file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9906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data and directories can be accessed using FUSE mount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Skeleton Key output in a HT Condor submit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universe     = vanilla</a:t>
            </a: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executable   = ./</a:t>
            </a:r>
            <a:r>
              <a:rPr lang="en-US" sz="1600" dirty="0" err="1" smtClean="0">
                <a:latin typeface="Andale Mono"/>
                <a:cs typeface="Andale Mono"/>
              </a:rPr>
              <a:t>job_script.sh</a:t>
            </a:r>
            <a:endParaRPr lang="en-US" sz="16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arguments    = $(Process)</a:t>
            </a: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notification = Error</a:t>
            </a: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input        =</a:t>
            </a: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output          = /</a:t>
            </a:r>
            <a:r>
              <a:rPr lang="en-US" sz="1600" dirty="0" err="1" smtClean="0">
                <a:latin typeface="Andale Mono"/>
                <a:cs typeface="Andale Mono"/>
              </a:rPr>
              <a:t>tmp/chirp_job.out.$(Process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error           = /</a:t>
            </a:r>
            <a:r>
              <a:rPr lang="en-US" sz="1600" dirty="0" err="1" smtClean="0">
                <a:latin typeface="Andale Mono"/>
                <a:cs typeface="Andale Mono"/>
              </a:rPr>
              <a:t>tmp/chirp_job.err.$(Process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log             = /</a:t>
            </a:r>
            <a:r>
              <a:rPr lang="en-US" sz="1600" dirty="0" err="1" smtClean="0">
                <a:latin typeface="Andale Mono"/>
                <a:cs typeface="Andale Mono"/>
              </a:rPr>
              <a:t>tmp/chirp_job.log</a:t>
            </a:r>
            <a:endParaRPr lang="en-US" sz="16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600" dirty="0" err="1" smtClean="0">
                <a:latin typeface="Andale Mono"/>
                <a:cs typeface="Andale Mono"/>
              </a:rPr>
              <a:t>should_transfer_files</a:t>
            </a:r>
            <a:r>
              <a:rPr lang="en-US" sz="1600" dirty="0" smtClean="0">
                <a:latin typeface="Andale Mono"/>
                <a:cs typeface="Andale Mono"/>
              </a:rPr>
              <a:t>   = YES</a:t>
            </a:r>
          </a:p>
          <a:p>
            <a:pPr>
              <a:buNone/>
            </a:pPr>
            <a:r>
              <a:rPr lang="en-US" sz="1600" dirty="0" err="1" smtClean="0">
                <a:latin typeface="Andale Mono"/>
                <a:cs typeface="Andale Mono"/>
              </a:rPr>
              <a:t>when_to_transfer_output</a:t>
            </a:r>
            <a:r>
              <a:rPr lang="en-US" sz="1600" dirty="0" smtClean="0">
                <a:latin typeface="Andale Mono"/>
                <a:cs typeface="Andale Mono"/>
              </a:rPr>
              <a:t> = ON_EXIT</a:t>
            </a: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queue 40</a:t>
            </a:r>
            <a:endParaRPr lang="en-US" sz="1600" dirty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4038600" y="1535436"/>
            <a:ext cx="1591090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1" y="135077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Shell script generated by Skeleton Key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3352800" y="1817359"/>
            <a:ext cx="3124202" cy="82641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05600" y="264377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arguments passed to user script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the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Ran benchmarks to compare data access using Chirp + Parrot and using a FUSE mounted HDFS filesystem</a:t>
            </a:r>
          </a:p>
          <a:p>
            <a:r>
              <a:rPr lang="en-US" dirty="0" smtClean="0"/>
              <a:t>Both cases had 40 clients simultaneously accessing HDFS filesystem</a:t>
            </a:r>
          </a:p>
          <a:p>
            <a:r>
              <a:rPr lang="en-US" dirty="0" smtClean="0"/>
              <a:t>Clients run using condor to schedule jobs onto lightly loaded clusters in order to more closely simulate actual user jobs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 performance using Parrot/Chirp with HDFS backend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  <p:pic>
        <p:nvPicPr>
          <p:cNvPr id="12" name="Content Placeholder 11" descr="chirp read histo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5183" r="-518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performance using Parrot/Chirp with HDFS backend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  <p:pic>
        <p:nvPicPr>
          <p:cNvPr id="11" name="Content Placeholder 10" descr="chirp write histo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5183" r="-518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Outbound Data rates using Parrot/Chirp with HDFS</a:t>
            </a:r>
            <a:endParaRPr lang="en-US" dirty="0"/>
          </a:p>
        </p:txBody>
      </p:sp>
      <p:pic>
        <p:nvPicPr>
          <p:cNvPr id="5" name="Content Placeholder 4" descr="bytes sent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10578" b="-1057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Inbound Data rates using Parrot/Chirp with HDFS</a:t>
            </a:r>
            <a:endParaRPr lang="en-US" dirty="0"/>
          </a:p>
        </p:txBody>
      </p:sp>
      <p:pic>
        <p:nvPicPr>
          <p:cNvPr id="5" name="Content Placeholder 4" descr="bytes received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20654" b="-20654"/>
          <a:stretch>
            <a:fillRect/>
          </a:stretch>
        </p:blipFill>
        <p:spPr>
          <a:xfrm>
            <a:off x="228600" y="990600"/>
            <a:ext cx="8553450" cy="5257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Chirp/Parrot network speeds when using HDFS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Inbound and outbound bandwidth used is almost identical since Chirp is acting as a proxy to HDFS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Chirp/Parrot utilizes approximately 400MB/s although it has extended peaks at 700MB/s</a:t>
            </a:r>
          </a:p>
          <a:p>
            <a:r>
              <a:rPr lang="en-US" dirty="0" smtClean="0"/>
              <a:t>Currently investigating optimizations to get better performance and even out traffic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Data and software access challenges in campus infrastructures</a:t>
            </a:r>
          </a:p>
          <a:p>
            <a:r>
              <a:rPr lang="en-US" dirty="0" smtClean="0"/>
              <a:t>“Unlocking doors” using Skeleton Key</a:t>
            </a:r>
          </a:p>
          <a:p>
            <a:r>
              <a:rPr lang="en-US" dirty="0" smtClean="0"/>
              <a:t>Future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66800" y="6467445"/>
            <a:ext cx="3810000" cy="276999"/>
          </a:xfrm>
        </p:spPr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Chirp/Parrot read performance using a POSIX FS backend</a:t>
            </a:r>
            <a:endParaRPr lang="en-US" dirty="0"/>
          </a:p>
        </p:txBody>
      </p:sp>
      <p:pic>
        <p:nvPicPr>
          <p:cNvPr id="5" name="Content Placeholder 4" descr="posix read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5183" r="-518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Chirp/Parrot write performance using a POSIX FS backend</a:t>
            </a:r>
            <a:endParaRPr lang="en-US" dirty="0"/>
          </a:p>
        </p:txBody>
      </p:sp>
      <p:pic>
        <p:nvPicPr>
          <p:cNvPr id="5" name="Content Placeholder 4" descr="posix write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5183" r="-518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Outbound Data rates using Parrot/Chirp with POSIX </a:t>
            </a:r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5" name="Content Placeholder 4" descr="bytes sent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20654" b="-2065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905000" y="3505200"/>
            <a:ext cx="1066799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220087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Benchmark initially writes to </a:t>
            </a:r>
            <a:r>
              <a:rPr lang="en-US" dirty="0" err="1" smtClean="0"/>
              <a:t>filesystem</a:t>
            </a:r>
            <a:r>
              <a:rPr lang="en-US" dirty="0" smtClean="0"/>
              <a:t> so very few reads occur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Inbound Data rates using Parrot/Chirp with POSIX </a:t>
            </a:r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5" name="Content Placeholder 4" descr="bytes received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10578" b="-1057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590800" y="22098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3162300" y="3276601"/>
            <a:ext cx="2247901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5467" y="2025134"/>
            <a:ext cx="348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Writes from first half of benchmark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2814936"/>
            <a:ext cx="2762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clients completed writes and are reading from Chirp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Chirp/Parrot network speeds when using POSIX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Chirp serving data from locally mounted </a:t>
            </a:r>
            <a:r>
              <a:rPr lang="en-US" dirty="0" err="1" smtClean="0"/>
              <a:t>filesystem</a:t>
            </a:r>
            <a:r>
              <a:rPr lang="en-US" dirty="0" smtClean="0"/>
              <a:t> so inbound and outbound traffic is not tightly coupled </a:t>
            </a:r>
          </a:p>
          <a:p>
            <a:r>
              <a:rPr lang="en-US" dirty="0" smtClean="0"/>
              <a:t>Limited by I/O speed of hardware (2 drives in RAID1 array): ~400MB/s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Mathematica</a:t>
            </a:r>
            <a:r>
              <a:rPr lang="en-US" dirty="0" smtClean="0"/>
              <a:t> runtimes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Used a simple </a:t>
            </a:r>
            <a:r>
              <a:rPr lang="en-US" dirty="0" err="1" smtClean="0"/>
              <a:t>mathematica</a:t>
            </a:r>
            <a:r>
              <a:rPr lang="en-US" dirty="0" smtClean="0"/>
              <a:t> script to calculate Mandelbrot set and compared runtime when running </a:t>
            </a:r>
            <a:r>
              <a:rPr lang="en-US" dirty="0" err="1" smtClean="0"/>
              <a:t>Mathematica</a:t>
            </a:r>
            <a:r>
              <a:rPr lang="en-US" dirty="0" smtClean="0"/>
              <a:t> from local disk vs. over CVMFS using parrot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Mathematica</a:t>
            </a:r>
            <a:r>
              <a:rPr lang="en-US" dirty="0" smtClean="0"/>
              <a:t> runtimes using local </a:t>
            </a:r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5" name="Content Placeholder 4" descr="mathematica_local_histo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5183" r="-518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Mathematica</a:t>
            </a:r>
            <a:r>
              <a:rPr lang="en-US" dirty="0" smtClean="0"/>
              <a:t> runtime using Parrot/CVMFS </a:t>
            </a:r>
            <a:endParaRPr lang="en-US" dirty="0"/>
          </a:p>
        </p:txBody>
      </p:sp>
      <p:pic>
        <p:nvPicPr>
          <p:cNvPr id="5" name="Content Placeholder 4" descr="mathematica_parrot_histo.pn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3308" r="-330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Mathmetica</a:t>
            </a:r>
            <a:r>
              <a:rPr lang="en-US" dirty="0" smtClean="0"/>
              <a:t> runtimes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Mathematica</a:t>
            </a:r>
            <a:r>
              <a:rPr lang="en-US" dirty="0" smtClean="0"/>
              <a:t> using Parrot/CVMFS takes 480.7±330.3s while running it on local </a:t>
            </a:r>
            <a:r>
              <a:rPr lang="en-US" dirty="0" err="1" smtClean="0"/>
              <a:t>filesystem</a:t>
            </a:r>
            <a:r>
              <a:rPr lang="en-US" dirty="0" smtClean="0"/>
              <a:t> takes about 15.9±2.7s</a:t>
            </a:r>
          </a:p>
          <a:p>
            <a:r>
              <a:rPr lang="en-US" dirty="0" smtClean="0"/>
              <a:t>About an order of magnitude greater to run using Parrot/CVMFS</a:t>
            </a:r>
          </a:p>
          <a:p>
            <a:r>
              <a:rPr lang="en-US" dirty="0" smtClean="0"/>
              <a:t>Run time drops to below 60s if </a:t>
            </a:r>
            <a:r>
              <a:rPr lang="en-US" dirty="0" err="1" smtClean="0"/>
              <a:t>Mathematica</a:t>
            </a:r>
            <a:r>
              <a:rPr lang="en-US" dirty="0" smtClean="0"/>
              <a:t> is run again in same session, majority of runtime in initial invocation due to latency in fetching file and filling Parrot’s local cache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Skeleton Key provides a convenient way to use Chirp and Parrot to remotely access data and software</a:t>
            </a:r>
          </a:p>
          <a:p>
            <a:r>
              <a:rPr lang="en-US" dirty="0" smtClean="0"/>
              <a:t>Performance fairly good for client access</a:t>
            </a:r>
          </a:p>
          <a:p>
            <a:r>
              <a:rPr lang="en-US" dirty="0" smtClean="0"/>
              <a:t>Future directions:</a:t>
            </a:r>
          </a:p>
          <a:p>
            <a:pPr lvl="1"/>
            <a:r>
              <a:rPr lang="en-US" dirty="0" smtClean="0"/>
              <a:t>Expand to other users and add enhancements based on user feedback</a:t>
            </a:r>
          </a:p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Campus Infrastructure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Computation is relatively well understood: Condor and Campus Factory/BOSCO allow jobs to be flocked and moved between loosely coupled clusters but…</a:t>
            </a:r>
          </a:p>
          <a:p>
            <a:pPr lvl="1" algn="ctr">
              <a:buNone/>
            </a:pPr>
            <a:r>
              <a:rPr lang="en-US" sz="6000" dirty="0" smtClean="0">
                <a:solidFill>
                  <a:schemeClr val="accent2"/>
                </a:solidFill>
              </a:rPr>
              <a:t>How to handle data and software access?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Skeleton Key: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https://github.com/DHTC-Tools/UC3/tree/master/skeleton_key</a:t>
            </a:r>
            <a:endParaRPr lang="en-US" dirty="0" smtClean="0"/>
          </a:p>
          <a:p>
            <a:pPr lvl="1"/>
            <a:r>
              <a:rPr lang="en-US" dirty="0" smtClean="0"/>
              <a:t>Documentation: https://</a:t>
            </a:r>
            <a:r>
              <a:rPr lang="en-US" dirty="0" err="1" smtClean="0"/>
              <a:t>twiki.grid.iu.edu/bin/view/CampusGrids/SkeletonKey</a:t>
            </a:r>
            <a:endParaRPr lang="en-US" dirty="0" smtClean="0"/>
          </a:p>
          <a:p>
            <a:r>
              <a:rPr lang="en-US" dirty="0" smtClean="0"/>
              <a:t>Chirp, Parrot, HDFS</a:t>
            </a:r>
          </a:p>
          <a:p>
            <a:pPr lvl="1"/>
            <a:r>
              <a:rPr lang="en-US" dirty="0" smtClean="0"/>
              <a:t>Douglas </a:t>
            </a:r>
            <a:r>
              <a:rPr lang="en-US" dirty="0" err="1" smtClean="0"/>
              <a:t>Thain</a:t>
            </a:r>
            <a:r>
              <a:rPr lang="en-US" dirty="0" smtClean="0"/>
              <a:t> and </a:t>
            </a:r>
            <a:r>
              <a:rPr lang="en-US" dirty="0" err="1" smtClean="0"/>
              <a:t>Miron</a:t>
            </a:r>
            <a:r>
              <a:rPr lang="en-US" dirty="0" smtClean="0"/>
              <a:t> </a:t>
            </a:r>
            <a:r>
              <a:rPr lang="en-US" dirty="0" err="1" smtClean="0"/>
              <a:t>Livny,</a:t>
            </a:r>
            <a:r>
              <a:rPr lang="en-US" b="1" dirty="0" err="1" smtClean="0">
                <a:hlinkClick r:id="rId3"/>
              </a:rPr>
              <a:t>Parrot</a:t>
            </a:r>
            <a:r>
              <a:rPr lang="en-US" b="1" dirty="0" smtClean="0">
                <a:hlinkClick r:id="rId3"/>
              </a:rPr>
              <a:t>: An Application Environment for Data-Intensive Computing,</a:t>
            </a:r>
            <a:r>
              <a:rPr lang="en-US" b="1" i="1" dirty="0" smtClean="0">
                <a:hlinkClick r:id="rId3"/>
              </a:rPr>
              <a:t>Scalable Computing: Practice and Experience, 6(3), pages 9-18, September, 2005. </a:t>
            </a:r>
            <a:endParaRPr lang="en-US" dirty="0" smtClean="0"/>
          </a:p>
          <a:p>
            <a:pPr lvl="1"/>
            <a:r>
              <a:rPr lang="en-US" dirty="0" smtClean="0"/>
              <a:t>Douglas </a:t>
            </a:r>
            <a:r>
              <a:rPr lang="en-US" dirty="0" err="1" smtClean="0"/>
              <a:t>Thain</a:t>
            </a:r>
            <a:r>
              <a:rPr lang="en-US" dirty="0" smtClean="0"/>
              <a:t>, Christopher </a:t>
            </a:r>
            <a:r>
              <a:rPr lang="en-US" dirty="0" err="1" smtClean="0"/>
              <a:t>Moretti</a:t>
            </a:r>
            <a:r>
              <a:rPr lang="en-US" dirty="0" smtClean="0"/>
              <a:t>, and Jeffrey </a:t>
            </a:r>
            <a:r>
              <a:rPr lang="en-US" dirty="0" err="1" smtClean="0"/>
              <a:t>Hemmes,</a:t>
            </a:r>
            <a:r>
              <a:rPr lang="en-US" b="1" dirty="0" err="1" smtClean="0">
                <a:hlinkClick r:id="rId4"/>
              </a:rPr>
              <a:t>Chirp</a:t>
            </a:r>
            <a:r>
              <a:rPr lang="en-US" b="1" dirty="0" smtClean="0">
                <a:hlinkClick r:id="rId4"/>
              </a:rPr>
              <a:t>: A Practical Global Filesystem for Cluster and Grid Computing,</a:t>
            </a:r>
            <a:r>
              <a:rPr lang="en-US" b="1" i="1" dirty="0" smtClean="0">
                <a:hlinkClick r:id="rId4"/>
              </a:rPr>
              <a:t>Journal of Grid Computing, 7(1), pages 51-72, March, 2009. </a:t>
            </a:r>
            <a:r>
              <a:rPr lang="en-US" b="1" i="1" u="sng" dirty="0" smtClean="0">
                <a:hlinkClick r:id="rId4"/>
              </a:rPr>
              <a:t>DOI: 10.1007/s10723-008-9100-5</a:t>
            </a:r>
            <a:endParaRPr lang="en-US" dirty="0" smtClean="0"/>
          </a:p>
          <a:p>
            <a:pPr lvl="1"/>
            <a:r>
              <a:rPr lang="en-US" dirty="0" smtClean="0"/>
              <a:t>Patrick Donnelly, Peter Bui, Douglas </a:t>
            </a:r>
            <a:r>
              <a:rPr lang="en-US" dirty="0" err="1" smtClean="0"/>
              <a:t>Thain,</a:t>
            </a:r>
            <a:r>
              <a:rPr lang="en-US" b="1" dirty="0" err="1" smtClean="0">
                <a:hlinkClick r:id="rId5"/>
              </a:rPr>
              <a:t>Attaching</a:t>
            </a:r>
            <a:r>
              <a:rPr lang="en-US" b="1" dirty="0" smtClean="0">
                <a:hlinkClick r:id="rId5"/>
              </a:rPr>
              <a:t> Cloud Storage to a Campus Grid Using Parrot, Chirp, and Hadoop ,</a:t>
            </a:r>
            <a:r>
              <a:rPr lang="en-US" b="1" i="1" dirty="0" smtClean="0">
                <a:hlinkClick r:id="rId5"/>
              </a:rPr>
              <a:t>IEEE International Conference on Cloud Computing Technology and Science, pages 488-495, November, 2010. </a:t>
            </a:r>
            <a:r>
              <a:rPr lang="en-US" b="1" i="1" u="sng" dirty="0" smtClean="0">
                <a:hlinkClick r:id="rId6"/>
              </a:rPr>
              <a:t>DOI: 10.1109/CloudCom.2010.74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CCTools</a:t>
            </a:r>
            <a:r>
              <a:rPr lang="en-US" dirty="0"/>
              <a:t> team, </a:t>
            </a:r>
            <a:r>
              <a:rPr lang="en-US" dirty="0">
                <a:hlinkClick r:id="rId2"/>
              </a:rPr>
              <a:t>http://www.nd.edu/~ccl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Dan Bradley @ UW-Madison </a:t>
            </a:r>
          </a:p>
          <a:p>
            <a:r>
              <a:rPr lang="en-US" dirty="0" smtClean="0"/>
              <a:t>Colleagues at UC3:</a:t>
            </a:r>
          </a:p>
          <a:p>
            <a:pPr lvl="1"/>
            <a:r>
              <a:rPr lang="en-US" dirty="0" smtClean="0"/>
              <a:t>Lincoln Bryant, Marco </a:t>
            </a:r>
            <a:r>
              <a:rPr lang="en-US" dirty="0" err="1" smtClean="0"/>
              <a:t>Mambelli</a:t>
            </a:r>
            <a:r>
              <a:rPr lang="en-US" dirty="0" smtClean="0"/>
              <a:t>, Rob Gardner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Considerations for Campus Infrastructure 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Need to have secure access to data</a:t>
            </a:r>
          </a:p>
          <a:p>
            <a:r>
              <a:rPr lang="en-US" dirty="0" smtClean="0"/>
              <a:t>Don’t want to force users to use X.509 certificates</a:t>
            </a:r>
          </a:p>
          <a:p>
            <a:r>
              <a:rPr lang="en-US" dirty="0" smtClean="0"/>
              <a:t>Need to be able to expand to support applications running on OSG and accessing data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Must be fairly simple for users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solution using Parrot and Chirp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Software components that provide user applications secure remote access to files on a given system</a:t>
            </a:r>
          </a:p>
          <a:p>
            <a:r>
              <a:rPr lang="en-US" dirty="0" smtClean="0"/>
              <a:t>All done in user space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 no need for root access</a:t>
            </a:r>
          </a:p>
          <a:p>
            <a:r>
              <a:rPr lang="en-US" dirty="0" smtClean="0"/>
              <a:t>Provides a solution to data problem:</a:t>
            </a:r>
          </a:p>
          <a:p>
            <a:pPr lvl="1"/>
            <a:r>
              <a:rPr lang="en-US" dirty="0" smtClean="0"/>
              <a:t>Users keep their data on local storage and use Chirp and Parrot to allow their applications to access it regardless of where their applications may be running</a:t>
            </a:r>
          </a:p>
          <a:p>
            <a:pPr lvl="1"/>
            <a:r>
              <a:rPr lang="en-US" dirty="0" smtClean="0"/>
              <a:t>Track-record of successful use by other groups in OSG (e.g. UW-Madison group) so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 Parrot-Chirp system: basic idea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  <p:pic>
        <p:nvPicPr>
          <p:cNvPr id="6" name="Picture 5" descr="parrot_chirp_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8201"/>
            <a:ext cx="6096000" cy="542782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5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Advantages of using Parrot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applications to use remote file systems as if they were mounted locally</a:t>
            </a:r>
          </a:p>
          <a:p>
            <a:r>
              <a:rPr lang="en-US" dirty="0" smtClean="0"/>
              <a:t>Works behind the scenes to make it look like files are present on local filesystem to applications</a:t>
            </a:r>
          </a:p>
          <a:p>
            <a:r>
              <a:rPr lang="en-US" dirty="0" smtClean="0"/>
              <a:t>Supports remote access to CVMFS repositories and file systems (when using Chirp)</a:t>
            </a:r>
          </a:p>
          <a:p>
            <a:r>
              <a:rPr lang="en-US" dirty="0" smtClean="0"/>
              <a:t>Can be downloaded and run from user home directory or scratch space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Chirp?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Server software that acts as a proxy to access local filesystem or HDFS filesystem</a:t>
            </a:r>
          </a:p>
          <a:p>
            <a:r>
              <a:rPr lang="en-US" dirty="0" smtClean="0"/>
              <a:t>Run in user space by user</a:t>
            </a:r>
          </a:p>
          <a:p>
            <a:r>
              <a:rPr lang="en-US" dirty="0" smtClean="0"/>
              <a:t>Can use several different authentication methods (</a:t>
            </a:r>
            <a:r>
              <a:rPr lang="en-US" dirty="0" err="1" smtClean="0"/>
              <a:t>unix</a:t>
            </a:r>
            <a:r>
              <a:rPr lang="en-US" dirty="0" smtClean="0"/>
              <a:t>, tickets, X.509 certificates, hostname verification)</a:t>
            </a:r>
          </a:p>
          <a:p>
            <a:r>
              <a:rPr lang="en-US" dirty="0" smtClean="0"/>
              <a:t>Primarily interested in tickets because it allows  access from applications running on arbitrary clusters without the overhead of X.509 certificates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Skeleton Key aims to simplify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Skeleton Key in a nutshell:</a:t>
            </a:r>
          </a:p>
          <a:p>
            <a:pPr lvl="1"/>
            <a:r>
              <a:rPr lang="en-US" dirty="0" smtClean="0"/>
              <a:t>Based on Chirp and Parrot </a:t>
            </a:r>
          </a:p>
          <a:p>
            <a:pPr lvl="1"/>
            <a:r>
              <a:rPr lang="en-US" dirty="0" smtClean="0"/>
              <a:t>But hides some of complexity of using them</a:t>
            </a:r>
          </a:p>
          <a:p>
            <a:pPr lvl="1"/>
            <a:r>
              <a:rPr lang="en-US" dirty="0" smtClean="0"/>
              <a:t>User specifies application parameters and what needs to be shared in a configuration file</a:t>
            </a:r>
          </a:p>
          <a:p>
            <a:pPr lvl="1"/>
            <a:r>
              <a:rPr lang="en-US" dirty="0" smtClean="0"/>
              <a:t>Skeleton Key  then creates a wrapper, and invokes application in a way that hides data access details to diverse data resources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BOSCO teleconference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_blue_template_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CI_blue_template_V3.potx</Template>
  <TotalTime>4795</TotalTime>
  <Words>1350</Words>
  <Application>Microsoft Macintosh PowerPoint</Application>
  <PresentationFormat>On-screen Show (4:3)</PresentationFormat>
  <Paragraphs>173</Paragraphs>
  <Slides>31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CI_blue_template_V3</vt:lpstr>
      <vt:lpstr>Skeleton Key: Sharing Data Across Campus Infrastructures </vt:lpstr>
      <vt:lpstr>Introduction</vt:lpstr>
      <vt:lpstr>Campus Infrastructure Considerations</vt:lpstr>
      <vt:lpstr>Considerations for Campus Infrastructure Data Access</vt:lpstr>
      <vt:lpstr>Possible solution using Parrot and Chirp</vt:lpstr>
      <vt:lpstr>A Parrot-Chirp system: basic idea</vt:lpstr>
      <vt:lpstr>Advantages of using Parrot</vt:lpstr>
      <vt:lpstr>Why Chirp?</vt:lpstr>
      <vt:lpstr>Skeleton Key aims to simplify</vt:lpstr>
      <vt:lpstr>Workflow for generated scripts</vt:lpstr>
      <vt:lpstr>Using Skeleton Key</vt:lpstr>
      <vt:lpstr>Example of a Configuration File</vt:lpstr>
      <vt:lpstr>Using Skeleton Key output in a HT Condor submit file</vt:lpstr>
      <vt:lpstr>What’s the performance?</vt:lpstr>
      <vt:lpstr>Read performance using Parrot/Chirp with HDFS backend</vt:lpstr>
      <vt:lpstr>Write performance using Parrot/Chirp with HDFS backend</vt:lpstr>
      <vt:lpstr>Outbound Data rates using Parrot/Chirp with HDFS</vt:lpstr>
      <vt:lpstr>Inbound Data rates using Parrot/Chirp with HDFS</vt:lpstr>
      <vt:lpstr>Chirp/Parrot network speeds when using HDFS backend</vt:lpstr>
      <vt:lpstr>Chirp/Parrot read performance using a POSIX FS backend</vt:lpstr>
      <vt:lpstr>Chirp/Parrot write performance using a POSIX FS backend</vt:lpstr>
      <vt:lpstr>Outbound Data rates using Parrot/Chirp with POSIX filesystem</vt:lpstr>
      <vt:lpstr>Inbound Data rates using Parrot/Chirp with POSIX filesystem</vt:lpstr>
      <vt:lpstr>Chirp/Parrot network speeds when using POSIX backend</vt:lpstr>
      <vt:lpstr>Mathematica runtimes</vt:lpstr>
      <vt:lpstr>Mathematica runtimes using local filesystem</vt:lpstr>
      <vt:lpstr>Mathematica runtime using Parrot/CVMFS </vt:lpstr>
      <vt:lpstr>Mathmetica runtimes continued</vt:lpstr>
      <vt:lpstr>Conclusion</vt:lpstr>
      <vt:lpstr>Further information</vt:lpstr>
      <vt:lpstr>Acknowledgements</vt:lpstr>
    </vt:vector>
  </TitlesOfParts>
  <Company>Computation Institute, University of Chicago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Vas Vasiliadis</dc:creator>
  <cp:lastModifiedBy>Suchandra Thapa</cp:lastModifiedBy>
  <cp:revision>113</cp:revision>
  <dcterms:created xsi:type="dcterms:W3CDTF">2013-01-24T19:10:33Z</dcterms:created>
  <dcterms:modified xsi:type="dcterms:W3CDTF">2013-01-24T19:21:52Z</dcterms:modified>
</cp:coreProperties>
</file>