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7"/>
  </p:notesMasterIdLst>
  <p:handoutMasterIdLst>
    <p:handoutMasterId r:id="rId8"/>
  </p:handoutMasterIdLst>
  <p:sldIdLst>
    <p:sldId id="357" r:id="rId3"/>
    <p:sldId id="360" r:id="rId4"/>
    <p:sldId id="358" r:id="rId5"/>
    <p:sldId id="35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1D337240-5CD4-B044-8764-7CCB6BA47DC6}">
          <p14:sldIdLst/>
        </p14:section>
        <p14:section name="Untitled Section" id="{B4A63542-0C0E-3047-BA6C-99CFECE52298}">
          <p14:sldIdLst>
            <p14:sldId id="357"/>
            <p14:sldId id="360"/>
            <p14:sldId id="358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-2104" y="-104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3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6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1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2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9" y="6473825"/>
            <a:ext cx="280504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 May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1076-855F-9741-A2D1-D7BC43B4C1B7}" type="datetimeFigureOut">
              <a:rPr lang="en-US"/>
              <a:pPr/>
              <a:t>8/1/11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6892-413E-7E41-99A9-8DE1D1E81B7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E46F8-69E3-4B95-A8B1-50095048CB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" r="-675" b="-820"/>
          <a:stretch/>
        </p:blipFill>
        <p:spPr>
          <a:xfrm>
            <a:off x="1873987" y="1182007"/>
            <a:ext cx="6193903" cy="48293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30129" y="0"/>
            <a:ext cx="7784535" cy="12277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/>
              <a:t>Reminder: From Rob’s Assessment presentation in May: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E46F8-69E3-4B95-A8B1-50095048CB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3652" y="300807"/>
            <a:ext cx="6946900" cy="8188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/>
              <a:t>Background to Strategic Plan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318" y="1175825"/>
            <a:ext cx="8079045" cy="531473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/>
            <a:r>
              <a:rPr lang="en-US" sz="2400" dirty="0" smtClean="0">
                <a:latin typeface="+mn-lt"/>
              </a:rPr>
              <a:t>Stimulates forward thinking. Not just “this year we will..” and/or “last year we did..”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>
                <a:latin typeface="+mn-lt"/>
              </a:rPr>
              <a:t>Communicates objectives at a high </a:t>
            </a:r>
            <a:r>
              <a:rPr lang="en-US" sz="2400" dirty="0" smtClean="0">
                <a:latin typeface="+mn-lt"/>
              </a:rPr>
              <a:t>level - should be engaged as part of our usual critical * constructive dialog.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Part of understanding future aims of the stakeholders – will energize the team and staff.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Informs discussion on which assessments will be useful.</a:t>
            </a:r>
          </a:p>
          <a:p>
            <a:pPr algn="l"/>
            <a:endParaRPr lang="en-US" dirty="0" smtClean="0"/>
          </a:p>
          <a:p>
            <a:pPr algn="l"/>
            <a:r>
              <a:rPr lang="en-US" sz="2400" dirty="0" smtClean="0">
                <a:latin typeface="+mn-lt"/>
              </a:rPr>
              <a:t>Can be handed out.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E46F8-69E3-4B95-A8B1-50095048CB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" r="-675" b="-820"/>
          <a:stretch/>
        </p:blipFill>
        <p:spPr>
          <a:xfrm>
            <a:off x="1873987" y="1182007"/>
            <a:ext cx="6193903" cy="48293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53651" y="300807"/>
            <a:ext cx="7549319" cy="8188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/>
              <a:t>From Rob’s Assessment presentation: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552422" y="1523733"/>
            <a:ext cx="1552422" cy="2709237"/>
          </a:xfrm>
          <a:custGeom>
            <a:avLst/>
            <a:gdLst>
              <a:gd name="connsiteX0" fmla="*/ 188172 w 1975810"/>
              <a:gd name="connsiteY0" fmla="*/ 287038 h 2709237"/>
              <a:gd name="connsiteX1" fmla="*/ 188172 w 1975810"/>
              <a:gd name="connsiteY1" fmla="*/ 287038 h 2709237"/>
              <a:gd name="connsiteX2" fmla="*/ 352823 w 1975810"/>
              <a:gd name="connsiteY2" fmla="*/ 145939 h 2709237"/>
              <a:gd name="connsiteX3" fmla="*/ 493952 w 1975810"/>
              <a:gd name="connsiteY3" fmla="*/ 122422 h 2709237"/>
              <a:gd name="connsiteX4" fmla="*/ 823254 w 1975810"/>
              <a:gd name="connsiteY4" fmla="*/ 4840 h 2709237"/>
              <a:gd name="connsiteX5" fmla="*/ 1458336 w 1975810"/>
              <a:gd name="connsiteY5" fmla="*/ 51873 h 2709237"/>
              <a:gd name="connsiteX6" fmla="*/ 1552422 w 1975810"/>
              <a:gd name="connsiteY6" fmla="*/ 98906 h 2709237"/>
              <a:gd name="connsiteX7" fmla="*/ 1787637 w 1975810"/>
              <a:gd name="connsiteY7" fmla="*/ 334071 h 2709237"/>
              <a:gd name="connsiteX8" fmla="*/ 1858202 w 1975810"/>
              <a:gd name="connsiteY8" fmla="*/ 428137 h 2709237"/>
              <a:gd name="connsiteX9" fmla="*/ 1881724 w 1975810"/>
              <a:gd name="connsiteY9" fmla="*/ 639785 h 2709237"/>
              <a:gd name="connsiteX10" fmla="*/ 1952288 w 1975810"/>
              <a:gd name="connsiteY10" fmla="*/ 757368 h 2709237"/>
              <a:gd name="connsiteX11" fmla="*/ 1975810 w 1975810"/>
              <a:gd name="connsiteY11" fmla="*/ 874950 h 2709237"/>
              <a:gd name="connsiteX12" fmla="*/ 1952288 w 1975810"/>
              <a:gd name="connsiteY12" fmla="*/ 1251214 h 2709237"/>
              <a:gd name="connsiteX13" fmla="*/ 1928767 w 1975810"/>
              <a:gd name="connsiteY13" fmla="*/ 1321764 h 2709237"/>
              <a:gd name="connsiteX14" fmla="*/ 1881724 w 1975810"/>
              <a:gd name="connsiteY14" fmla="*/ 1509896 h 2709237"/>
              <a:gd name="connsiteX15" fmla="*/ 1834680 w 1975810"/>
              <a:gd name="connsiteY15" fmla="*/ 1698028 h 2709237"/>
              <a:gd name="connsiteX16" fmla="*/ 1811159 w 1975810"/>
              <a:gd name="connsiteY16" fmla="*/ 1792094 h 2709237"/>
              <a:gd name="connsiteX17" fmla="*/ 1764116 w 1975810"/>
              <a:gd name="connsiteY17" fmla="*/ 1886160 h 2709237"/>
              <a:gd name="connsiteX18" fmla="*/ 1717073 w 1975810"/>
              <a:gd name="connsiteY18" fmla="*/ 2050775 h 2709237"/>
              <a:gd name="connsiteX19" fmla="*/ 1646508 w 1975810"/>
              <a:gd name="connsiteY19" fmla="*/ 2144841 h 2709237"/>
              <a:gd name="connsiteX20" fmla="*/ 1599465 w 1975810"/>
              <a:gd name="connsiteY20" fmla="*/ 2215391 h 2709237"/>
              <a:gd name="connsiteX21" fmla="*/ 1528900 w 1975810"/>
              <a:gd name="connsiteY21" fmla="*/ 2332973 h 2709237"/>
              <a:gd name="connsiteX22" fmla="*/ 1411293 w 1975810"/>
              <a:gd name="connsiteY22" fmla="*/ 2450556 h 2709237"/>
              <a:gd name="connsiteX23" fmla="*/ 1340728 w 1975810"/>
              <a:gd name="connsiteY23" fmla="*/ 2568138 h 2709237"/>
              <a:gd name="connsiteX24" fmla="*/ 1270163 w 1975810"/>
              <a:gd name="connsiteY24" fmla="*/ 2615171 h 2709237"/>
              <a:gd name="connsiteX25" fmla="*/ 1176077 w 1975810"/>
              <a:gd name="connsiteY25" fmla="*/ 2662204 h 2709237"/>
              <a:gd name="connsiteX26" fmla="*/ 940862 w 1975810"/>
              <a:gd name="connsiteY26" fmla="*/ 2709237 h 2709237"/>
              <a:gd name="connsiteX27" fmla="*/ 235216 w 1975810"/>
              <a:gd name="connsiteY27" fmla="*/ 2685721 h 2709237"/>
              <a:gd name="connsiteX28" fmla="*/ 94086 w 1975810"/>
              <a:gd name="connsiteY28" fmla="*/ 2638688 h 2709237"/>
              <a:gd name="connsiteX29" fmla="*/ 23522 w 1975810"/>
              <a:gd name="connsiteY29" fmla="*/ 2568138 h 2709237"/>
              <a:gd name="connsiteX30" fmla="*/ 0 w 1975810"/>
              <a:gd name="connsiteY30" fmla="*/ 2474072 h 2709237"/>
              <a:gd name="connsiteX31" fmla="*/ 23522 w 1975810"/>
              <a:gd name="connsiteY31" fmla="*/ 1721544 h 2709237"/>
              <a:gd name="connsiteX32" fmla="*/ 70565 w 1975810"/>
              <a:gd name="connsiteY32" fmla="*/ 1180665 h 2709237"/>
              <a:gd name="connsiteX33" fmla="*/ 141129 w 1975810"/>
              <a:gd name="connsiteY33" fmla="*/ 686818 h 2709237"/>
              <a:gd name="connsiteX34" fmla="*/ 188172 w 1975810"/>
              <a:gd name="connsiteY34" fmla="*/ 498686 h 2709237"/>
              <a:gd name="connsiteX35" fmla="*/ 235216 w 1975810"/>
              <a:gd name="connsiteY35" fmla="*/ 263521 h 2709237"/>
              <a:gd name="connsiteX36" fmla="*/ 282259 w 1975810"/>
              <a:gd name="connsiteY36" fmla="*/ 192972 h 2709237"/>
              <a:gd name="connsiteX37" fmla="*/ 305780 w 1975810"/>
              <a:gd name="connsiteY37" fmla="*/ 98906 h 270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75810" h="2709237">
                <a:moveTo>
                  <a:pt x="188172" y="287038"/>
                </a:moveTo>
                <a:lnTo>
                  <a:pt x="188172" y="287038"/>
                </a:lnTo>
                <a:cubicBezTo>
                  <a:pt x="243056" y="240005"/>
                  <a:pt x="289180" y="180201"/>
                  <a:pt x="352823" y="145939"/>
                </a:cubicBezTo>
                <a:cubicBezTo>
                  <a:pt x="394816" y="123332"/>
                  <a:pt x="447481" y="133144"/>
                  <a:pt x="493952" y="122422"/>
                </a:cubicBezTo>
                <a:cubicBezTo>
                  <a:pt x="654332" y="85419"/>
                  <a:pt x="670664" y="70221"/>
                  <a:pt x="823254" y="4840"/>
                </a:cubicBezTo>
                <a:cubicBezTo>
                  <a:pt x="946527" y="9975"/>
                  <a:pt x="1270446" y="-28635"/>
                  <a:pt x="1458336" y="51873"/>
                </a:cubicBezTo>
                <a:cubicBezTo>
                  <a:pt x="1490564" y="65682"/>
                  <a:pt x="1525798" y="76091"/>
                  <a:pt x="1552422" y="98906"/>
                </a:cubicBezTo>
                <a:cubicBezTo>
                  <a:pt x="1636608" y="171050"/>
                  <a:pt x="1721106" y="245382"/>
                  <a:pt x="1787637" y="334071"/>
                </a:cubicBezTo>
                <a:lnTo>
                  <a:pt x="1858202" y="428137"/>
                </a:lnTo>
                <a:cubicBezTo>
                  <a:pt x="1866043" y="498686"/>
                  <a:pt x="1862219" y="571534"/>
                  <a:pt x="1881724" y="639785"/>
                </a:cubicBezTo>
                <a:cubicBezTo>
                  <a:pt x="1894284" y="683736"/>
                  <a:pt x="1935308" y="714928"/>
                  <a:pt x="1952288" y="757368"/>
                </a:cubicBezTo>
                <a:cubicBezTo>
                  <a:pt x="1967135" y="794479"/>
                  <a:pt x="1967969" y="835756"/>
                  <a:pt x="1975810" y="874950"/>
                </a:cubicBezTo>
                <a:cubicBezTo>
                  <a:pt x="1967969" y="1000371"/>
                  <a:pt x="1965446" y="1126239"/>
                  <a:pt x="1952288" y="1251214"/>
                </a:cubicBezTo>
                <a:cubicBezTo>
                  <a:pt x="1949692" y="1275867"/>
                  <a:pt x="1935291" y="1297849"/>
                  <a:pt x="1928767" y="1321764"/>
                </a:cubicBezTo>
                <a:cubicBezTo>
                  <a:pt x="1911755" y="1384127"/>
                  <a:pt x="1897405" y="1447185"/>
                  <a:pt x="1881724" y="1509896"/>
                </a:cubicBezTo>
                <a:lnTo>
                  <a:pt x="1834680" y="1698028"/>
                </a:lnTo>
                <a:cubicBezTo>
                  <a:pt x="1826840" y="1729383"/>
                  <a:pt x="1825616" y="1763187"/>
                  <a:pt x="1811159" y="1792094"/>
                </a:cubicBezTo>
                <a:cubicBezTo>
                  <a:pt x="1795478" y="1823449"/>
                  <a:pt x="1776428" y="1853335"/>
                  <a:pt x="1764116" y="1886160"/>
                </a:cubicBezTo>
                <a:cubicBezTo>
                  <a:pt x="1751619" y="1919477"/>
                  <a:pt x="1737748" y="2014601"/>
                  <a:pt x="1717073" y="2050775"/>
                </a:cubicBezTo>
                <a:cubicBezTo>
                  <a:pt x="1697623" y="2084806"/>
                  <a:pt x="1669294" y="2112947"/>
                  <a:pt x="1646508" y="2144841"/>
                </a:cubicBezTo>
                <a:cubicBezTo>
                  <a:pt x="1630077" y="2167840"/>
                  <a:pt x="1614448" y="2191424"/>
                  <a:pt x="1599465" y="2215391"/>
                </a:cubicBezTo>
                <a:cubicBezTo>
                  <a:pt x="1575235" y="2254151"/>
                  <a:pt x="1557459" y="2297282"/>
                  <a:pt x="1528900" y="2332973"/>
                </a:cubicBezTo>
                <a:cubicBezTo>
                  <a:pt x="1494266" y="2376257"/>
                  <a:pt x="1445927" y="2407272"/>
                  <a:pt x="1411293" y="2450556"/>
                </a:cubicBezTo>
                <a:cubicBezTo>
                  <a:pt x="1382734" y="2486247"/>
                  <a:pt x="1370480" y="2533435"/>
                  <a:pt x="1340728" y="2568138"/>
                </a:cubicBezTo>
                <a:cubicBezTo>
                  <a:pt x="1322329" y="2589598"/>
                  <a:pt x="1294707" y="2601149"/>
                  <a:pt x="1270163" y="2615171"/>
                </a:cubicBezTo>
                <a:cubicBezTo>
                  <a:pt x="1239719" y="2632564"/>
                  <a:pt x="1208908" y="2649895"/>
                  <a:pt x="1176077" y="2662204"/>
                </a:cubicBezTo>
                <a:cubicBezTo>
                  <a:pt x="1119931" y="2683254"/>
                  <a:pt x="989646" y="2701108"/>
                  <a:pt x="940862" y="2709237"/>
                </a:cubicBezTo>
                <a:cubicBezTo>
                  <a:pt x="705647" y="2701398"/>
                  <a:pt x="469749" y="2705261"/>
                  <a:pt x="235216" y="2685721"/>
                </a:cubicBezTo>
                <a:cubicBezTo>
                  <a:pt x="185800" y="2681604"/>
                  <a:pt x="94086" y="2638688"/>
                  <a:pt x="94086" y="2638688"/>
                </a:cubicBezTo>
                <a:cubicBezTo>
                  <a:pt x="70565" y="2615171"/>
                  <a:pt x="40027" y="2597015"/>
                  <a:pt x="23522" y="2568138"/>
                </a:cubicBezTo>
                <a:cubicBezTo>
                  <a:pt x="7484" y="2540077"/>
                  <a:pt x="0" y="2506393"/>
                  <a:pt x="0" y="2474072"/>
                </a:cubicBezTo>
                <a:cubicBezTo>
                  <a:pt x="0" y="2223107"/>
                  <a:pt x="9850" y="1972137"/>
                  <a:pt x="23522" y="1721544"/>
                </a:cubicBezTo>
                <a:cubicBezTo>
                  <a:pt x="33381" y="1540839"/>
                  <a:pt x="50576" y="1360531"/>
                  <a:pt x="70565" y="1180665"/>
                </a:cubicBezTo>
                <a:cubicBezTo>
                  <a:pt x="93693" y="972556"/>
                  <a:pt x="97093" y="906944"/>
                  <a:pt x="141129" y="686818"/>
                </a:cubicBezTo>
                <a:cubicBezTo>
                  <a:pt x="169514" y="544928"/>
                  <a:pt x="152009" y="607155"/>
                  <a:pt x="188172" y="498686"/>
                </a:cubicBezTo>
                <a:cubicBezTo>
                  <a:pt x="196841" y="438016"/>
                  <a:pt x="202373" y="329193"/>
                  <a:pt x="235216" y="263521"/>
                </a:cubicBezTo>
                <a:cubicBezTo>
                  <a:pt x="247859" y="238241"/>
                  <a:pt x="266578" y="216488"/>
                  <a:pt x="282259" y="192972"/>
                </a:cubicBezTo>
                <a:cubicBezTo>
                  <a:pt x="308259" y="114986"/>
                  <a:pt x="305780" y="147211"/>
                  <a:pt x="305780" y="98906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69494" y="1387474"/>
            <a:ext cx="5874505" cy="437406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Owned by the Executive Team and the Council.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Gives guiding objectives and aims.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74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3530" r="-675" b="-806"/>
          <a:stretch/>
        </p:blipFill>
        <p:spPr>
          <a:xfrm>
            <a:off x="697887" y="1763738"/>
            <a:ext cx="6193903" cy="4247668"/>
          </a:xfrm>
          <a:prstGeom prst="rect">
            <a:avLst/>
          </a:prstGeom>
          <a:ln w="57150" cmpd="sng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48800" y="6400800"/>
            <a:ext cx="419100" cy="457200"/>
          </a:xfrm>
        </p:spPr>
        <p:txBody>
          <a:bodyPr/>
          <a:lstStyle/>
          <a:p>
            <a:pPr>
              <a:defRPr/>
            </a:pPr>
            <a:fld id="{564E46F8-69E3-4B95-A8B1-50095048CB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1964" r="10328" b="-819"/>
          <a:stretch/>
        </p:blipFill>
        <p:spPr>
          <a:xfrm>
            <a:off x="2088558" y="2375167"/>
            <a:ext cx="3391940" cy="2719096"/>
          </a:xfrm>
          <a:prstGeom prst="rect">
            <a:avLst/>
          </a:prstGeom>
        </p:spPr>
      </p:pic>
      <p:pic>
        <p:nvPicPr>
          <p:cNvPr id="5" name="Picture 4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1964" r="10328" b="-819"/>
          <a:stretch/>
        </p:blipFill>
        <p:spPr>
          <a:xfrm>
            <a:off x="2852518" y="3162512"/>
            <a:ext cx="3391940" cy="2719096"/>
          </a:xfrm>
          <a:prstGeom prst="rect">
            <a:avLst/>
          </a:prstGeom>
        </p:spPr>
      </p:pic>
      <p:pic>
        <p:nvPicPr>
          <p:cNvPr id="7" name="Picture 6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1964" r="10328" b="-819"/>
          <a:stretch/>
        </p:blipFill>
        <p:spPr>
          <a:xfrm>
            <a:off x="2793224" y="2985681"/>
            <a:ext cx="3391940" cy="2719096"/>
          </a:xfrm>
          <a:prstGeom prst="rect">
            <a:avLst/>
          </a:prstGeom>
        </p:spPr>
      </p:pic>
      <p:pic>
        <p:nvPicPr>
          <p:cNvPr id="8" name="Picture 7" descr="assessment-osg-05.19.2011.key 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1964" r="10328" b="-819"/>
          <a:stretch/>
        </p:blipFill>
        <p:spPr>
          <a:xfrm>
            <a:off x="3580706" y="4138904"/>
            <a:ext cx="3391940" cy="271909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>
            <a:off x="1483304" y="2576428"/>
            <a:ext cx="2068426" cy="1303795"/>
          </a:xfrm>
          <a:prstGeom prst="straightConnector1">
            <a:avLst/>
          </a:prstGeom>
          <a:noFill/>
          <a:ln w="57150" cap="flat" cmpd="sng" algn="ctr">
            <a:solidFill>
              <a:srgbClr val="C7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682748" y="2423113"/>
            <a:ext cx="598819" cy="422384"/>
          </a:xfrm>
          <a:prstGeom prst="straightConnector1">
            <a:avLst/>
          </a:prstGeom>
          <a:noFill/>
          <a:ln w="57150" cap="flat" cmpd="sng" algn="ctr">
            <a:solidFill>
              <a:srgbClr val="C7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293662" y="2610332"/>
            <a:ext cx="2469762" cy="3127695"/>
          </a:xfrm>
          <a:prstGeom prst="straightConnector1">
            <a:avLst/>
          </a:prstGeom>
          <a:noFill/>
          <a:ln w="57150" cap="flat" cmpd="sng" algn="ctr">
            <a:solidFill>
              <a:srgbClr val="C7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705289" y="2210551"/>
            <a:ext cx="1493618" cy="964177"/>
          </a:xfrm>
          <a:prstGeom prst="straightConnector1">
            <a:avLst/>
          </a:prstGeom>
          <a:noFill/>
          <a:ln w="57150" cap="flat" cmpd="sng" algn="ctr">
            <a:solidFill>
              <a:srgbClr val="C7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23" name="Title 1"/>
          <p:cNvSpPr txBox="1">
            <a:spLocks/>
          </p:cNvSpPr>
          <p:nvPr/>
        </p:nvSpPr>
        <p:spPr>
          <a:xfrm>
            <a:off x="3269495" y="1222859"/>
            <a:ext cx="5874505" cy="216351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/>
            <a:r>
              <a:rPr lang="en-US" sz="2400" dirty="0" smtClean="0">
                <a:latin typeface="+mn-lt"/>
              </a:rPr>
              <a:t>High level backdrop to multiple annual cycles of planning and execution of work.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Informs Satellites and Docked Projects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6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15890</TotalTime>
  <Words>133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Japanese Art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885</cp:revision>
  <cp:lastPrinted>2009-01-13T19:31:06Z</cp:lastPrinted>
  <dcterms:created xsi:type="dcterms:W3CDTF">2010-03-22T02:09:02Z</dcterms:created>
  <dcterms:modified xsi:type="dcterms:W3CDTF">2011-08-02T03:03:57Z</dcterms:modified>
</cp:coreProperties>
</file>