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8" r:id="rId5"/>
    <p:sldId id="276" r:id="rId6"/>
    <p:sldId id="277" r:id="rId7"/>
    <p:sldId id="268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</a:t>
            </a:r>
          </a:p>
          <a:p>
            <a:r>
              <a:rPr lang="en-US" dirty="0" smtClean="0"/>
              <a:t>05/</a:t>
            </a:r>
            <a:r>
              <a:rPr lang="en-US" dirty="0" smtClean="0"/>
              <a:t>15</a:t>
            </a:r>
            <a:r>
              <a:rPr lang="en-US" dirty="0" smtClean="0"/>
              <a:t>/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Traceability for End User Jobs without Certificates</a:t>
            </a:r>
          </a:p>
          <a:p>
            <a:pPr lvl="1"/>
            <a:r>
              <a:rPr lang="en-US" dirty="0" smtClean="0"/>
              <a:t>Earlier:</a:t>
            </a:r>
          </a:p>
          <a:p>
            <a:pPr lvl="2"/>
            <a:r>
              <a:rPr lang="en-US" dirty="0" smtClean="0"/>
              <a:t>Created the user traceability requirements for OSG, accepted by ET</a:t>
            </a:r>
          </a:p>
          <a:p>
            <a:pPr lvl="2"/>
            <a:r>
              <a:rPr lang="en-US" dirty="0" smtClean="0"/>
              <a:t>Installed a frontend for the security team use and examined traceability capabilities</a:t>
            </a:r>
          </a:p>
          <a:p>
            <a:pPr lvl="2"/>
            <a:r>
              <a:rPr lang="en-US" dirty="0" smtClean="0"/>
              <a:t>Started working with OSG-XSEDE as the first VO to go through the assessment process. </a:t>
            </a:r>
          </a:p>
          <a:p>
            <a:pPr lvl="2"/>
            <a:r>
              <a:rPr lang="en-US" dirty="0" smtClean="0"/>
              <a:t>Did a security exercise with OSG-XSEDE frontend. </a:t>
            </a:r>
          </a:p>
          <a:p>
            <a:pPr lvl="1"/>
            <a:r>
              <a:rPr lang="en-US" dirty="0" smtClean="0"/>
              <a:t>Since last report: </a:t>
            </a:r>
          </a:p>
          <a:p>
            <a:pPr lvl="2"/>
            <a:r>
              <a:rPr lang="en-US" dirty="0" smtClean="0"/>
              <a:t>Did a security exercise with Nebraska site</a:t>
            </a:r>
          </a:p>
          <a:p>
            <a:pPr lvl="2"/>
            <a:r>
              <a:rPr lang="en-US" dirty="0" smtClean="0"/>
              <a:t>Did another security exercise with UCSD Factory</a:t>
            </a:r>
          </a:p>
          <a:p>
            <a:pPr lvl="2"/>
            <a:r>
              <a:rPr lang="en-US" dirty="0" smtClean="0"/>
              <a:t>Results: site has no problem finding the </a:t>
            </a:r>
            <a:r>
              <a:rPr lang="en-US" dirty="0" err="1" smtClean="0"/>
              <a:t>pid</a:t>
            </a:r>
            <a:r>
              <a:rPr lang="en-US" dirty="0" smtClean="0"/>
              <a:t> of a malicious job. More complicated if the job has completed 3 days ago. Lack of good system level logging. Factory is capable of finding the user as long as it receives the log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246"/>
            <a:ext cx="8229600" cy="48669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Traceability</a:t>
            </a:r>
          </a:p>
          <a:p>
            <a:pPr lvl="1"/>
            <a:r>
              <a:rPr lang="en-US" dirty="0" smtClean="0"/>
              <a:t>Completed the assessment of traceability of user jobs in </a:t>
            </a:r>
            <a:r>
              <a:rPr lang="en-US" dirty="0" err="1" smtClean="0"/>
              <a:t>Glideinwms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Created a report and circulated among </a:t>
            </a:r>
            <a:r>
              <a:rPr lang="en-US" dirty="0" err="1" smtClean="0"/>
              <a:t>Glideinwms</a:t>
            </a:r>
            <a:r>
              <a:rPr lang="en-US" dirty="0" smtClean="0"/>
              <a:t> and </a:t>
            </a:r>
            <a:r>
              <a:rPr lang="en-US" dirty="0" err="1" smtClean="0"/>
              <a:t>HTCondor</a:t>
            </a:r>
            <a:r>
              <a:rPr lang="en-US" dirty="0" smtClean="0"/>
              <a:t> experts. </a:t>
            </a:r>
          </a:p>
          <a:p>
            <a:pPr lvl="1"/>
            <a:r>
              <a:rPr lang="en-US" dirty="0" smtClean="0"/>
              <a:t>Findings: </a:t>
            </a:r>
          </a:p>
          <a:p>
            <a:pPr lvl="2"/>
            <a:r>
              <a:rPr lang="en-US" dirty="0" err="1" smtClean="0"/>
              <a:t>Glideinwms</a:t>
            </a:r>
            <a:r>
              <a:rPr lang="en-US" dirty="0" smtClean="0"/>
              <a:t> has significant traceability capabilities.</a:t>
            </a:r>
          </a:p>
          <a:p>
            <a:pPr lvl="2"/>
            <a:r>
              <a:rPr lang="en-US" dirty="0" smtClean="0"/>
              <a:t>At the absolute worst case (when site cannot provide any information), it can provide a finite set of users who ran jobs over a specific worker node at a given time. </a:t>
            </a:r>
          </a:p>
          <a:p>
            <a:pPr lvl="2"/>
            <a:r>
              <a:rPr lang="en-US" dirty="0" smtClean="0"/>
              <a:t>The worst case scenarios are 1) if the log files gets lost during transmission to factory or 2) Frontend loses </a:t>
            </a:r>
            <a:r>
              <a:rPr lang="en-US" dirty="0" err="1" smtClean="0"/>
              <a:t>Condor_History</a:t>
            </a:r>
            <a:r>
              <a:rPr lang="en-US" dirty="0" smtClean="0"/>
              <a:t> logs.</a:t>
            </a:r>
          </a:p>
          <a:p>
            <a:pPr lvl="2"/>
            <a:r>
              <a:rPr lang="en-US" dirty="0" smtClean="0"/>
              <a:t>The problems with lesser significance are 3) tracing pre-empted jobs and 4) having log files overwritten at the worker node. </a:t>
            </a:r>
          </a:p>
          <a:p>
            <a:pPr lvl="2"/>
            <a:r>
              <a:rPr lang="en-US" dirty="0" smtClean="0"/>
              <a:t>Asked resolution for the first two problems from the technical teams. </a:t>
            </a:r>
          </a:p>
          <a:p>
            <a:pPr lvl="2"/>
            <a:r>
              <a:rPr lang="en-US" dirty="0" smtClean="0"/>
              <a:t>With fixes in place for 1 and 2, we are confident that </a:t>
            </a:r>
            <a:r>
              <a:rPr lang="en-US" dirty="0" err="1" smtClean="0"/>
              <a:t>Glideinwms</a:t>
            </a:r>
            <a:r>
              <a:rPr lang="en-US" dirty="0" smtClean="0"/>
              <a:t> can perform sufficient levels of tracing.  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Traceability</a:t>
            </a:r>
          </a:p>
          <a:p>
            <a:pPr lvl="1"/>
            <a:r>
              <a:rPr lang="en-US" dirty="0" smtClean="0"/>
              <a:t>Next steps:</a:t>
            </a:r>
          </a:p>
          <a:p>
            <a:pPr lvl="2"/>
            <a:r>
              <a:rPr lang="en-US" dirty="0" smtClean="0"/>
              <a:t>Present the assessment to broader audience. </a:t>
            </a:r>
          </a:p>
          <a:p>
            <a:pPr lvl="2"/>
            <a:r>
              <a:rPr lang="en-US" dirty="0" smtClean="0"/>
              <a:t>Scheduled to present at </a:t>
            </a:r>
            <a:r>
              <a:rPr lang="en-US" dirty="0" err="1" smtClean="0"/>
              <a:t>Fermilab</a:t>
            </a:r>
            <a:r>
              <a:rPr lang="en-US" dirty="0" smtClean="0"/>
              <a:t> Security Board meeting this Friday</a:t>
            </a:r>
          </a:p>
          <a:p>
            <a:pPr lvl="2"/>
            <a:r>
              <a:rPr lang="en-US" dirty="0" smtClean="0"/>
              <a:t>Collect feedback, analyze and integrate into the assessment.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Oasis/CVMFS security assessment</a:t>
            </a:r>
          </a:p>
          <a:p>
            <a:pPr lvl="1"/>
            <a:r>
              <a:rPr lang="en-US" sz="2000" dirty="0" smtClean="0"/>
              <a:t>Good news! </a:t>
            </a:r>
            <a:r>
              <a:rPr lang="en-US" sz="2000" dirty="0" err="1" smtClean="0"/>
              <a:t>Fermilab</a:t>
            </a:r>
            <a:r>
              <a:rPr lang="en-US" sz="2000" dirty="0" smtClean="0"/>
              <a:t> accepted the risk assessment of Oasis/CVMFS. </a:t>
            </a:r>
          </a:p>
          <a:p>
            <a:pPr lvl="1"/>
            <a:r>
              <a:rPr lang="en-US" sz="2000" dirty="0" smtClean="0"/>
              <a:t>Allowing Fermi grid resources to connect to OSG GOC stratum 0. </a:t>
            </a:r>
          </a:p>
          <a:p>
            <a:pPr lvl="1"/>
            <a:r>
              <a:rPr lang="en-US" sz="2000" dirty="0" smtClean="0"/>
              <a:t>Also allowing to have a stratum-1 at </a:t>
            </a:r>
            <a:r>
              <a:rPr lang="en-US" sz="2000" dirty="0" err="1" smtClean="0"/>
              <a:t>Fermilab</a:t>
            </a:r>
            <a:r>
              <a:rPr lang="en-US" sz="2000" dirty="0" smtClean="0"/>
              <a:t> to distribute the OSG repo. </a:t>
            </a:r>
          </a:p>
          <a:p>
            <a:pPr lvl="1"/>
            <a:r>
              <a:rPr lang="en-US" sz="2000" dirty="0" smtClean="0"/>
              <a:t>One final security request is sent to GOC to satisfy Fermi security requirements.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CILogon</a:t>
            </a:r>
            <a:r>
              <a:rPr lang="en-US" dirty="0" smtClean="0"/>
              <a:t> Basic CA Adoption in OSG</a:t>
            </a:r>
          </a:p>
          <a:p>
            <a:pPr lvl="1"/>
            <a:r>
              <a:rPr lang="en-US" dirty="0" smtClean="0"/>
              <a:t>U of Wisconsin and </a:t>
            </a:r>
            <a:r>
              <a:rPr lang="en-US" dirty="0" err="1" smtClean="0"/>
              <a:t>CILOgon</a:t>
            </a:r>
            <a:r>
              <a:rPr lang="en-US" dirty="0" smtClean="0"/>
              <a:t> Basic provides a simple one-stop command line solution to obtain certificates. </a:t>
            </a:r>
          </a:p>
          <a:p>
            <a:pPr lvl="1"/>
            <a:r>
              <a:rPr lang="en-US" dirty="0" smtClean="0"/>
              <a:t>Security team got permission and set up a test machine for Glow VO to run jobs.</a:t>
            </a:r>
          </a:p>
          <a:p>
            <a:pPr lvl="1"/>
            <a:r>
              <a:rPr lang="en-US" dirty="0" err="1" smtClean="0"/>
              <a:t>Fermilab</a:t>
            </a:r>
            <a:r>
              <a:rPr lang="en-US" dirty="0" smtClean="0"/>
              <a:t> security team is on board to allow for this type of access via credentials issued by the </a:t>
            </a:r>
            <a:r>
              <a:rPr lang="en-US" dirty="0" err="1" smtClean="0"/>
              <a:t>u</a:t>
            </a:r>
            <a:r>
              <a:rPr lang="en-US" dirty="0" smtClean="0"/>
              <a:t> of </a:t>
            </a:r>
            <a:r>
              <a:rPr lang="en-US" dirty="0" err="1" smtClean="0"/>
              <a:t>wisconsin</a:t>
            </a:r>
            <a:r>
              <a:rPr lang="en-US" dirty="0" smtClean="0"/>
              <a:t>. We are waiting to hear from Glow VO whether they would like to move this to production or not.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New </a:t>
            </a:r>
            <a:r>
              <a:rPr lang="en-US" dirty="0" err="1" smtClean="0"/>
              <a:t>VOs</a:t>
            </a:r>
            <a:r>
              <a:rPr lang="en-US" dirty="0" smtClean="0"/>
              <a:t> that can benefit from </a:t>
            </a:r>
            <a:r>
              <a:rPr lang="en-US" dirty="0" err="1" smtClean="0"/>
              <a:t>Cilogon</a:t>
            </a:r>
            <a:r>
              <a:rPr lang="en-US" dirty="0" smtClean="0"/>
              <a:t> are identified. CSIU and UC3. Any comments?  </a:t>
            </a:r>
          </a:p>
          <a:p>
            <a:r>
              <a:rPr lang="en-US" dirty="0" smtClean="0"/>
              <a:t>New Work Item</a:t>
            </a:r>
          </a:p>
          <a:p>
            <a:pPr lvl="1"/>
            <a:r>
              <a:rPr lang="en-US" dirty="0" smtClean="0"/>
              <a:t>Changed the VO registration process to include the security aspects. </a:t>
            </a:r>
          </a:p>
          <a:p>
            <a:pPr lvl="1"/>
            <a:r>
              <a:rPr lang="en-US" dirty="0" smtClean="0"/>
              <a:t>Security team meets with new </a:t>
            </a:r>
            <a:r>
              <a:rPr lang="en-US" dirty="0" err="1" smtClean="0"/>
              <a:t>VOs</a:t>
            </a:r>
            <a:r>
              <a:rPr lang="en-US" dirty="0" smtClean="0"/>
              <a:t> upon joining OSG. </a:t>
            </a:r>
          </a:p>
          <a:p>
            <a:pPr lvl="1"/>
            <a:r>
              <a:rPr lang="en-US" dirty="0" smtClean="0"/>
              <a:t>Gave training to 3 new </a:t>
            </a:r>
            <a:r>
              <a:rPr lang="en-US" dirty="0" err="1" smtClean="0"/>
              <a:t>VOs</a:t>
            </a:r>
            <a:r>
              <a:rPr lang="en-US" dirty="0" smtClean="0"/>
              <a:t> so since we implemented it. 2 more new VO are expected.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8435116"/>
              </p:ext>
            </p:extLst>
          </p:nvPr>
        </p:nvGraphicFramePr>
        <p:xfrm>
          <a:off x="272109" y="114744"/>
          <a:ext cx="8707491" cy="758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24"/>
                <a:gridCol w="3912643"/>
                <a:gridCol w="44671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Incident response and vulnerability assessment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Minimizing the end-end response time to an incident, 1 day for a severe incident, 1 week for a moderate incident, and 1 month for a low-risk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incient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Troubleshooting; processing security tickets including user requests, change requests from stakeholders, technical problems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Goal is to acknowledge tickets within one day of receipt.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Maintaining security scripts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-update-certs,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-manage, cert-scripts,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Maintain and provide bug fixes according to the severity of bugs. For urgent problems, provide an update in one week; For moderate severity, provide an update in a month; For low risk problems, provide an update in 6 months.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XSEDE Operational Security Interface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Meet weekly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Supporting OSG RA in processing certificate requests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Each certificate request is resolved within one week; requests for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GridAdmin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and RA Agents are served within 3 days.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Preparing CA releases (IGTF), modifying OSG software as the changes in releases require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CA release for every two months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Policy work with IGTF, TAGPMA, JSPG and EGI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IGTF and TAGPMA twice a year. Attend JSPG and EGI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meteings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remotely and face-face once a year. Track security policy changes and report to OSG management.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Test and Controls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Execute all the controls included in the Security Plan and prepare a summary analysis.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Incident Drills and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Drill Tier3 sites</a:t>
                      </a:r>
                    </a:p>
                    <a:p>
                      <a:pPr algn="l" fontAlgn="b"/>
                      <a:endParaRPr lang="en-US" sz="14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Security Team Meeting to review work items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Coordinate weekly work 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it</a:t>
                      </a:r>
                    </a:p>
                    <a:p>
                      <a:pPr algn="l" fontAlgn="b"/>
                      <a:r>
                        <a:rPr lang="en-US" sz="1400" b="0" i="0" u="none" strike="noStrike" dirty="0" err="1" smtClean="0">
                          <a:effectLst/>
                          <a:latin typeface="Arial"/>
                        </a:rPr>
                        <a:t>ems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reporting to OSG-Production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Report important items that will affect production; incidents, vulnerabilities, changes to PKI infrastructure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Monthly reporting to OSG-ET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ET once a month to discuss work items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Quarterly reporting to Area Coordinator meeting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area coordinators to discuss work items.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21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Vulnerabilities: </a:t>
            </a:r>
            <a:r>
              <a:rPr lang="en-US" sz="2400" dirty="0" err="1" smtClean="0"/>
              <a:t>gsi-ssh</a:t>
            </a:r>
            <a:r>
              <a:rPr lang="en-US" sz="2400" dirty="0" smtClean="0"/>
              <a:t> (potential to affect Oasis-login), java </a:t>
            </a:r>
            <a:r>
              <a:rPr lang="en-US" sz="2400" dirty="0" err="1" smtClean="0"/>
              <a:t>rmi</a:t>
            </a:r>
            <a:r>
              <a:rPr lang="en-US" sz="2400" dirty="0" smtClean="0"/>
              <a:t> vulnerabilities.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Proxy lifetime assessment. A large variety in proxy lifetimes. Conducted a risk assessment and defined the next steps. Will provide advice and tools for sites who want to enforce certain lifetimes.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PKI project: The </a:t>
            </a:r>
            <a:r>
              <a:rPr lang="en-US" sz="2400" dirty="0" err="1" smtClean="0"/>
              <a:t>Fermilab</a:t>
            </a:r>
            <a:r>
              <a:rPr lang="en-US" sz="2400" dirty="0" smtClean="0"/>
              <a:t> PKI project is completed and closed. OSG PKI project moving smoothly. Made some changes to Atlas’ RA Agent organization based on Atlas’ requests.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TAGPMA: 3 very important and welcome improvements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The SHA-2 due date moved to October 1 2013.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 new lightweight profile to accredit </a:t>
            </a:r>
            <a:r>
              <a:rPr lang="en-US" sz="2000" dirty="0" err="1" smtClean="0"/>
              <a:t>Cilogon</a:t>
            </a:r>
            <a:r>
              <a:rPr lang="en-US" sz="2000" dirty="0" smtClean="0"/>
              <a:t> Basic </a:t>
            </a:r>
            <a:r>
              <a:rPr lang="en-US" sz="2000" smtClean="0"/>
              <a:t>CA under</a:t>
            </a:r>
          </a:p>
          <a:p>
            <a:pPr marL="857250" lvl="1" indent="-457200">
              <a:buAutoNum type="arabicPeriod"/>
            </a:pPr>
            <a:r>
              <a:rPr lang="en-US" sz="2000" smtClean="0"/>
              <a:t>Another </a:t>
            </a:r>
            <a:r>
              <a:rPr lang="en-US" sz="2000" dirty="0" smtClean="0"/>
              <a:t>new profile for Registration Authorities (such as OSG)</a:t>
            </a:r>
          </a:p>
          <a:p>
            <a:pPr marL="857250" lvl="1" indent="-457200">
              <a:buAutoNum type="arabicPeriod"/>
            </a:pPr>
            <a:endParaRPr lang="en-US" sz="2000" dirty="0" smtClean="0"/>
          </a:p>
          <a:p>
            <a:pPr marL="857250" lvl="1" indent="-457200"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1010</Words>
  <Application>Microsoft Macintosh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OSG Area Coordinators Meeting Security Team  Report</vt:lpstr>
      <vt:lpstr>Key Initiatives</vt:lpstr>
      <vt:lpstr>Key Initiatives</vt:lpstr>
      <vt:lpstr>Key Initiatives</vt:lpstr>
      <vt:lpstr>Key Initiatives</vt:lpstr>
      <vt:lpstr>Key Initiatives</vt:lpstr>
      <vt:lpstr>Slide 7</vt:lpstr>
      <vt:lpstr>Operational Security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105</cp:revision>
  <dcterms:created xsi:type="dcterms:W3CDTF">2013-05-15T16:30:46Z</dcterms:created>
  <dcterms:modified xsi:type="dcterms:W3CDTF">2013-05-15T16:32:05Z</dcterms:modified>
</cp:coreProperties>
</file>