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518" y="-12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7/6/2014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120900" y="2133600"/>
            <a:ext cx="79375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182" b="1" spc="-10" smtClean="0">
                <a:solidFill>
                  <a:srgbClr val="011892"/>
                </a:solidFill>
                <a:latin typeface="Arial Bold"/>
                <a:cs typeface="Arial Bold"/>
              </a:rPr>
              <a:t>More HTCondor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3263900"/>
            <a:ext cx="5857181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311" b="1" spc="-20" dirty="0" smtClean="0">
                <a:solidFill>
                  <a:srgbClr val="8F8FBF"/>
                </a:solidFill>
                <a:latin typeface="Arial"/>
                <a:cs typeface="Arial"/>
              </a:rPr>
              <a:t>2014 </a:t>
            </a:r>
            <a:r>
              <a:rPr lang="en-CA" sz="2311" b="1" spc="-20" dirty="0" smtClean="0">
                <a:solidFill>
                  <a:srgbClr val="8F8FBF"/>
                </a:solidFill>
                <a:latin typeface="Arial"/>
                <a:cs typeface="Arial"/>
              </a:rPr>
              <a:t>OSG User School, Monday, Lecture 2</a:t>
            </a:r>
          </a:p>
          <a:p>
            <a:pPr>
              <a:lnSpc>
                <a:spcPts val="2815"/>
              </a:lnSpc>
            </a:pPr>
            <a:endParaRPr lang="en-CA" sz="247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51711" y="4059411"/>
            <a:ext cx="1837939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248" dirty="0" smtClean="0">
                <a:solidFill>
                  <a:srgbClr val="000000"/>
                </a:solidFill>
              </a:rPr>
              <a:t>Greg Thain</a:t>
            </a:r>
            <a:endParaRPr lang="en-CA" sz="3248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95700" y="4533900"/>
            <a:ext cx="323165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dirty="0" smtClean="0">
                <a:solidFill>
                  <a:srgbClr val="8F8FBF"/>
                </a:solidFill>
                <a:latin typeface="Courier New Bold"/>
                <a:cs typeface="Courier New Bold"/>
              </a:rPr>
              <a:t>gthain@cs.wisc.edu</a:t>
            </a:r>
            <a:endParaRPr lang="en-CA" sz="2330" b="1" dirty="0" smtClean="0">
              <a:solidFill>
                <a:srgbClr val="8F8FBF"/>
              </a:solidFill>
              <a:latin typeface="Courier New Bold"/>
              <a:cs typeface="Courier New Bold"/>
            </a:endParaRPr>
          </a:p>
          <a:p>
            <a:pPr>
              <a:lnSpc>
                <a:spcPts val="2645"/>
              </a:lnSpc>
            </a:pP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05100" y="5016500"/>
            <a:ext cx="4762842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50"/>
              </a:lnSpc>
              <a:tabLst>
                <a:tab pos="368300" algn="l"/>
              </a:tabLst>
            </a:pPr>
            <a:r>
              <a:rPr lang="en-CA" sz="2589" spc="-10" dirty="0" smtClean="0">
                <a:solidFill>
                  <a:srgbClr val="011892"/>
                </a:solidFill>
                <a:latin typeface="Arial"/>
                <a:cs typeface="Arial"/>
              </a:rPr>
              <a:t>University of Wisconsin-Madison</a:t>
            </a:r>
            <a:r>
              <a:rPr lang="en-CA" sz="2784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dirty="0" smtClean="0">
                <a:solidFill>
                  <a:srgbClr val="000000"/>
                </a:solidFill>
                <a:latin typeface="Times New Roman"/>
              </a:rPr>
            </a:br>
            <a:endParaRPr lang="en-CA" sz="2784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7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2997200"/>
            <a:ext cx="681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osg-ss-submit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0" y="1231900"/>
            <a:ext cx="9677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cm.chtc.wisc.edu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0" y="2997200"/>
            <a:ext cx="4343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e</a:t>
            </a:r>
            <a:r>
              <a:rPr lang="en-CA" sz="2485" b="1" i="1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NNN</a:t>
            </a: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.chtc.wisc.edu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3429000" y="317500"/>
            <a:ext cx="6629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46500" y="1866900"/>
            <a:ext cx="6311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4300" y="2387600"/>
            <a:ext cx="613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97600" y="2997200"/>
            <a:ext cx="3860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c</a:t>
            </a:r>
            <a:r>
              <a:rPr lang="en-CA" sz="2485" b="1" i="1" smtClean="0">
                <a:solidFill>
                  <a:srgbClr val="000000"/>
                </a:solidFill>
                <a:latin typeface="Courier New Bold Italic"/>
                <a:cs typeface="Courier New Bold Italic"/>
              </a:rPr>
              <a:t>NNN</a:t>
            </a: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.chtc.wisc.edu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43688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54102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655" b="1" spc="-10" smtClean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6464300"/>
            <a:ext cx="2971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73500" y="38481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65600" y="43688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73500" y="49022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65600" y="54102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73500" y="5943600"/>
            <a:ext cx="314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1651000" algn="l"/>
              </a:tabLst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	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165600" y="6464300"/>
            <a:ext cx="285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651000" algn="l"/>
              </a:tabLst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	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37400" y="4851400"/>
            <a:ext cx="101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CA" sz="4287" spc="-30" smtClean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6380"/>
              </a:lnSpc>
            </a:pPr>
            <a:endParaRPr lang="en-CA" sz="5568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80400" y="38481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72500" y="43688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80400" y="49022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572500" y="54102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80400" y="5943600"/>
            <a:ext cx="1663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599" b="1" spc="-20" smtClean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572500" y="64643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66" b="1" smtClean="0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1665"/>
              </a:lnSpc>
            </a:pPr>
            <a:endParaRPr lang="en-CA" sz="1773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1665"/>
              </a:lnSpc>
            </a:pPr>
            <a:endParaRPr lang="en-CA" sz="1773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768600"/>
            <a:ext cx="1231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39900" y="2984500"/>
            <a:ext cx="139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768600"/>
            <a:ext cx="1231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00400" y="2781300"/>
            <a:ext cx="939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3. send</a:t>
            </a:r>
          </a:p>
          <a:p>
            <a:pPr>
              <a:lnSpc>
                <a:spcPts val="2125"/>
              </a:lnSpc>
            </a:pPr>
            <a:endParaRPr lang="en-CA" sz="1736" b="1" spc="-2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39900" y="2984500"/>
            <a:ext cx="139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52800" y="29972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879600" y="3378200"/>
            <a:ext cx="81788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052" b="1" spc="-10" smtClean="0">
                <a:solidFill>
                  <a:srgbClr val="011892"/>
                </a:solidFill>
                <a:latin typeface="Arial Bold"/>
                <a:cs typeface="Arial Bold"/>
              </a:rPr>
              <a:t>Questions so far?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68500"/>
            <a:ext cx="20955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37300" y="1968500"/>
            <a:ext cx="1765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2949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768600"/>
            <a:ext cx="1231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00400" y="2781300"/>
            <a:ext cx="939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3. send</a:t>
            </a:r>
          </a:p>
          <a:p>
            <a:pPr>
              <a:lnSpc>
                <a:spcPts val="2125"/>
              </a:lnSpc>
            </a:pPr>
            <a:endParaRPr lang="en-CA" sz="1736" b="1" spc="-2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2794000"/>
            <a:ext cx="1054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4. notify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0" y="2743200"/>
            <a:ext cx="160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39900" y="2984500"/>
            <a:ext cx="139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52800" y="2997200"/>
            <a:ext cx="77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67200" y="3009900"/>
            <a:ext cx="1231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of match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489700" y="2959100"/>
            <a:ext cx="116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36" b="1" spc="-10" smtClean="0">
                <a:solidFill>
                  <a:srgbClr val="0223BF"/>
                </a:solidFill>
                <a:latin typeface="Arial"/>
                <a:cs typeface="Arial"/>
              </a:rPr>
              <a:t>updates</a:t>
            </a:r>
          </a:p>
          <a:p>
            <a:pPr>
              <a:lnSpc>
                <a:spcPts val="2125"/>
              </a:lnSpc>
            </a:pPr>
            <a:endParaRPr lang="en-CA" sz="1736" b="1" spc="-10" smtClean="0">
              <a:solidFill>
                <a:srgbClr val="0223BF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70200" y="3556000"/>
            <a:ext cx="1511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40600" y="3556000"/>
            <a:ext cx="12954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2887" b="1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08200" y="5524500"/>
            <a:ext cx="3022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2887" b="1" i="1" spc="-1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426200" y="6451600"/>
            <a:ext cx="3124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2887" b="1" i="1" spc="-20" smtClean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8000" y="4267200"/>
            <a:ext cx="4699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08200" y="5549900"/>
            <a:ext cx="3098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26200" y="6477000"/>
            <a:ext cx="3517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70300" y="4178300"/>
            <a:ext cx="153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88300" y="41656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73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1665"/>
              </a:lnSpc>
            </a:pPr>
            <a:endParaRPr lang="en-CA" sz="1773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870200" y="4699000"/>
            <a:ext cx="3454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08200" y="5549900"/>
            <a:ext cx="4216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277100" y="4699000"/>
            <a:ext cx="2667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426200" y="6477000"/>
            <a:ext cx="3517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70300" y="4178300"/>
            <a:ext cx="153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88300" y="41656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254500"/>
            <a:ext cx="1663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21200" y="4445000"/>
            <a:ext cx="252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7. transfer exec, input</a:t>
            </a:r>
          </a:p>
          <a:p>
            <a:pPr>
              <a:lnSpc>
                <a:spcPts val="1665"/>
              </a:lnSpc>
            </a:pPr>
            <a:endParaRPr lang="en-CA" sz="1736" b="1" spc="-10" smtClean="0">
              <a:solidFill>
                <a:srgbClr val="BF4C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870200" y="4775200"/>
            <a:ext cx="3454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08200" y="5549900"/>
            <a:ext cx="4216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77100" y="4775200"/>
            <a:ext cx="2667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426200" y="6477000"/>
            <a:ext cx="3517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4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70300" y="4178300"/>
            <a:ext cx="153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88300" y="41656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318000"/>
            <a:ext cx="955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21200" y="4495800"/>
            <a:ext cx="553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7. transfer exec, input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870200" y="4775200"/>
            <a:ext cx="3454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08200" y="5549900"/>
            <a:ext cx="4216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77100" y="4775200"/>
            <a:ext cx="2667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988300" y="52832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73" b="1" spc="-10" smtClean="0">
                <a:solidFill>
                  <a:srgbClr val="008E00"/>
                </a:solidFill>
                <a:latin typeface="Arial"/>
                <a:cs typeface="Arial"/>
              </a:rPr>
              <a:t>8.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69200" y="5816600"/>
            <a:ext cx="2374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job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426200" y="6477000"/>
            <a:ext cx="3517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6" name="TextBox 2"/>
          <p:cNvSpPr txBox="1"/>
          <p:nvPr/>
        </p:nvSpPr>
        <p:spPr>
          <a:xfrm>
            <a:off x="2565400" y="317500"/>
            <a:ext cx="7493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24300" y="1397000"/>
            <a:ext cx="6134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981200"/>
            <a:ext cx="262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781300"/>
            <a:ext cx="3441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35100" algn="l"/>
                <a:tab pos="25273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2. request</a:t>
            </a:r>
            <a:r>
              <a:rPr lang="en-CA" sz="1736" b="1" spc="-20" smtClean="0">
                <a:solidFill>
                  <a:srgbClr val="BF4C00"/>
                </a:solidFill>
                <a:latin typeface="Arial"/>
                <a:cs typeface="Arial"/>
              </a:rPr>
              <a:t>	3. send</a:t>
            </a: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	4. notify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9900" y="3060700"/>
            <a:ext cx="3467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1600200" algn="l"/>
                <a:tab pos="2514600" algn="l"/>
              </a:tabLst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job details	jobs	of match</a:t>
            </a:r>
          </a:p>
          <a:p>
            <a:pPr>
              <a:lnSpc>
                <a:spcPts val="154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0200" y="3568700"/>
            <a:ext cx="233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70300" y="4178300"/>
            <a:ext cx="153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57800" y="3530600"/>
            <a:ext cx="83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5. claim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37300" y="1981200"/>
            <a:ext cx="3606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0" y="2806700"/>
            <a:ext cx="3721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66700" algn="l"/>
              </a:tabLst>
            </a:pP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send periodic</a:t>
            </a:r>
            <a:r>
              <a:rPr lang="en-CA" sz="185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56" smtClean="0">
                <a:solidFill>
                  <a:srgbClr val="000000"/>
                </a:solidFill>
                <a:latin typeface="Times New Roman"/>
              </a:rPr>
            </a:br>
            <a:r>
              <a:rPr lang="en-CA" sz="1773" b="1" spc="-10" smtClean="0">
                <a:solidFill>
                  <a:srgbClr val="0223BF"/>
                </a:solidFill>
                <a:latin typeface="Arial"/>
                <a:cs typeface="Arial"/>
              </a:rPr>
              <a:t>	updates</a:t>
            </a:r>
          </a:p>
          <a:p>
            <a:pPr>
              <a:lnSpc>
                <a:spcPts val="1700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340600" y="3568700"/>
            <a:ext cx="26035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88300" y="41656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36" b="1" spc="-10" smtClean="0">
                <a:solidFill>
                  <a:srgbClr val="008E00"/>
                </a:solidFill>
                <a:latin typeface="Arial"/>
                <a:cs typeface="Arial"/>
              </a:rPr>
              <a:t>6.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" y="4318000"/>
            <a:ext cx="9550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1. submit job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21200" y="4495800"/>
            <a:ext cx="553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CA" sz="1736" b="1" spc="-10" smtClean="0">
                <a:solidFill>
                  <a:srgbClr val="BF4C00"/>
                </a:solidFill>
                <a:latin typeface="Arial"/>
                <a:cs typeface="Arial"/>
              </a:rPr>
              <a:t>7. transfer exec, input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870200" y="4775200"/>
            <a:ext cx="43053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949" b="1" spc="-1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800600" y="5194300"/>
            <a:ext cx="237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773" b="1" spc="-10" smtClean="0">
                <a:solidFill>
                  <a:srgbClr val="BF4C00"/>
                </a:solidFill>
                <a:latin typeface="Arial"/>
                <a:cs typeface="Arial"/>
              </a:rPr>
              <a:t>9. transfer output</a:t>
            </a:r>
          </a:p>
          <a:p>
            <a:pPr>
              <a:lnSpc>
                <a:spcPts val="166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08200" y="5549900"/>
            <a:ext cx="50673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i="1" spc="-10" smtClean="0">
                <a:solidFill>
                  <a:srgbClr val="011892"/>
                </a:solidFill>
                <a:latin typeface="Arial Bold Italic"/>
                <a:cs typeface="Arial Bold Italic"/>
              </a:rPr>
              <a:t>Submit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77100" y="4775200"/>
            <a:ext cx="2667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</a:p>
          <a:p>
            <a:pPr>
              <a:lnSpc>
                <a:spcPts val="27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988300" y="5283200"/>
            <a:ext cx="195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73" b="1" spc="-10" smtClean="0">
                <a:solidFill>
                  <a:srgbClr val="008E00"/>
                </a:solidFill>
                <a:latin typeface="Arial"/>
                <a:cs typeface="Arial"/>
              </a:rPr>
              <a:t>8. start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69200" y="5816600"/>
            <a:ext cx="2374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87" b="1" spc="-10" smtClean="0">
                <a:solidFill>
                  <a:srgbClr val="000000"/>
                </a:solidFill>
                <a:latin typeface="Arial"/>
                <a:cs typeface="Arial"/>
              </a:rPr>
              <a:t>job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426200" y="6477000"/>
            <a:ext cx="3632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887" b="1" i="1" spc="-20" smtClean="0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2006600" y="317500"/>
            <a:ext cx="8051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Matchmaking Algorithm</a:t>
            </a:r>
            <a:r>
              <a:rPr lang="en-CA" sz="3683" b="1" spc="-10" smtClean="0">
                <a:solidFill>
                  <a:srgbClr val="8F8FBF"/>
                </a:solidFill>
                <a:latin typeface="Arial Bold"/>
                <a:cs typeface="Arial Bold"/>
              </a:rPr>
              <a:t> (sort of)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20800"/>
            <a:ext cx="9359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A. Gather lists of machines and waiting jobs</a:t>
            </a:r>
          </a:p>
          <a:p>
            <a:pPr>
              <a:lnSpc>
                <a:spcPts val="373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930400"/>
            <a:ext cx="9359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20" smtClean="0">
                <a:solidFill>
                  <a:srgbClr val="011892"/>
                </a:solidFill>
                <a:latin typeface="Arial"/>
                <a:cs typeface="Arial"/>
              </a:rPr>
              <a:t>B. For each user:</a:t>
            </a:r>
          </a:p>
          <a:p>
            <a:pPr>
              <a:lnSpc>
                <a:spcPts val="373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501900"/>
            <a:ext cx="8966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33" spc="-10" smtClean="0">
                <a:solidFill>
                  <a:srgbClr val="011892"/>
                </a:solidFill>
                <a:latin typeface="Arial"/>
                <a:cs typeface="Arial"/>
              </a:rPr>
              <a:t>1. Compute maximum # of slots to allocate to user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85900" y="2933700"/>
            <a:ext cx="85725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95"/>
              </a:lnSpc>
            </a:pPr>
            <a:r>
              <a:rPr lang="en-CA" sz="2733" spc="-10" smtClean="0">
                <a:solidFill>
                  <a:srgbClr val="8F8FBF"/>
                </a:solidFill>
                <a:latin typeface="Arial"/>
                <a:cs typeface="Arial"/>
              </a:rPr>
              <a:t>(the user’s “fair share”, a % of whole pool)</a:t>
            </a:r>
          </a:p>
          <a:p>
            <a:pPr>
              <a:lnSpc>
                <a:spcPts val="2795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3403600"/>
            <a:ext cx="8966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33" spc="-10" smtClean="0">
                <a:solidFill>
                  <a:srgbClr val="011892"/>
                </a:solidFill>
                <a:latin typeface="Arial"/>
                <a:cs typeface="Arial"/>
              </a:rPr>
              <a:t>2. For each job (until maximum matches reached):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5900" y="39243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a. Find all machines that are acceptable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79600" y="4318000"/>
            <a:ext cx="8178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lang="en-CA" sz="2498" spc="-10" smtClean="0">
                <a:solidFill>
                  <a:srgbClr val="8F8FBF"/>
                </a:solidFill>
                <a:latin typeface="Arial"/>
                <a:cs typeface="Arial"/>
              </a:rPr>
              <a:t>(i.e., machine </a:t>
            </a:r>
            <a:r>
              <a:rPr lang="en-CA" sz="2508" b="1" i="1" spc="-10" smtClean="0">
                <a:solidFill>
                  <a:srgbClr val="8F8FBF"/>
                </a:solidFill>
                <a:latin typeface="Arial Italic"/>
                <a:cs typeface="Arial Italic"/>
              </a:rPr>
              <a:t>and</a:t>
            </a:r>
            <a:r>
              <a:rPr lang="en-CA" sz="2498" spc="-10" smtClean="0">
                <a:solidFill>
                  <a:srgbClr val="8F8FBF"/>
                </a:solidFill>
                <a:latin typeface="Arial"/>
                <a:cs typeface="Arial"/>
              </a:rPr>
              <a:t> job requirements are met)</a:t>
            </a:r>
          </a:p>
          <a:p>
            <a:pPr>
              <a:lnSpc>
                <a:spcPts val="251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85900" y="47371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b. If there are no acceptable machines, skip to next job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85900" y="52070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c. Sort acceptable machines by job preferences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85900" y="56769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d. Pick the best one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85900" y="6146800"/>
            <a:ext cx="8572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e. Record match of job and slot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4648200" y="317500"/>
            <a:ext cx="54102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20" smtClean="0">
                <a:solidFill>
                  <a:srgbClr val="011892"/>
                </a:solidFill>
                <a:latin typeface="Arial Bold"/>
                <a:cs typeface="Arial Bold"/>
              </a:rPr>
              <a:t>ClassAds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47800"/>
            <a:ext cx="93599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In HTCondor, information about machines and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jobs </a:t>
            </a:r>
            <a:r>
              <a:rPr lang="en-CA" sz="3086" spc="-10" smtClean="0">
                <a:solidFill>
                  <a:srgbClr val="8F8FBF"/>
                </a:solidFill>
                <a:latin typeface="Arial"/>
                <a:cs typeface="Arial"/>
              </a:rPr>
              <a:t>(and more)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are represented by ClassAds</a:t>
            </a:r>
          </a:p>
          <a:p>
            <a:pPr>
              <a:lnSpc>
                <a:spcPts val="34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692400"/>
            <a:ext cx="9359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You do not write ClassAds </a:t>
            </a:r>
            <a:r>
              <a:rPr lang="en-CA" sz="3086" spc="-10" smtClean="0">
                <a:solidFill>
                  <a:srgbClr val="8F8FBF"/>
                </a:solidFill>
                <a:latin typeface="Arial"/>
                <a:cs typeface="Arial"/>
              </a:rPr>
              <a:t>(much)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, but reading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them may help understanding and debugging</a:t>
            </a:r>
          </a:p>
          <a:p>
            <a:pPr>
              <a:lnSpc>
                <a:spcPts val="33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937000"/>
            <a:ext cx="9359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ClassAds can represent persistent facts, current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state, preferences, requirements, …</a:t>
            </a:r>
          </a:p>
          <a:p>
            <a:pPr>
              <a:lnSpc>
                <a:spcPts val="33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5143500"/>
            <a:ext cx="9359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5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HTCondor uses a core of predefined attributes,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but users can add other, new attributes, which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can be used for matchmaking, reporting, etc.</a:t>
            </a:r>
          </a:p>
          <a:p>
            <a:pPr>
              <a:lnSpc>
                <a:spcPts val="355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5146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187700"/>
            <a:ext cx="8549580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") &amp;&amp; 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")</a:t>
            </a: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600700"/>
            <a:ext cx="92583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076700" y="1130300"/>
            <a:ext cx="5981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3093" smtClean="0">
                <a:solidFill>
                  <a:srgbClr val="000000"/>
                </a:solidFill>
                <a:latin typeface="Arial"/>
                <a:cs typeface="Arial"/>
              </a:rPr>
              <a:t>string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5367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07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5273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55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3187700"/>
            <a:ext cx="8409353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&amp;&amp;</a:t>
            </a:r>
            <a:r>
              <a:rPr lang="en-CA" sz="232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")</a:t>
            </a:r>
            <a:endParaRPr lang="en-CA" sz="2330" b="1" dirty="0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  <a:p>
            <a:pPr>
              <a:lnSpc>
                <a:spcPts val="2700"/>
              </a:lnSpc>
            </a:pP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5600700"/>
            <a:ext cx="92583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225800" y="317500"/>
            <a:ext cx="6832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20" smtClean="0">
                <a:solidFill>
                  <a:srgbClr val="011892"/>
                </a:solidFill>
                <a:latin typeface="Arial Bold"/>
                <a:cs typeface="Arial Bold"/>
              </a:rPr>
              <a:t>Goals For This Session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47800"/>
            <a:ext cx="93599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Understand the mechanisms of HTCondor (and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HTC in general) a bit more deeply</a:t>
            </a:r>
          </a:p>
          <a:p>
            <a:pPr>
              <a:lnSpc>
                <a:spcPts val="34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5908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Use a few more HTCondor features</a:t>
            </a:r>
          </a:p>
          <a:p>
            <a:pPr>
              <a:lnSpc>
                <a:spcPts val="3795"/>
              </a:lnSpc>
            </a:pPr>
            <a:endParaRPr lang="en-CA" sz="32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2893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Run more (and more complex) jobs at once</a:t>
            </a:r>
          </a:p>
          <a:p>
            <a:pPr>
              <a:lnSpc>
                <a:spcPts val="3795"/>
              </a:lnSpc>
            </a:pPr>
            <a:endParaRPr lang="en-CA" sz="32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288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159000"/>
            <a:ext cx="3149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7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64000" y="2273300"/>
            <a:ext cx="58801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093" smtClean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28702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5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3187700"/>
            <a:ext cx="8549580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&amp;&amp;</a:t>
            </a:r>
            <a:r>
              <a:rPr lang="en-CA" sz="232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")</a:t>
            </a: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5600700"/>
            <a:ext cx="92583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5146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187700"/>
            <a:ext cx="8566448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&amp;&amp;</a:t>
            </a:r>
            <a:r>
              <a:rPr lang="en-CA" sz="232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 </a:t>
            </a:r>
          </a:p>
          <a:p>
            <a:pPr>
              <a:lnSpc>
                <a:spcPts val="2700"/>
              </a:lnSpc>
            </a:pP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229100"/>
            <a:ext cx="6451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572000"/>
            <a:ext cx="6451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914900"/>
            <a:ext cx="6451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600700"/>
            <a:ext cx="6451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</a:p>
          <a:p>
            <a:pPr>
              <a:lnSpc>
                <a:spcPts val="27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6299200"/>
            <a:ext cx="6451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366000" y="4267200"/>
            <a:ext cx="25781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939" spc="-10" smtClean="0">
                <a:solidFill>
                  <a:srgbClr val="000000"/>
                </a:solidFill>
                <a:latin typeface="Arial"/>
                <a:cs typeface="Arial"/>
              </a:rPr>
              <a:t>operations/</a:t>
            </a:r>
            <a:r>
              <a:rPr lang="en-CA" sz="309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93" smtClean="0">
                <a:solidFill>
                  <a:srgbClr val="000000"/>
                </a:solidFill>
                <a:latin typeface="Times New Roman"/>
              </a:rPr>
            </a:br>
            <a:r>
              <a:rPr lang="en-CA" sz="2939" spc="-10" smtClean="0">
                <a:solidFill>
                  <a:srgbClr val="000000"/>
                </a:solidFill>
                <a:latin typeface="Arial"/>
                <a:cs typeface="Arial"/>
              </a:rPr>
              <a:t>expressions</a:t>
            </a:r>
          </a:p>
          <a:p>
            <a:pPr>
              <a:lnSpc>
                <a:spcPts val="3090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2286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5146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187700"/>
            <a:ext cx="8492710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&amp;&amp; 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")</a:t>
            </a:r>
            <a:endParaRPr lang="en-CA" sz="2330" b="1" dirty="0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  <a:p>
            <a:pPr>
              <a:lnSpc>
                <a:spcPts val="2700"/>
              </a:lnSpc>
            </a:pP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600700"/>
            <a:ext cx="3746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</a:p>
          <a:p>
            <a:pPr>
              <a:lnSpc>
                <a:spcPts val="270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6299200"/>
            <a:ext cx="3746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648200" y="5664200"/>
            <a:ext cx="5295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093" smtClean="0">
                <a:solidFill>
                  <a:srgbClr val="000000"/>
                </a:solidFill>
                <a:latin typeface="Arial"/>
                <a:cs typeface="Arial"/>
              </a:rPr>
              <a:t>boolean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17500"/>
            <a:ext cx="7340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Sample ClassAd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859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8161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5146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8575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187700"/>
            <a:ext cx="8405564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dirty="0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&amp;&amp;</a:t>
            </a:r>
            <a:r>
              <a:rPr lang="en-CA" sz="232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(</a:t>
            </a:r>
            <a:r>
              <a:rPr lang="en-CA" sz="2330" b="1" dirty="0" err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</a:t>
            </a:r>
            <a:r>
              <a:rPr lang="en-CA" sz="2330" b="1" dirty="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")</a:t>
            </a:r>
            <a:endParaRPr lang="en-CA" sz="232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2291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572000"/>
            <a:ext cx="9258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9149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600700"/>
            <a:ext cx="9258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"test-job.err"</a:t>
            </a:r>
            <a:r>
              <a:rPr lang="en-CA" sz="232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20" smtClean="0">
                <a:solidFill>
                  <a:srgbClr val="000000"/>
                </a:solidFill>
                <a:latin typeface="Times New Roman"/>
              </a:rPr>
            </a:b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</a:p>
          <a:p>
            <a:pPr>
              <a:lnSpc>
                <a:spcPts val="2700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6299200"/>
            <a:ext cx="3213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30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2330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645"/>
              </a:lnSpc>
            </a:pPr>
            <a:endParaRPr lang="en-CA" sz="232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4800" y="6337300"/>
            <a:ext cx="58420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093" smtClean="0">
                <a:solidFill>
                  <a:srgbClr val="000000"/>
                </a:solidFill>
                <a:latin typeface="Arial"/>
                <a:cs typeface="Arial"/>
              </a:rPr>
              <a:t>arbitrary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390900" y="317500"/>
            <a:ext cx="66675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HTCondor Universes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47800"/>
            <a:ext cx="93599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Different combinations of configurations and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features are bundled as </a:t>
            </a:r>
            <a:r>
              <a:rPr lang="en-CA" sz="3031" b="1" i="1" spc="-10" smtClean="0">
                <a:solidFill>
                  <a:srgbClr val="011892"/>
                </a:solidFill>
                <a:latin typeface="Arial Italic"/>
                <a:cs typeface="Arial Italic"/>
              </a:rPr>
              <a:t>universes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34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667000"/>
            <a:ext cx="924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vanilla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   A “normal” job; default, fine for today</a:t>
            </a:r>
          </a:p>
          <a:p>
            <a:pPr>
              <a:lnSpc>
                <a:spcPts val="3220"/>
              </a:lnSpc>
            </a:pPr>
            <a:endParaRPr lang="en-CA" sz="274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187700"/>
            <a:ext cx="924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standard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  Supports checkpointing and remote I/O</a:t>
            </a:r>
          </a:p>
          <a:p>
            <a:pPr>
              <a:lnSpc>
                <a:spcPts val="3220"/>
              </a:lnSpc>
            </a:pPr>
            <a:endParaRPr lang="en-CA" sz="273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733800"/>
            <a:ext cx="97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java</a:t>
            </a:r>
          </a:p>
          <a:p>
            <a:pPr>
              <a:lnSpc>
                <a:spcPts val="3160"/>
              </a:lnSpc>
            </a:pPr>
            <a:endParaRPr lang="en-CA" sz="2485" b="1" smtClean="0">
              <a:solidFill>
                <a:srgbClr val="011892"/>
              </a:solidFill>
              <a:latin typeface="Courier New Bold"/>
              <a:cs typeface="Courier New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0" y="3695700"/>
            <a:ext cx="5232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Special support for Java programs</a:t>
            </a:r>
          </a:p>
          <a:p>
            <a:pPr>
              <a:lnSpc>
                <a:spcPts val="3220"/>
              </a:lnSpc>
            </a:pPr>
            <a:endParaRPr lang="en-CA" sz="2645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254500"/>
            <a:ext cx="1739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parallel</a:t>
            </a:r>
          </a:p>
          <a:p>
            <a:pPr>
              <a:lnSpc>
                <a:spcPts val="3160"/>
              </a:lnSpc>
            </a:pPr>
            <a:endParaRPr lang="en-CA" sz="2485" b="1" smtClean="0">
              <a:solidFill>
                <a:srgbClr val="011892"/>
              </a:solidFill>
              <a:latin typeface="Courier New Bold"/>
              <a:cs typeface="Courier New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0" y="4216400"/>
            <a:ext cx="543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Supports parallel jobs (such as MPI)</a:t>
            </a:r>
          </a:p>
          <a:p>
            <a:pPr>
              <a:lnSpc>
                <a:spcPts val="3220"/>
              </a:lnSpc>
            </a:pPr>
            <a:endParaRPr lang="en-CA" sz="2645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2800" y="4775200"/>
            <a:ext cx="97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grid</a:t>
            </a:r>
          </a:p>
          <a:p>
            <a:pPr>
              <a:lnSpc>
                <a:spcPts val="3160"/>
              </a:lnSpc>
            </a:pPr>
            <a:endParaRPr lang="en-CA" sz="2485" b="1" smtClean="0">
              <a:solidFill>
                <a:srgbClr val="011892"/>
              </a:solidFill>
              <a:latin typeface="Courier New Bold"/>
              <a:cs typeface="Courier New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67000" y="4737100"/>
            <a:ext cx="66802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Submits to remote system (more tomorrow)</a:t>
            </a:r>
          </a:p>
          <a:p>
            <a:pPr>
              <a:lnSpc>
                <a:spcPts val="3220"/>
              </a:lnSpc>
            </a:pPr>
            <a:endParaRPr lang="en-CA" sz="2645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12800" y="5245100"/>
            <a:ext cx="2171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… and more!</a:t>
            </a:r>
          </a:p>
          <a:p>
            <a:pPr>
              <a:lnSpc>
                <a:spcPts val="3220"/>
              </a:lnSpc>
            </a:pPr>
            <a:endParaRPr lang="en-CA" sz="2645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454400" y="317500"/>
            <a:ext cx="660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HTCondor Priorities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58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4882" b="1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258" b="1" smtClean="0">
                <a:solidFill>
                  <a:srgbClr val="011892"/>
                </a:solidFill>
                <a:latin typeface="Arial"/>
                <a:cs typeface="Arial"/>
              </a:rPr>
              <a:t> Job priority</a:t>
            </a:r>
          </a:p>
          <a:p>
            <a:pPr>
              <a:lnSpc>
                <a:spcPts val="3850"/>
              </a:lnSpc>
            </a:pPr>
            <a:endParaRPr lang="en-CA" sz="336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2200" y="1841500"/>
            <a:ext cx="89662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Set per job by the user (owner)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Relative to that user’s other jobs</a:t>
            </a:r>
          </a:p>
          <a:p>
            <a:pPr>
              <a:lnSpc>
                <a:spcPts val="30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565400"/>
            <a:ext cx="89662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Set in submit file or change later with </a:t>
            </a:r>
            <a:r>
              <a:rPr lang="en-CA" sz="2361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condor_prio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Higher number means run sooner</a:t>
            </a:r>
          </a:p>
          <a:p>
            <a:pPr>
              <a:lnSpc>
                <a:spcPts val="30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467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4639" b="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96" b="1" spc="-10" smtClean="0">
                <a:solidFill>
                  <a:srgbClr val="011892"/>
                </a:solidFill>
                <a:latin typeface="Arial"/>
                <a:cs typeface="Arial"/>
              </a:rPr>
              <a:t> User priority</a:t>
            </a:r>
          </a:p>
          <a:p>
            <a:pPr>
              <a:lnSpc>
                <a:spcPts val="3850"/>
              </a:lnSpc>
            </a:pPr>
            <a:endParaRPr lang="en-CA" sz="33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39624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Computed based on past usage</a:t>
            </a:r>
          </a:p>
          <a:p>
            <a:pPr>
              <a:lnSpc>
                <a:spcPts val="28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4305300"/>
            <a:ext cx="89662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Determines user’s “fair share” percentage of slots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Lower number means run sooner (0.5 is minimum)</a:t>
            </a:r>
          </a:p>
          <a:p>
            <a:pPr>
              <a:lnSpc>
                <a:spcPts val="30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518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10"/>
              </a:lnSpc>
            </a:pPr>
            <a:r>
              <a:rPr lang="en-CA" sz="4639" b="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96" b="1" spc="-10" smtClean="0">
                <a:solidFill>
                  <a:srgbClr val="011892"/>
                </a:solidFill>
                <a:latin typeface="Arial"/>
                <a:cs typeface="Arial"/>
              </a:rPr>
              <a:t> Preemption</a:t>
            </a:r>
          </a:p>
          <a:p>
            <a:pPr>
              <a:lnSpc>
                <a:spcPts val="3910"/>
              </a:lnSpc>
            </a:pPr>
            <a:endParaRPr lang="en-CA" sz="338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2200" y="5715000"/>
            <a:ext cx="89662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  <a:tabLst>
                <a:tab pos="393700" algn="l"/>
              </a:tabLst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Low priority jobs stopped for high priority ones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	(stopped jobs go back into the regular queue)</a:t>
            </a:r>
          </a:p>
          <a:p>
            <a:pPr>
              <a:lnSpc>
                <a:spcPts val="25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2200" y="6388100"/>
            <a:ext cx="89662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Governed by fair-share algorithm and pool policy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Not enabled on all pools</a:t>
            </a:r>
          </a:p>
          <a:p>
            <a:pPr>
              <a:lnSpc>
                <a:spcPts val="30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016000" y="3378200"/>
            <a:ext cx="9042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182" b="1" spc="-10" smtClean="0">
                <a:solidFill>
                  <a:srgbClr val="011892"/>
                </a:solidFill>
                <a:latin typeface="Arial Bold"/>
                <a:cs typeface="Arial Bold"/>
              </a:rPr>
              <a:t>HTCondor Commands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479800" y="317500"/>
            <a:ext cx="6578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List Jobs: </a:t>
            </a:r>
            <a:r>
              <a:rPr lang="en-CA" sz="3389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condor_q</a:t>
            </a:r>
          </a:p>
          <a:p>
            <a:pPr>
              <a:lnSpc>
                <a:spcPts val="4500"/>
              </a:lnSpc>
            </a:pPr>
            <a:endParaRPr lang="en-CA" sz="3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Select jobs: by user </a:t>
            </a:r>
            <a:r>
              <a:rPr lang="en-CA" sz="3086" spc="-10" smtClean="0">
                <a:solidFill>
                  <a:srgbClr val="8F8FBF"/>
                </a:solidFill>
                <a:latin typeface="Arial"/>
                <a:cs typeface="Arial"/>
              </a:rPr>
              <a:t>(e.g., you)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, cluster, job ID</a:t>
            </a:r>
          </a:p>
          <a:p>
            <a:pPr>
              <a:lnSpc>
                <a:spcPts val="3795"/>
              </a:lnSpc>
            </a:pPr>
            <a:endParaRPr lang="en-CA" sz="328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197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Format output as you like</a:t>
            </a:r>
          </a:p>
          <a:p>
            <a:pPr>
              <a:lnSpc>
                <a:spcPts val="3795"/>
              </a:lnSpc>
            </a:pPr>
            <a:endParaRPr lang="en-CA" sz="330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098800"/>
            <a:ext cx="93599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7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View full ClassAd(s), typically 80-90 attributes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8F8FBF"/>
                </a:solidFill>
                <a:latin typeface="Arial"/>
                <a:cs typeface="Arial"/>
              </a:rPr>
              <a:t>(most useful when limited to a single job ID)</a:t>
            </a:r>
          </a:p>
          <a:p>
            <a:pPr>
              <a:lnSpc>
                <a:spcPts val="297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2545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Ask HTCondor why a job is not running</a:t>
            </a:r>
          </a:p>
          <a:p>
            <a:pPr>
              <a:lnSpc>
                <a:spcPts val="3795"/>
              </a:lnSpc>
            </a:pPr>
            <a:endParaRPr lang="en-CA" sz="329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4762500"/>
            <a:ext cx="8966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86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May not explain everything, but can help</a:t>
            </a:r>
          </a:p>
          <a:p>
            <a:pPr>
              <a:lnSpc>
                <a:spcPts val="373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5245100"/>
            <a:ext cx="8966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86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Remember: Negotiation happens periodically</a:t>
            </a:r>
          </a:p>
          <a:p>
            <a:pPr>
              <a:lnSpc>
                <a:spcPts val="373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0452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Explore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condor_q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options in next exercises</a:t>
            </a:r>
          </a:p>
          <a:p>
            <a:pPr>
              <a:lnSpc>
                <a:spcPts val="3900"/>
              </a:lnSpc>
            </a:pPr>
            <a:endParaRPr lang="en-CA" sz="3229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755900" y="317500"/>
            <a:ext cx="73025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List Slots: </a:t>
            </a:r>
            <a:r>
              <a:rPr lang="en-CA" sz="3389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condor_status</a:t>
            </a:r>
          </a:p>
          <a:p>
            <a:pPr>
              <a:lnSpc>
                <a:spcPts val="4440"/>
              </a:lnSpc>
            </a:pPr>
            <a:endParaRPr lang="en-CA" sz="37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Select slots: available, host, specific slot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197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Select slots by ClassAd expression</a:t>
            </a:r>
          </a:p>
          <a:p>
            <a:pPr>
              <a:lnSpc>
                <a:spcPts val="3795"/>
              </a:lnSpc>
            </a:pPr>
            <a:endParaRPr lang="en-CA" sz="32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654300"/>
            <a:ext cx="8966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25"/>
              </a:lnSpc>
            </a:pPr>
            <a:r>
              <a:rPr lang="en-CA" sz="3021" spc="-10" smtClean="0">
                <a:solidFill>
                  <a:srgbClr val="8F8FBF"/>
                </a:solidFill>
                <a:latin typeface="Arial"/>
                <a:cs typeface="Arial"/>
              </a:rPr>
              <a:t>E.g., slots with SL 6 (OS) and ≥ 10 GB memory</a:t>
            </a:r>
          </a:p>
          <a:p>
            <a:pPr>
              <a:lnSpc>
                <a:spcPts val="292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429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Format output as you like</a:t>
            </a:r>
          </a:p>
          <a:p>
            <a:pPr>
              <a:lnSpc>
                <a:spcPts val="3795"/>
              </a:lnSpc>
            </a:pPr>
            <a:endParaRPr lang="en-CA" sz="330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343400"/>
            <a:ext cx="93599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2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View full ClassAd(s), typically 120-250 attributes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21" spc="-10" smtClean="0">
                <a:solidFill>
                  <a:srgbClr val="8F8FBF"/>
                </a:solidFill>
                <a:latin typeface="Arial"/>
                <a:cs typeface="Arial"/>
              </a:rPr>
              <a:t>(most useful when limited to a single slot)</a:t>
            </a:r>
          </a:p>
          <a:p>
            <a:pPr>
              <a:lnSpc>
                <a:spcPts val="292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5473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Explore </a:t>
            </a:r>
            <a:r>
              <a:rPr lang="en-CA" sz="2743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condor_status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options in exercises</a:t>
            </a:r>
          </a:p>
          <a:p>
            <a:pPr>
              <a:lnSpc>
                <a:spcPts val="3900"/>
              </a:lnSpc>
            </a:pPr>
            <a:endParaRPr lang="en-CA" sz="319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0500" y="7327900"/>
            <a:ext cx="146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2013 OSG User School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0" y="7327900"/>
            <a:ext cx="1854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Cartwright - More HTCondor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781300" y="3378200"/>
            <a:ext cx="72771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182" b="1" spc="-10" smtClean="0">
                <a:solidFill>
                  <a:srgbClr val="011892"/>
                </a:solidFill>
                <a:latin typeface="Arial Bold"/>
                <a:cs typeface="Arial Bold"/>
              </a:rPr>
              <a:t>Submit Files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498600" y="3378200"/>
            <a:ext cx="85598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182" b="1" spc="-10" smtClean="0">
                <a:solidFill>
                  <a:srgbClr val="011892"/>
                </a:solidFill>
                <a:latin typeface="Arial Bold"/>
                <a:cs typeface="Arial Bold"/>
              </a:rPr>
              <a:t>HTCondor in Depth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3568700" y="317500"/>
            <a:ext cx="6489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Resource Requests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447800"/>
            <a:ext cx="95758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request_cpus = </a:t>
            </a:r>
            <a:r>
              <a:rPr lang="en-CA" sz="2794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ClassAdExpression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request_disk = </a:t>
            </a:r>
            <a:r>
              <a:rPr lang="en-CA" sz="2794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ClassAdExpression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request_memory = </a:t>
            </a:r>
            <a:r>
              <a:rPr lang="en-CA" sz="2794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ClassAdExpression</a:t>
            </a:r>
          </a:p>
          <a:p>
            <a:pPr>
              <a:lnSpc>
                <a:spcPts val="34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31623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Ask for minimum resources of execute machine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644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May be dynamically allocated (very advanced!)</a:t>
            </a:r>
          </a:p>
          <a:p>
            <a:pPr>
              <a:lnSpc>
                <a:spcPts val="3680"/>
              </a:lnSpc>
            </a:pPr>
            <a:endParaRPr lang="en-CA" sz="328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1148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4541" b="1" i="1" spc="-20" smtClean="0">
                <a:solidFill>
                  <a:srgbClr val="FF6500"/>
                </a:solidFill>
                <a:latin typeface="Arial Italic"/>
                <a:cs typeface="Arial Italic"/>
              </a:rPr>
              <a:t>•</a:t>
            </a:r>
            <a:r>
              <a:rPr lang="en-CA" sz="3031" b="1" i="1" spc="-20" smtClean="0">
                <a:solidFill>
                  <a:srgbClr val="FF6500"/>
                </a:solidFill>
                <a:latin typeface="Arial Italic"/>
                <a:cs typeface="Arial Italic"/>
              </a:rPr>
              <a:t> Check job log for actual usage!!!</a:t>
            </a:r>
          </a:p>
          <a:p>
            <a:pPr>
              <a:lnSpc>
                <a:spcPts val="3700"/>
              </a:lnSpc>
            </a:pPr>
            <a:endParaRPr lang="en-CA" sz="329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4927600"/>
            <a:ext cx="4864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request_disk = 2000000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88000" y="4927600"/>
            <a:ext cx="4013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11892"/>
                </a:solidFill>
                <a:latin typeface="DejaVu Sans Mono Bold"/>
                <a:cs typeface="DejaVu Sans Mono Bold"/>
              </a:rPr>
              <a:t># in KB by default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5334000"/>
            <a:ext cx="4076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55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request_disk = 2GB</a:t>
            </a:r>
          </a:p>
          <a:p>
            <a:pPr>
              <a:lnSpc>
                <a:spcPts val="3155"/>
              </a:lnSpc>
            </a:pPr>
            <a:endParaRPr lang="en-CA" sz="2794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88000" y="5334000"/>
            <a:ext cx="3657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11892"/>
                </a:solidFill>
                <a:latin typeface="DejaVu Sans Mono Bold"/>
                <a:cs typeface="DejaVu Sans Mono Bold"/>
              </a:rPr>
              <a:t># KB, MB, GB, TB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5930900"/>
            <a:ext cx="4660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request_memory = 2000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588000" y="5930900"/>
            <a:ext cx="4013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11892"/>
                </a:solidFill>
                <a:latin typeface="DejaVu Sans Mono Bold"/>
                <a:cs typeface="DejaVu Sans Mono Bold"/>
              </a:rPr>
              <a:t># in MB by default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82600" y="6337300"/>
            <a:ext cx="4508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5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request_memory = 2GB</a:t>
            </a:r>
          </a:p>
          <a:p>
            <a:pPr>
              <a:lnSpc>
                <a:spcPts val="3165"/>
              </a:lnSpc>
            </a:pPr>
            <a:endParaRPr lang="en-CA" sz="2794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588000" y="6337300"/>
            <a:ext cx="3657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11892"/>
                </a:solidFill>
                <a:latin typeface="DejaVu Sans Mono Bold"/>
                <a:cs typeface="DejaVu Sans Mono Bold"/>
              </a:rPr>
              <a:t># KB, MB, GB, TB</a:t>
            </a:r>
          </a:p>
          <a:p>
            <a:pPr>
              <a:lnSpc>
                <a:spcPts val="3220"/>
              </a:lnSpc>
            </a:pPr>
            <a:endParaRPr lang="en-CA" sz="2794" b="1" smtClean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035300" y="317500"/>
            <a:ext cx="7023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20" smtClean="0">
                <a:solidFill>
                  <a:srgbClr val="011892"/>
                </a:solidFill>
                <a:latin typeface="Arial Bold"/>
                <a:cs typeface="Arial Bold"/>
              </a:rPr>
              <a:t>File Access in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96" b="1" spc="-10" smtClean="0">
                <a:solidFill>
                  <a:srgbClr val="011892"/>
                </a:solidFill>
                <a:latin typeface="Arial Bold"/>
                <a:cs typeface="Arial Bold"/>
              </a:rPr>
              <a:t> Option 1: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Shared filesystem</a:t>
            </a:r>
          </a:p>
          <a:p>
            <a:pPr>
              <a:lnSpc>
                <a:spcPts val="3795"/>
              </a:lnSpc>
            </a:pPr>
            <a:endParaRPr lang="en-CA" sz="33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2200" y="18669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Easy to use</a:t>
            </a:r>
            <a:r>
              <a:rPr lang="en-CA" sz="2645" spc="-10" smtClean="0">
                <a:solidFill>
                  <a:srgbClr val="8F8FBF"/>
                </a:solidFill>
                <a:latin typeface="Arial"/>
                <a:cs typeface="Arial"/>
              </a:rPr>
              <a:t> (jobs just access files)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184400"/>
            <a:ext cx="89662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But, must exist and be ready handle load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55" b="1" spc="-1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should_transfer_files = NO</a:t>
            </a:r>
          </a:p>
          <a:p>
            <a:pPr>
              <a:lnSpc>
                <a:spcPts val="43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975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96" b="1" spc="-10" smtClean="0">
                <a:solidFill>
                  <a:srgbClr val="011892"/>
                </a:solidFill>
                <a:latin typeface="Arial Bold"/>
                <a:cs typeface="Arial Bold"/>
              </a:rPr>
              <a:t> Option 2: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HTCondor transfers files for you</a:t>
            </a:r>
          </a:p>
          <a:p>
            <a:pPr>
              <a:lnSpc>
                <a:spcPts val="3795"/>
              </a:lnSpc>
            </a:pPr>
            <a:endParaRPr lang="en-CA" sz="328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44831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Must name all input files (except executable)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4800600"/>
            <a:ext cx="89662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May name output files; defaults to all new/changed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55" b="1" spc="-10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should_transfer_files = YES</a:t>
            </a:r>
          </a:p>
          <a:p>
            <a:pPr>
              <a:lnSpc>
                <a:spcPts val="43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5981700"/>
            <a:ext cx="8864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lang="en-CA" sz="265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when_to_transfer_output = ON_EXIT</a:t>
            </a:r>
          </a:p>
          <a:p>
            <a:pPr>
              <a:lnSpc>
                <a:spcPts val="259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3800" y="6350000"/>
            <a:ext cx="8864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CA" sz="265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transfer_input_files = a.txt, b.tgz</a:t>
            </a:r>
          </a:p>
          <a:p>
            <a:pPr>
              <a:lnSpc>
                <a:spcPts val="336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56000" y="317500"/>
            <a:ext cx="65024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Email Notifications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435100"/>
            <a:ext cx="9575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notification = </a:t>
            </a:r>
            <a:r>
              <a:rPr lang="en-CA" sz="2794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Always</a:t>
            </a:r>
            <a:r>
              <a:rPr lang="en-CA" sz="2794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|</a:t>
            </a:r>
            <a:r>
              <a:rPr lang="en-CA" sz="2794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Complete</a:t>
            </a:r>
            <a:r>
              <a:rPr lang="en-CA" sz="2794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|</a:t>
            </a:r>
            <a:r>
              <a:rPr lang="en-CA" sz="2794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Error</a:t>
            </a:r>
            <a:r>
              <a:rPr lang="en-CA" sz="2794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|</a:t>
            </a:r>
            <a:r>
              <a:rPr lang="en-CA" sz="2794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Never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070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When to send email</a:t>
            </a:r>
          </a:p>
          <a:p>
            <a:pPr>
              <a:lnSpc>
                <a:spcPts val="3795"/>
              </a:lnSpc>
            </a:pPr>
            <a:endParaRPr lang="en-CA" sz="332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565400"/>
            <a:ext cx="8966200" cy="166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2475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 Always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: job checkpoints or completes</a:t>
            </a:r>
            <a:r>
              <a:rPr lang="en-CA" sz="26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95" smtClean="0">
                <a:solidFill>
                  <a:srgbClr val="000000"/>
                </a:solidFill>
                <a:latin typeface="Times New Roman"/>
              </a:rPr>
            </a:br>
            <a:r>
              <a:rPr lang="en-CA" sz="2475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 Complete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: job completes (default)</a:t>
            </a:r>
            <a:r>
              <a:rPr lang="en-CA" sz="271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18" smtClean="0">
                <a:solidFill>
                  <a:srgbClr val="000000"/>
                </a:solidFill>
                <a:latin typeface="Times New Roman"/>
              </a:rPr>
            </a:br>
            <a:r>
              <a:rPr lang="en-CA" sz="2475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 Error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: job completes with error</a:t>
            </a:r>
            <a:r>
              <a:rPr lang="en-CA" sz="270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01" smtClean="0">
                <a:solidFill>
                  <a:srgbClr val="000000"/>
                </a:solidFill>
                <a:latin typeface="Times New Roman"/>
              </a:rPr>
            </a:br>
            <a:r>
              <a:rPr lang="en-CA" sz="2475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 Never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: do not send email</a:t>
            </a:r>
          </a:p>
          <a:p>
            <a:pPr>
              <a:lnSpc>
                <a:spcPts val="2930"/>
              </a:lnSpc>
            </a:pPr>
            <a:endParaRPr lang="en-CA" sz="270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4470400"/>
            <a:ext cx="9575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CA" sz="2794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notify_user = </a:t>
            </a:r>
            <a:r>
              <a:rPr lang="en-CA" sz="2794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email</a:t>
            </a:r>
          </a:p>
          <a:p>
            <a:pPr>
              <a:lnSpc>
                <a:spcPts val="336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5080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Where to send email</a:t>
            </a:r>
          </a:p>
          <a:p>
            <a:pPr>
              <a:lnSpc>
                <a:spcPts val="3795"/>
              </a:lnSpc>
            </a:pPr>
            <a:endParaRPr lang="en-CA" sz="332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5588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4872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248" smtClean="0">
                <a:solidFill>
                  <a:srgbClr val="011892"/>
                </a:solidFill>
                <a:latin typeface="Arial"/>
                <a:cs typeface="Arial"/>
              </a:rPr>
              <a:t> Defaults to </a:t>
            </a:r>
            <a:r>
              <a:rPr lang="en-CA" sz="2949" b="1" i="1" smtClean="0">
                <a:solidFill>
                  <a:srgbClr val="011892"/>
                </a:solidFill>
                <a:latin typeface="Courier New Bold Italic"/>
                <a:cs typeface="Courier New Bold Italic"/>
              </a:rPr>
              <a:t>user</a:t>
            </a:r>
            <a:r>
              <a:rPr lang="en-CA" sz="2949" b="1" smtClean="0">
                <a:solidFill>
                  <a:srgbClr val="011892"/>
                </a:solidFill>
                <a:latin typeface="Courier New Bold"/>
                <a:cs typeface="Courier New Bold"/>
              </a:rPr>
              <a:t>@</a:t>
            </a:r>
            <a:r>
              <a:rPr lang="en-CA" sz="2949" b="1" i="1" smtClean="0">
                <a:solidFill>
                  <a:srgbClr val="011892"/>
                </a:solidFill>
                <a:latin typeface="Courier New Bold Italic"/>
                <a:cs typeface="Courier New Bold Italic"/>
              </a:rPr>
              <a:t>submit-machine</a:t>
            </a:r>
          </a:p>
          <a:p>
            <a:pPr>
              <a:lnSpc>
                <a:spcPts val="3565"/>
              </a:lnSpc>
            </a:pPr>
            <a:endParaRPr lang="en-CA" sz="3119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009900" y="317500"/>
            <a:ext cx="70485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Requirements and Rank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224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requirements = </a:t>
            </a:r>
            <a:r>
              <a:rPr lang="en-CA" sz="2949" b="1" i="1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ClassAdExpression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044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Expression must evaluate to </a:t>
            </a:r>
            <a:r>
              <a:rPr lang="en-CA" sz="2743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true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to match slot</a:t>
            </a:r>
          </a:p>
          <a:p>
            <a:pPr>
              <a:lnSpc>
                <a:spcPts val="3735"/>
              </a:lnSpc>
            </a:pPr>
            <a:endParaRPr lang="en-CA" sz="32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540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HTCondor adds defaults! Check ClassAds …</a:t>
            </a:r>
          </a:p>
          <a:p>
            <a:pPr>
              <a:lnSpc>
                <a:spcPts val="3795"/>
              </a:lnSpc>
            </a:pPr>
            <a:endParaRPr lang="en-CA" sz="328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022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See HTCondor Manual (esp. 2.5.2 &amp; 4.1) for more</a:t>
            </a:r>
          </a:p>
          <a:p>
            <a:pPr>
              <a:lnSpc>
                <a:spcPts val="3795"/>
              </a:lnSpc>
            </a:pPr>
            <a:endParaRPr lang="en-CA" sz="328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8227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rank = </a:t>
            </a:r>
            <a:r>
              <a:rPr lang="en-CA" sz="2949" b="1" i="1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ClassAdExpression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4445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Ranks matching slots in order by preference</a:t>
            </a:r>
          </a:p>
          <a:p>
            <a:pPr>
              <a:lnSpc>
                <a:spcPts val="3795"/>
              </a:lnSpc>
            </a:pPr>
            <a:endParaRPr lang="en-CA" sz="32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4927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Must evaluate to a FP number, higher is better</a:t>
            </a:r>
          </a:p>
          <a:p>
            <a:pPr>
              <a:lnSpc>
                <a:spcPts val="3795"/>
              </a:lnSpc>
            </a:pPr>
            <a:endParaRPr lang="en-CA" sz="328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2200" y="54356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False becomes 0.0, True becomes 1.0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2200" y="58674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Undefined or error values become 0.0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2865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Writing rank expressions is an art form</a:t>
            </a:r>
          </a:p>
          <a:p>
            <a:pPr>
              <a:lnSpc>
                <a:spcPts val="3795"/>
              </a:lnSpc>
            </a:pPr>
            <a:endParaRPr lang="en-CA" sz="328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441700" y="317500"/>
            <a:ext cx="6616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877" b="1" smtClean="0">
                <a:solidFill>
                  <a:srgbClr val="011892"/>
                </a:solidFill>
                <a:latin typeface="Arial Bold"/>
                <a:cs typeface="Arial Bold"/>
              </a:rPr>
              <a:t>Arbitrary Attributes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224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+</a:t>
            </a:r>
            <a:r>
              <a:rPr lang="en-CA" sz="2949" b="1" i="1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AttributeName</a:t>
            </a: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 = </a:t>
            </a:r>
            <a:r>
              <a:rPr lang="en-CA" sz="2949" b="1" i="1" smtClean="0">
                <a:solidFill>
                  <a:srgbClr val="0432FF"/>
                </a:solidFill>
                <a:latin typeface="Courier New Bold Italic"/>
                <a:cs typeface="Courier New Bold Italic"/>
              </a:rPr>
              <a:t>value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3241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Adds arbitrary attribute(s) to job’s ClassAd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149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Useful in (at least) 2 cases:</a:t>
            </a:r>
          </a:p>
          <a:p>
            <a:pPr>
              <a:lnSpc>
                <a:spcPts val="3795"/>
              </a:lnSpc>
            </a:pPr>
            <a:endParaRPr lang="en-CA" sz="33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632200"/>
            <a:ext cx="89662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021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Affect matchmaking with special attributes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21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Report on jobs with specific attribute value</a:t>
            </a:r>
          </a:p>
          <a:p>
            <a:pPr>
              <a:lnSpc>
                <a:spcPts val="3900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953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531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 Experiment with reporting during exercises!</a:t>
            </a:r>
          </a:p>
          <a:p>
            <a:pPr>
              <a:lnSpc>
                <a:spcPts val="3795"/>
              </a:lnSpc>
            </a:pPr>
            <a:endParaRPr lang="en-CA" sz="328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9" name="TextBox 2"/>
          <p:cNvSpPr txBox="1"/>
          <p:nvPr/>
        </p:nvSpPr>
        <p:spPr>
          <a:xfrm>
            <a:off x="2184400" y="317500"/>
            <a:ext cx="787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Many Jobs Per Submit File, Pt. 1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58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Can use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queue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statement many times</a:t>
            </a:r>
          </a:p>
          <a:p>
            <a:pPr>
              <a:lnSpc>
                <a:spcPts val="3735"/>
              </a:lnSpc>
            </a:pPr>
            <a:endParaRPr lang="en-CA" sz="325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8542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Make changes between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queue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statements</a:t>
            </a:r>
          </a:p>
          <a:p>
            <a:pPr>
              <a:lnSpc>
                <a:spcPts val="3735"/>
              </a:lnSpc>
            </a:pPr>
            <a:endParaRPr lang="en-CA" sz="325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349500"/>
            <a:ext cx="8966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Change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arguments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log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output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input files, …</a:t>
            </a:r>
          </a:p>
          <a:p>
            <a:pPr>
              <a:lnSpc>
                <a:spcPts val="3220"/>
              </a:lnSpc>
            </a:pPr>
            <a:endParaRPr lang="en-CA" sz="266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27940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Whatever is not explicitly changed remains the same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4036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executable = test.py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013200"/>
            <a:ext cx="787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log</a:t>
            </a:r>
          </a:p>
          <a:p>
            <a:pPr>
              <a:lnSpc>
                <a:spcPts val="2815"/>
              </a:lnSpc>
            </a:pPr>
            <a:endParaRPr lang="en-CA" sz="2485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82900" y="4013200"/>
            <a:ext cx="2120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= test.log</a:t>
            </a:r>
          </a:p>
          <a:p>
            <a:pPr>
              <a:lnSpc>
                <a:spcPts val="2815"/>
              </a:lnSpc>
            </a:pPr>
            <a:endParaRPr lang="en-CA" sz="2485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6609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1892300" algn="l"/>
              </a:tabLst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output	= test-1.out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0292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arguments = "test-input.txt 42"</a:t>
            </a:r>
          </a:p>
          <a:p>
            <a:pPr>
              <a:lnSpc>
                <a:spcPts val="231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53213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85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queue</a:t>
            </a:r>
          </a:p>
          <a:p>
            <a:pPr>
              <a:lnSpc>
                <a:spcPts val="254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0100" y="59182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1892300" algn="l"/>
              </a:tabLst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output	= test-2.out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00100" y="62865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arguments = "test-input.txt 43"</a:t>
            </a:r>
          </a:p>
          <a:p>
            <a:pPr>
              <a:lnSpc>
                <a:spcPts val="231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0100" y="65786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85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queue</a:t>
            </a:r>
          </a:p>
          <a:p>
            <a:pPr>
              <a:lnSpc>
                <a:spcPts val="254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2184400" y="317500"/>
            <a:ext cx="787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Many Jobs Per Submit File, Pt. 1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58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Can use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queue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statement many times</a:t>
            </a:r>
          </a:p>
          <a:p>
            <a:pPr>
              <a:lnSpc>
                <a:spcPts val="3735"/>
              </a:lnSpc>
            </a:pPr>
            <a:endParaRPr lang="en-CA" sz="325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8542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Make changes between </a:t>
            </a:r>
            <a:r>
              <a:rPr lang="en-CA" sz="2802" b="1" spc="-10" smtClean="0">
                <a:solidFill>
                  <a:srgbClr val="011892"/>
                </a:solidFill>
                <a:latin typeface="Courier New Bold"/>
                <a:cs typeface="Courier New Bold"/>
              </a:rPr>
              <a:t>queue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statements</a:t>
            </a:r>
          </a:p>
          <a:p>
            <a:pPr>
              <a:lnSpc>
                <a:spcPts val="3735"/>
              </a:lnSpc>
            </a:pPr>
            <a:endParaRPr lang="en-CA" sz="325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349500"/>
            <a:ext cx="8966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Change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arguments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log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11892"/>
                </a:solidFill>
                <a:latin typeface="Courier New Bold"/>
                <a:cs typeface="Courier New Bold"/>
              </a:rPr>
              <a:t>output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input files, …</a:t>
            </a:r>
          </a:p>
          <a:p>
            <a:pPr>
              <a:lnSpc>
                <a:spcPts val="3220"/>
              </a:lnSpc>
            </a:pPr>
            <a:endParaRPr lang="en-CA" sz="266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27940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Whatever is not explicitly changed remains the same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4036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executable = test.py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4013200"/>
            <a:ext cx="787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log</a:t>
            </a:r>
          </a:p>
          <a:p>
            <a:pPr>
              <a:lnSpc>
                <a:spcPts val="2815"/>
              </a:lnSpc>
            </a:pPr>
            <a:endParaRPr lang="en-CA" sz="2485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82900" y="4013200"/>
            <a:ext cx="2120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5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= test.log</a:t>
            </a:r>
          </a:p>
          <a:p>
            <a:pPr>
              <a:lnSpc>
                <a:spcPts val="2815"/>
              </a:lnSpc>
            </a:pPr>
            <a:endParaRPr lang="en-CA" sz="2485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6609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1892300" algn="l"/>
              </a:tabLst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output	= test-1.out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0292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arguments = "test-input.txt 42"</a:t>
            </a:r>
          </a:p>
          <a:p>
            <a:pPr>
              <a:lnSpc>
                <a:spcPts val="231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53213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85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queue</a:t>
            </a:r>
          </a:p>
          <a:p>
            <a:pPr>
              <a:lnSpc>
                <a:spcPts val="254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0100" y="59182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1892300" algn="l"/>
              </a:tabLst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output	= test-2.out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00100" y="62865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en-CA" sz="2485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arguments = "test-input.txt 43"</a:t>
            </a:r>
          </a:p>
          <a:p>
            <a:pPr>
              <a:lnSpc>
                <a:spcPts val="231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0100" y="6578600"/>
            <a:ext cx="925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85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queue</a:t>
            </a:r>
          </a:p>
          <a:p>
            <a:pPr>
              <a:lnSpc>
                <a:spcPts val="2540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40000" y="6731000"/>
            <a:ext cx="3683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CA" sz="2485" b="1" smtClean="0">
                <a:solidFill>
                  <a:srgbClr val="000000"/>
                </a:solidFill>
                <a:latin typeface="Courier New Bold"/>
                <a:cs typeface="Courier New Bold"/>
              </a:rPr>
              <a:t>log = test.log</a:t>
            </a:r>
            <a:r>
              <a:rPr lang="en-CA" sz="2784" smtClean="0">
                <a:solidFill>
                  <a:srgbClr val="000000"/>
                </a:solidFill>
                <a:latin typeface="Arial"/>
                <a:cs typeface="Arial"/>
              </a:rPr>
              <a:t> (still)</a:t>
            </a:r>
          </a:p>
          <a:p>
            <a:pPr>
              <a:lnSpc>
                <a:spcPts val="2520"/>
              </a:lnSpc>
            </a:pPr>
            <a:endParaRPr lang="en-CA" sz="2784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184400" y="317500"/>
            <a:ext cx="7874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Many Jobs Per Submit File, Pt. 2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224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queue </a:t>
            </a:r>
            <a:r>
              <a:rPr lang="en-CA" sz="2949" b="1" i="1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N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2098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Submits </a:t>
            </a:r>
            <a:r>
              <a:rPr lang="en-CA" sz="2802" b="1" i="1" spc="-10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N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copies of the job</a:t>
            </a:r>
          </a:p>
          <a:p>
            <a:pPr>
              <a:lnSpc>
                <a:spcPts val="3795"/>
              </a:lnSpc>
            </a:pPr>
            <a:endParaRPr lang="en-CA" sz="32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717800"/>
            <a:ext cx="89662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One cluster number for all copies, just as before</a:t>
            </a:r>
            <a:r>
              <a:rPr lang="en-CA" sz="277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75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Process numbers go from 0 to (</a:t>
            </a:r>
            <a:r>
              <a:rPr lang="en-CA" sz="2361" b="1" i="1" spc="-10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N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-1)</a:t>
            </a:r>
          </a:p>
          <a:p>
            <a:pPr>
              <a:lnSpc>
                <a:spcPts val="3300"/>
              </a:lnSpc>
            </a:pPr>
            <a:endParaRPr lang="en-CA" sz="27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784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What good is having </a:t>
            </a:r>
            <a:r>
              <a:rPr lang="en-CA" sz="2802" b="1" i="1" spc="-10" smtClean="0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N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copies of the same job?</a:t>
            </a:r>
          </a:p>
          <a:p>
            <a:pPr>
              <a:lnSpc>
                <a:spcPts val="3735"/>
              </a:lnSpc>
            </a:pPr>
            <a:endParaRPr lang="en-CA" sz="327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42926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Randomized processes (e.g., Monte Carlo)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4711700"/>
            <a:ext cx="89662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Job fetches work description from somewhere else</a:t>
            </a:r>
            <a:r>
              <a:rPr lang="en-CA" sz="278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84" smtClean="0">
                <a:solidFill>
                  <a:srgbClr val="000000"/>
                </a:solidFill>
                <a:latin typeface="Times New Roman"/>
              </a:rPr>
            </a:b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But what about overwriting output files, etc.?</a:t>
            </a:r>
          </a:p>
          <a:p>
            <a:pPr>
              <a:lnSpc>
                <a:spcPts val="340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5892800"/>
            <a:ext cx="93599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2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Wouldn’t it be nice to have different files and/or</a:t>
            </a:r>
            <a:r>
              <a:rPr lang="en-CA" sz="324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48" smtClean="0">
                <a:solidFill>
                  <a:srgbClr val="000000"/>
                </a:solidFill>
                <a:latin typeface="Times New Roman"/>
              </a:rPr>
            </a:b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arguments automatically applied to each job?</a:t>
            </a:r>
          </a:p>
          <a:p>
            <a:pPr>
              <a:lnSpc>
                <a:spcPts val="2925"/>
              </a:lnSpc>
            </a:pPr>
            <a:endParaRPr lang="en-CA" sz="324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060700" y="317500"/>
            <a:ext cx="6997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Separating Files by Run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435100"/>
            <a:ext cx="9575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4" b="1" smtClean="0">
                <a:solidFill>
                  <a:srgbClr val="000000"/>
                </a:solidFill>
                <a:latin typeface="Courier New Bold"/>
                <a:cs typeface="Courier New Bold"/>
              </a:rPr>
              <a:t>output = </a:t>
            </a:r>
            <a:r>
              <a:rPr lang="en-CA" sz="2794" b="1" i="1" smtClean="0">
                <a:solidFill>
                  <a:srgbClr val="919191"/>
                </a:solidFill>
                <a:latin typeface="Courier New Bold Italic"/>
                <a:cs typeface="Courier New Bold Italic"/>
              </a:rPr>
              <a:t>program.out.</a:t>
            </a:r>
            <a:r>
              <a:rPr lang="en-CA" sz="2794" b="1" smtClean="0">
                <a:solidFill>
                  <a:srgbClr val="941100"/>
                </a:solidFill>
                <a:latin typeface="Courier New Bold"/>
                <a:cs typeface="Courier New Bold"/>
              </a:rPr>
              <a:t>$(Cluster)</a:t>
            </a:r>
            <a:r>
              <a:rPr lang="en-CA" sz="2794" b="1" smtClean="0">
                <a:solidFill>
                  <a:srgbClr val="000000"/>
                </a:solidFill>
                <a:latin typeface="Courier New Bold"/>
                <a:cs typeface="Courier New Bold"/>
              </a:rPr>
              <a:t>.</a:t>
            </a:r>
            <a:r>
              <a:rPr lang="en-CA" sz="2794" b="1" smtClean="0">
                <a:solidFill>
                  <a:srgbClr val="0432FF"/>
                </a:solidFill>
                <a:latin typeface="Courier New Bold"/>
                <a:cs typeface="Courier New Bold"/>
              </a:rPr>
              <a:t>$(Process)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133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Can use these variables anywhere in submit file</a:t>
            </a:r>
          </a:p>
          <a:p>
            <a:pPr>
              <a:lnSpc>
                <a:spcPts val="3795"/>
              </a:lnSpc>
            </a:pPr>
            <a:endParaRPr lang="en-CA" sz="3281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616200"/>
            <a:ext cx="8966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Often used in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output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error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and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log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files</a:t>
            </a:r>
          </a:p>
          <a:p>
            <a:pPr>
              <a:lnSpc>
                <a:spcPts val="3220"/>
              </a:lnSpc>
            </a:pPr>
            <a:endParaRPr lang="en-CA" sz="268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1623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Maybe use </a:t>
            </a:r>
            <a:r>
              <a:rPr lang="en-CA" sz="2802" b="1" spc="-10" smtClean="0">
                <a:solidFill>
                  <a:srgbClr val="0432FF"/>
                </a:solidFill>
                <a:latin typeface="Courier New Bold"/>
                <a:cs typeface="Courier New Bold"/>
              </a:rPr>
              <a:t>$(Process)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in arguments?</a:t>
            </a:r>
          </a:p>
          <a:p>
            <a:pPr>
              <a:lnSpc>
                <a:spcPts val="3735"/>
              </a:lnSpc>
            </a:pPr>
            <a:endParaRPr lang="en-CA" sz="320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3683000"/>
            <a:ext cx="896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45" spc="-10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645" spc="-10" smtClean="0">
                <a:solidFill>
                  <a:srgbClr val="011892"/>
                </a:solidFill>
                <a:latin typeface="Arial"/>
                <a:cs typeface="Arial"/>
              </a:rPr>
              <a:t> Can’t perform math on values; code must accept as is</a:t>
            </a:r>
          </a:p>
          <a:p>
            <a:pPr>
              <a:lnSpc>
                <a:spcPts val="3220"/>
              </a:lnSpc>
            </a:pPr>
            <a:endParaRPr lang="en-CA" sz="278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5003800"/>
            <a:ext cx="9575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80"/>
              </a:lnSpc>
            </a:pPr>
            <a:r>
              <a:rPr lang="en-CA" sz="2682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output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test.</a:t>
            </a:r>
            <a:r>
              <a:rPr lang="en-CA" sz="2682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$(Cluster)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_</a:t>
            </a:r>
            <a:r>
              <a:rPr lang="en-CA" sz="2682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.out</a:t>
            </a:r>
          </a:p>
          <a:p>
            <a:pPr>
              <a:lnSpc>
                <a:spcPts val="3180"/>
              </a:lnSpc>
            </a:pPr>
            <a:endParaRPr lang="en-CA" sz="267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5372100"/>
            <a:ext cx="863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lang="en-CA" sz="2682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log</a:t>
            </a:r>
          </a:p>
          <a:p>
            <a:pPr>
              <a:lnSpc>
                <a:spcPts val="3030"/>
              </a:lnSpc>
            </a:pPr>
            <a:endParaRPr lang="en-CA" sz="2682" b="1" smtClean="0">
              <a:solidFill>
                <a:srgbClr val="008E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17700" y="5372100"/>
            <a:ext cx="6781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= test.</a:t>
            </a:r>
            <a:r>
              <a:rPr lang="en-CA" sz="2682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$(Cluster)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_</a:t>
            </a:r>
            <a:r>
              <a:rPr lang="en-CA" sz="2682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.log</a:t>
            </a:r>
          </a:p>
          <a:p>
            <a:pPr>
              <a:lnSpc>
                <a:spcPts val="3045"/>
              </a:lnSpc>
            </a:pPr>
            <a:endParaRPr lang="en-CA" sz="2682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6134100"/>
            <a:ext cx="8140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arguments = "test-input.txt </a:t>
            </a:r>
            <a:r>
              <a:rPr lang="en-CA" sz="2682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</a:p>
          <a:p>
            <a:pPr>
              <a:lnSpc>
                <a:spcPts val="3045"/>
              </a:lnSpc>
            </a:pPr>
            <a:endParaRPr lang="en-CA" sz="2682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82600" y="6502400"/>
            <a:ext cx="1879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lang="en-CA" sz="2682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queue 10</a:t>
            </a:r>
          </a:p>
          <a:p>
            <a:pPr>
              <a:lnSpc>
                <a:spcPts val="2915"/>
              </a:lnSpc>
            </a:pPr>
            <a:endParaRPr lang="en-CA" sz="2682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349500" y="317500"/>
            <a:ext cx="7708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Separating Directories by Run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1422400"/>
            <a:ext cx="9258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49" b="1" smtClean="0">
                <a:solidFill>
                  <a:srgbClr val="000000"/>
                </a:solidFill>
                <a:latin typeface="Courier New Bold"/>
                <a:cs typeface="Courier New Bold"/>
              </a:rPr>
              <a:t>initialdir = </a:t>
            </a:r>
            <a:r>
              <a:rPr lang="en-CA" sz="2949" b="1" i="1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path</a:t>
            </a:r>
          </a:p>
          <a:p>
            <a:pPr>
              <a:lnSpc>
                <a:spcPts val="3390"/>
              </a:lnSpc>
            </a:pPr>
            <a:endParaRPr lang="en-CA" sz="293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0574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Use </a:t>
            </a:r>
            <a:r>
              <a:rPr lang="en-CA" sz="2802" b="1" i="1" spc="-10" smtClean="0">
                <a:solidFill>
                  <a:srgbClr val="941100"/>
                </a:solidFill>
                <a:latin typeface="Courier New Bold Italic"/>
                <a:cs typeface="Courier New Bold Italic"/>
              </a:rPr>
              <a:t>path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(instead of submit dir.) to locate files</a:t>
            </a:r>
          </a:p>
          <a:p>
            <a:pPr>
              <a:lnSpc>
                <a:spcPts val="3735"/>
              </a:lnSpc>
            </a:pPr>
            <a:endParaRPr lang="en-CA" sz="32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527300"/>
            <a:ext cx="8966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E.g.: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output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error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log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,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transfer_input_files</a:t>
            </a:r>
            <a:r>
              <a:rPr lang="en-CA" sz="2731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31" smtClean="0">
                <a:solidFill>
                  <a:srgbClr val="000000"/>
                </a:solidFill>
                <a:latin typeface="Times New Roman"/>
              </a:rPr>
            </a:br>
            <a:r>
              <a:rPr lang="en-CA" sz="2784" smtClean="0">
                <a:solidFill>
                  <a:srgbClr val="011892"/>
                </a:solidFill>
                <a:latin typeface="Lucida Console"/>
                <a:cs typeface="Lucida Console"/>
              </a:rPr>
              <a:t>‣</a:t>
            </a:r>
            <a:r>
              <a:rPr lang="en-CA" sz="2794" b="1" i="1" smtClean="0">
                <a:solidFill>
                  <a:srgbClr val="011892"/>
                </a:solidFill>
                <a:latin typeface="Arial Italic"/>
                <a:cs typeface="Arial Italic"/>
              </a:rPr>
              <a:t> Not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 </a:t>
            </a:r>
            <a:r>
              <a:rPr lang="en-CA" sz="2485" b="1" smtClean="0">
                <a:solidFill>
                  <a:srgbClr val="008E00"/>
                </a:solidFill>
                <a:latin typeface="Courier New Bold"/>
                <a:cs typeface="Courier New Bold"/>
              </a:rPr>
              <a:t>executable</a:t>
            </a:r>
            <a:r>
              <a:rPr lang="en-CA" sz="2784" smtClean="0">
                <a:solidFill>
                  <a:srgbClr val="011892"/>
                </a:solidFill>
                <a:latin typeface="Arial"/>
                <a:cs typeface="Arial"/>
              </a:rPr>
              <a:t>; it is still relative to submit directory</a:t>
            </a:r>
          </a:p>
          <a:p>
            <a:pPr>
              <a:lnSpc>
                <a:spcPts val="3400"/>
              </a:lnSpc>
            </a:pPr>
            <a:endParaRPr lang="en-CA" sz="273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530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Use </a:t>
            </a:r>
            <a:r>
              <a:rPr lang="en-CA" sz="2802" b="1" spc="-10" smtClean="0">
                <a:solidFill>
                  <a:srgbClr val="0432FF"/>
                </a:solidFill>
                <a:latin typeface="Courier New Bold"/>
                <a:cs typeface="Courier New Bold"/>
              </a:rPr>
              <a:t>$(Process)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to separate all I/O by job ID</a:t>
            </a:r>
          </a:p>
          <a:p>
            <a:pPr>
              <a:lnSpc>
                <a:spcPts val="3735"/>
              </a:lnSpc>
            </a:pPr>
            <a:endParaRPr lang="en-CA" sz="321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4381500"/>
            <a:ext cx="9575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initialdir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run-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</a:p>
          <a:p>
            <a:pPr>
              <a:lnSpc>
                <a:spcPts val="299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4762500"/>
            <a:ext cx="9575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transfer_input_files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input-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.txt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output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test.</a:t>
            </a:r>
            <a:r>
              <a:rPr lang="en-CA" sz="2639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$(Cluster)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.out</a:t>
            </a:r>
          </a:p>
          <a:p>
            <a:pPr>
              <a:lnSpc>
                <a:spcPts val="310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5537200"/>
            <a:ext cx="8382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log</a:t>
            </a:r>
          </a:p>
          <a:p>
            <a:pPr>
              <a:lnSpc>
                <a:spcPts val="3045"/>
              </a:lnSpc>
            </a:pPr>
            <a:endParaRPr lang="en-CA" sz="2639" b="1" smtClean="0">
              <a:solidFill>
                <a:srgbClr val="008E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92300" y="5537200"/>
            <a:ext cx="6667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= test.</a:t>
            </a:r>
            <a:r>
              <a:rPr lang="en-CA" sz="2639" b="1" smtClean="0">
                <a:solidFill>
                  <a:srgbClr val="941100"/>
                </a:solidFill>
                <a:latin typeface="DejaVu Sans Mono Bold"/>
                <a:cs typeface="DejaVu Sans Mono Bold"/>
              </a:rPr>
              <a:t>$(Cluster)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.log</a:t>
            </a:r>
          </a:p>
          <a:p>
            <a:pPr>
              <a:lnSpc>
                <a:spcPts val="3045"/>
              </a:lnSpc>
            </a:pPr>
            <a:endParaRPr lang="en-CA" sz="2639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6324600"/>
            <a:ext cx="9232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39" b="1" smtClean="0">
                <a:solidFill>
                  <a:srgbClr val="008E00"/>
                </a:solidFill>
                <a:latin typeface="DejaVu Sans Mono Bold"/>
                <a:cs typeface="DejaVu Sans Mono Bold"/>
              </a:rPr>
              <a:t>arguments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 = "input-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.txt </a:t>
            </a:r>
            <a:r>
              <a:rPr lang="en-CA" sz="2639" b="1" smtClean="0">
                <a:solidFill>
                  <a:srgbClr val="0432FF"/>
                </a:solidFill>
                <a:latin typeface="DejaVu Sans Mono Bold"/>
                <a:cs typeface="DejaVu Sans Mono Bold"/>
              </a:rPr>
              <a:t>$(Process)</a:t>
            </a: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</a:p>
          <a:p>
            <a:pPr>
              <a:lnSpc>
                <a:spcPts val="3045"/>
              </a:lnSpc>
            </a:pPr>
            <a:endParaRPr lang="en-CA" sz="2639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82600" y="6718300"/>
            <a:ext cx="1841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639" b="1" smtClean="0">
                <a:solidFill>
                  <a:srgbClr val="000000"/>
                </a:solidFill>
                <a:latin typeface="DejaVu Sans Mono Bold"/>
                <a:cs typeface="DejaVu Sans Mono Bold"/>
              </a:rPr>
              <a:t>queue 10</a:t>
            </a:r>
          </a:p>
          <a:p>
            <a:pPr>
              <a:lnSpc>
                <a:spcPts val="3045"/>
              </a:lnSpc>
            </a:pPr>
            <a:endParaRPr lang="en-CA" sz="2639" b="1" smtClean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378200" y="317500"/>
            <a:ext cx="66802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10" smtClean="0">
                <a:solidFill>
                  <a:srgbClr val="011892"/>
                </a:solidFill>
                <a:latin typeface="Arial Bold"/>
                <a:cs typeface="Arial Bold"/>
              </a:rPr>
              <a:t>Why Is HTC Difficult?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System must track jobs, machines, policy, …</a:t>
            </a:r>
          </a:p>
          <a:p>
            <a:pPr>
              <a:lnSpc>
                <a:spcPts val="3795"/>
              </a:lnSpc>
            </a:pPr>
            <a:endParaRPr lang="en-CA" sz="32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917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System must recover gracefully from failures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4638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Try to use all available resources, all the time</a:t>
            </a:r>
          </a:p>
          <a:p>
            <a:pPr>
              <a:lnSpc>
                <a:spcPts val="3795"/>
              </a:lnSpc>
            </a:pPr>
            <a:endParaRPr lang="en-CA" sz="328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0226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Lots of variety in users, machines, networks, …</a:t>
            </a:r>
          </a:p>
          <a:p>
            <a:pPr>
              <a:lnSpc>
                <a:spcPts val="3795"/>
              </a:lnSpc>
            </a:pPr>
            <a:endParaRPr lang="en-CA" sz="328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568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Sharing is hard (e.g., policy, security)</a:t>
            </a:r>
          </a:p>
          <a:p>
            <a:pPr>
              <a:lnSpc>
                <a:spcPts val="3795"/>
              </a:lnSpc>
            </a:pPr>
            <a:endParaRPr lang="en-CA" sz="32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44577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More about the principles of HTC on Thursday</a:t>
            </a:r>
          </a:p>
          <a:p>
            <a:pPr>
              <a:lnSpc>
                <a:spcPts val="3795"/>
              </a:lnSpc>
            </a:pPr>
            <a:endParaRPr lang="en-CA" sz="328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0500" y="7327900"/>
            <a:ext cx="146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2013 OSG User School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0" y="7327900"/>
            <a:ext cx="1854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Cartwright - More HTCondor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162300" y="3378200"/>
            <a:ext cx="68961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475"/>
              </a:lnSpc>
            </a:pPr>
            <a:r>
              <a:rPr lang="en-CA" sz="6052" b="1" spc="-20" smtClean="0">
                <a:solidFill>
                  <a:srgbClr val="011892"/>
                </a:solidFill>
                <a:latin typeface="Arial Bold"/>
                <a:cs typeface="Arial Bold"/>
              </a:rPr>
              <a:t>Your Turn!</a:t>
            </a:r>
          </a:p>
          <a:p>
            <a:pPr>
              <a:lnSpc>
                <a:spcPts val="7475"/>
              </a:lnSpc>
            </a:pPr>
            <a:endParaRPr lang="en-CA" sz="64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4546600" y="317500"/>
            <a:ext cx="5511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06" b="1" spc="-20" smtClean="0">
                <a:solidFill>
                  <a:srgbClr val="011892"/>
                </a:solidFill>
                <a:latin typeface="Arial Bold"/>
                <a:cs typeface="Arial Bold"/>
              </a:rPr>
              <a:t>Exercises!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970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Ask questions!</a:t>
            </a:r>
          </a:p>
          <a:p>
            <a:pPr>
              <a:lnSpc>
                <a:spcPts val="3850"/>
              </a:lnSpc>
            </a:pPr>
            <a:endParaRPr lang="en-CA" sz="334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1082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Lots of instructors around</a:t>
            </a:r>
          </a:p>
          <a:p>
            <a:pPr>
              <a:lnSpc>
                <a:spcPts val="3795"/>
              </a:lnSpc>
            </a:pPr>
            <a:endParaRPr lang="en-CA" sz="33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8194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Reminder: Get your X.509 certificate today!</a:t>
            </a:r>
          </a:p>
          <a:p>
            <a:pPr>
              <a:lnSpc>
                <a:spcPts val="3795"/>
              </a:lnSpc>
            </a:pPr>
            <a:endParaRPr lang="en-CA" sz="328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517900"/>
            <a:ext cx="935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4629" spc="-10" smtClean="0">
                <a:solidFill>
                  <a:srgbClr val="011892"/>
                </a:solidFill>
                <a:latin typeface="Arial"/>
                <a:cs typeface="Arial"/>
              </a:rPr>
              <a:t>•</a:t>
            </a:r>
            <a:r>
              <a:rPr lang="en-CA" sz="3086" spc="-10" smtClean="0">
                <a:solidFill>
                  <a:srgbClr val="011892"/>
                </a:solidFill>
                <a:latin typeface="Arial"/>
                <a:cs typeface="Arial"/>
              </a:rPr>
              <a:t> Coming next:</a:t>
            </a:r>
          </a:p>
          <a:p>
            <a:pPr>
              <a:lnSpc>
                <a:spcPts val="3850"/>
              </a:lnSpc>
            </a:pPr>
            <a:endParaRPr lang="en-CA" sz="336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4114800"/>
            <a:ext cx="2387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Now - 12:15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06800" y="4114800"/>
            <a:ext cx="35814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Hands-on exercises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2200" y="4699000"/>
            <a:ext cx="2146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12:15-1:15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06800" y="4699000"/>
            <a:ext cx="1346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Lunch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2200" y="5295900"/>
            <a:ext cx="1943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smtClean="0">
                <a:solidFill>
                  <a:srgbClr val="011892"/>
                </a:solidFill>
                <a:latin typeface="Arial"/>
                <a:cs typeface="Arial"/>
              </a:rPr>
              <a:t>1:15-5:30</a:t>
            </a:r>
          </a:p>
          <a:p>
            <a:pPr>
              <a:lnSpc>
                <a:spcPts val="3735"/>
              </a:lnSpc>
            </a:pPr>
            <a:endParaRPr lang="en-CA" sz="3021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06800" y="5295900"/>
            <a:ext cx="3266279" cy="4440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35"/>
              </a:lnSpc>
            </a:pPr>
            <a:r>
              <a:rPr lang="en-CA" sz="3021" spc="-10" dirty="0" smtClean="0">
                <a:solidFill>
                  <a:srgbClr val="011892"/>
                </a:solidFill>
                <a:latin typeface="Arial"/>
                <a:cs typeface="Arial"/>
              </a:rPr>
              <a:t>Afternoon </a:t>
            </a:r>
            <a:r>
              <a:rPr lang="en-CA" sz="3021" spc="-10" dirty="0" smtClean="0">
                <a:solidFill>
                  <a:srgbClr val="011892"/>
                </a:solidFill>
                <a:latin typeface="Arial"/>
                <a:cs typeface="Arial"/>
              </a:rPr>
              <a:t>sessions</a:t>
            </a:r>
            <a:endParaRPr lang="en-CA" sz="3021" spc="-10" dirty="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15500" y="732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022600" y="317500"/>
            <a:ext cx="7035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Main Parts of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0500" y="7327900"/>
            <a:ext cx="146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2013 OSG User School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191000" y="7327900"/>
            <a:ext cx="1854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Cartwright - More HTCondor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022600" y="317500"/>
            <a:ext cx="7035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Main Parts of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93900" y="1485900"/>
            <a:ext cx="80645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65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Function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8000" y="1993900"/>
            <a:ext cx="9550400" cy="302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65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waiting/running jobs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available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Match jobs and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machine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8000" y="5067300"/>
            <a:ext cx="9550400" cy="147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job (on submitter)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job (on machine)</a:t>
            </a:r>
          </a:p>
          <a:p>
            <a:pPr>
              <a:lnSpc>
                <a:spcPts val="6100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022600" y="317500"/>
            <a:ext cx="7035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Main Parts of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93900" y="1485900"/>
            <a:ext cx="31623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Function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8000" y="1993900"/>
            <a:ext cx="4648200" cy="2870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waiting/running jobs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available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Match jobs and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machine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70500" y="1485900"/>
            <a:ext cx="46736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HTCondor Name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70500" y="1993900"/>
            <a:ext cx="46736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schedd (“sked-dee”)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70500" y="3530600"/>
            <a:ext cx="46736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mtClean="0">
                <a:solidFill>
                  <a:srgbClr val="011892"/>
                </a:solidFill>
                <a:latin typeface="Arial"/>
                <a:cs typeface="Arial"/>
              </a:rPr>
              <a:t>negotiator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startd (“start-dee”)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8000" y="5372100"/>
            <a:ext cx="6096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job (on submitter)   shadow</a:t>
            </a:r>
          </a:p>
          <a:p>
            <a:pPr>
              <a:lnSpc>
                <a:spcPts val="3045"/>
              </a:lnSpc>
            </a:pPr>
            <a:endParaRPr lang="en-CA" sz="2498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8000" y="6146800"/>
            <a:ext cx="5905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job (on machine)    starter</a:t>
            </a:r>
          </a:p>
          <a:p>
            <a:pPr>
              <a:lnSpc>
                <a:spcPts val="3045"/>
              </a:lnSpc>
            </a:pPr>
            <a:endParaRPr lang="en-CA" sz="2498" spc="-10" smtClean="0">
              <a:solidFill>
                <a:srgbClr val="011892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0500" y="7327900"/>
            <a:ext cx="146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2013 OSG User School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1000" y="7327900"/>
            <a:ext cx="1854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76767"/>
                </a:solidFill>
                <a:latin typeface="Arial"/>
                <a:cs typeface="Arial"/>
              </a:rPr>
              <a:t>Cartwright - More HTCondor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76767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91700" y="73279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07" spc="-10" smtClean="0">
                <a:solidFill>
                  <a:srgbClr val="666666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007" spc="-10" smtClean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3022600" y="317500"/>
            <a:ext cx="70358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25"/>
              </a:lnSpc>
            </a:pPr>
            <a:r>
              <a:rPr lang="en-CA" sz="3683" b="1" spc="-10" smtClean="0">
                <a:solidFill>
                  <a:srgbClr val="011892"/>
                </a:solidFill>
                <a:latin typeface="Arial Bold"/>
                <a:cs typeface="Arial Bold"/>
              </a:rPr>
              <a:t>Main Parts of HTCondor</a:t>
            </a:r>
          </a:p>
          <a:p>
            <a:pPr>
              <a:lnSpc>
                <a:spcPts val="4425"/>
              </a:lnSpc>
            </a:pPr>
            <a:endParaRPr lang="en-CA" sz="386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93900" y="1485900"/>
            <a:ext cx="31623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Function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8000" y="1993900"/>
            <a:ext cx="4648200" cy="2870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waiting/running jobs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Track available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Match jobs and machines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Manage one machine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70500" y="1485900"/>
            <a:ext cx="31496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949" b="1" spc="-10" smtClean="0">
                <a:solidFill>
                  <a:srgbClr val="FFFFFF"/>
                </a:solidFill>
                <a:latin typeface="Arial Bold"/>
                <a:cs typeface="Arial Bold"/>
              </a:rPr>
              <a:t>HTCondor Name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70500" y="1993900"/>
            <a:ext cx="31496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schedd (“sked-dee”)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collector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70500" y="3530600"/>
            <a:ext cx="31496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CA" sz="2498" smtClean="0">
                <a:solidFill>
                  <a:srgbClr val="011892"/>
                </a:solidFill>
                <a:latin typeface="Arial"/>
                <a:cs typeface="Arial"/>
              </a:rPr>
              <a:t>negotiator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startd (“start-dee”)</a:t>
            </a:r>
          </a:p>
          <a:p>
            <a:pPr>
              <a:lnSpc>
                <a:spcPts val="606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51900" y="1485900"/>
            <a:ext cx="1092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103" b="1" smtClean="0">
                <a:solidFill>
                  <a:srgbClr val="FFFFFF"/>
                </a:solidFill>
                <a:latin typeface="Arial Bold"/>
                <a:cs typeface="Arial Bold"/>
              </a:rPr>
              <a:t>#</a:t>
            </a:r>
          </a:p>
          <a:p>
            <a:pPr>
              <a:lnSpc>
                <a:spcPts val="3565"/>
              </a:lnSpc>
            </a:pPr>
            <a:endParaRPr lang="en-CA" sz="309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75700" y="2311400"/>
            <a:ext cx="1168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1+</a:t>
            </a:r>
          </a:p>
          <a:p>
            <a:pPr>
              <a:lnSpc>
                <a:spcPts val="304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77300" y="3073400"/>
            <a:ext cx="1066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304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77300" y="3848100"/>
            <a:ext cx="1066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98" spc="-10" smtClean="0">
                <a:solidFill>
                  <a:srgbClr val="011892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304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01100" y="4546600"/>
            <a:ext cx="1143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63" spc="-10" smtClean="0">
                <a:solidFill>
                  <a:srgbClr val="011892"/>
                </a:solidFill>
                <a:latin typeface="Arial"/>
                <a:cs typeface="Arial"/>
              </a:rPr>
              <a:t>per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34400" y="4838700"/>
            <a:ext cx="140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63" spc="-10" smtClean="0">
                <a:solidFill>
                  <a:srgbClr val="011892"/>
                </a:solidFill>
                <a:latin typeface="Arial"/>
                <a:cs typeface="Arial"/>
              </a:rPr>
              <a:t>machine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610600" y="5321300"/>
            <a:ext cx="1333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63" spc="-10" smtClean="0">
                <a:solidFill>
                  <a:srgbClr val="011892"/>
                </a:solidFill>
                <a:latin typeface="Arial"/>
                <a:cs typeface="Arial"/>
              </a:rPr>
              <a:t>per job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8000" y="5283200"/>
            <a:ext cx="79502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CA" sz="2629" smtClean="0">
                <a:solidFill>
                  <a:srgbClr val="011892"/>
                </a:solidFill>
                <a:latin typeface="Arial"/>
                <a:cs typeface="Arial"/>
              </a:rPr>
              <a:t>Manage one job (on submitter)   shadow</a:t>
            </a:r>
            <a:r>
              <a:rPr lang="en-CA" sz="262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29" smtClean="0">
                <a:solidFill>
                  <a:srgbClr val="000000"/>
                </a:solidFill>
                <a:latin typeface="Times New Roman"/>
              </a:rPr>
            </a:br>
            <a:r>
              <a:rPr lang="en-CA" sz="2629" smtClean="0">
                <a:solidFill>
                  <a:srgbClr val="011892"/>
                </a:solidFill>
                <a:latin typeface="Arial"/>
                <a:cs typeface="Arial"/>
              </a:rPr>
              <a:t>Manage one job (on machine)    starter</a:t>
            </a:r>
          </a:p>
          <a:p>
            <a:pPr>
              <a:lnSpc>
                <a:spcPts val="4035"/>
              </a:lnSpc>
            </a:pPr>
            <a:endParaRPr lang="en-CA" sz="2629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572500" y="56007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56" smtClean="0">
                <a:solidFill>
                  <a:srgbClr val="011892"/>
                </a:solidFill>
                <a:latin typeface="Arial"/>
                <a:cs typeface="Arial"/>
              </a:rPr>
              <a:t>running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10600" y="6083300"/>
            <a:ext cx="1333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56" smtClean="0">
                <a:solidFill>
                  <a:srgbClr val="011892"/>
                </a:solidFill>
                <a:latin typeface="Arial"/>
                <a:cs typeface="Arial"/>
              </a:rPr>
              <a:t>per job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572500" y="6375400"/>
            <a:ext cx="137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56" smtClean="0">
                <a:solidFill>
                  <a:srgbClr val="011892"/>
                </a:solidFill>
                <a:latin typeface="Arial"/>
                <a:cs typeface="Arial"/>
              </a:rPr>
              <a:t>running</a:t>
            </a:r>
          </a:p>
          <a:p>
            <a:pPr>
              <a:lnSpc>
                <a:spcPts val="2125"/>
              </a:lnSpc>
            </a:pPr>
            <a:endParaRPr lang="en-CA" sz="185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791700" y="7327900"/>
            <a:ext cx="152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28" spc="-10" smtClean="0">
                <a:solidFill>
                  <a:srgbClr val="666666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0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2211</Words>
  <Application>Microsoft Office PowerPoint</Application>
  <PresentationFormat>Custom</PresentationFormat>
  <Paragraphs>622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gthain</cp:lastModifiedBy>
  <cp:revision>5</cp:revision>
  <dcterms:created xsi:type="dcterms:W3CDTF">2014-07-06T23:55:21Z</dcterms:created>
  <dcterms:modified xsi:type="dcterms:W3CDTF">2014-07-07T06:16:20Z</dcterms:modified>
</cp:coreProperties>
</file>