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7"/>
  </p:notesMasterIdLst>
  <p:sldIdLst>
    <p:sldId id="256" r:id="rId2"/>
    <p:sldId id="269" r:id="rId3"/>
    <p:sldId id="280" r:id="rId4"/>
    <p:sldId id="275" r:id="rId5"/>
    <p:sldId id="281" r:id="rId6"/>
    <p:sldId id="282" r:id="rId7"/>
    <p:sldId id="284" r:id="rId8"/>
    <p:sldId id="285" r:id="rId9"/>
    <p:sldId id="292" r:id="rId10"/>
    <p:sldId id="293" r:id="rId11"/>
    <p:sldId id="294" r:id="rId12"/>
    <p:sldId id="261" r:id="rId13"/>
    <p:sldId id="262" r:id="rId14"/>
    <p:sldId id="290" r:id="rId15"/>
    <p:sldId id="29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94660"/>
  </p:normalViewPr>
  <p:slideViewPr>
    <p:cSldViewPr>
      <p:cViewPr varScale="1">
        <p:scale>
          <a:sx n="70" d="100"/>
          <a:sy n="70" d="100"/>
        </p:scale>
        <p:origin x="-881" y="-48"/>
      </p:cViewPr>
      <p:guideLst>
        <p:guide orient="horz" pos="2160"/>
        <p:guide pos="2880"/>
      </p:guideLst>
    </p:cSldViewPr>
  </p:slideViewPr>
  <p:notesTextViewPr>
    <p:cViewPr>
      <p:scale>
        <a:sx n="1" d="1"/>
        <a:sy n="1" d="1"/>
      </p:scale>
      <p:origin x="0" y="0"/>
    </p:cViewPr>
  </p:notesTextViewPr>
  <p:sorterViewPr>
    <p:cViewPr>
      <p:scale>
        <a:sx n="100" d="100"/>
        <a:sy n="100" d="100"/>
      </p:scale>
      <p:origin x="0" y="4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6AD37C-ADC0-461F-B1F7-81EC5592E7B8}" type="datetimeFigureOut">
              <a:rPr lang="en-US" smtClean="0"/>
              <a:t>11/2/2016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FC3DA2-6809-4768-AC93-CD3D92E8552C}" type="slidenum">
              <a:rPr lang="en-US" smtClean="0"/>
              <a:t>‹#›</a:t>
            </a:fld>
            <a:endParaRPr lang="en-US"/>
          </a:p>
        </p:txBody>
      </p:sp>
    </p:spTree>
    <p:extLst>
      <p:ext uri="{BB962C8B-B14F-4D97-AF65-F5344CB8AC3E}">
        <p14:creationId xmlns:p14="http://schemas.microsoft.com/office/powerpoint/2010/main" val="80429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93243DA-A003-457D-B12F-2634F22AC96F}" type="datetime1">
              <a:rPr lang="en-US" smtClean="0"/>
              <a:t>11/2/2016</a:t>
            </a:fld>
            <a:endParaRPr lang="en-US"/>
          </a:p>
        </p:txBody>
      </p:sp>
      <p:sp>
        <p:nvSpPr>
          <p:cNvPr id="20" name="Footer Placeholder 19"/>
          <p:cNvSpPr>
            <a:spLocks noGrp="1"/>
          </p:cNvSpPr>
          <p:nvPr>
            <p:ph type="ftr" sz="quarter" idx="11"/>
          </p:nvPr>
        </p:nvSpPr>
        <p:spPr/>
        <p:txBody>
          <a:bodyPr/>
          <a:lstStyle>
            <a:extLst/>
          </a:lstStyle>
          <a:p>
            <a:r>
              <a:rPr kumimoji="0" lang="en-US" smtClean="0"/>
              <a:t>Shawn McKee - OSG Networking</a:t>
            </a:r>
            <a:endParaRPr kumimoji="0" lang="en-US"/>
          </a:p>
        </p:txBody>
      </p:sp>
      <p:sp>
        <p:nvSpPr>
          <p:cNvPr id="10" name="Slide Number Placeholder 9"/>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83C77A-143A-44D6-9A7C-7B902FE51DF8}" type="datetime1">
              <a:rPr lang="en-US" smtClean="0"/>
              <a:t>11/2/2016</a:t>
            </a:fld>
            <a:endParaRPr lang="en-US"/>
          </a:p>
        </p:txBody>
      </p:sp>
      <p:sp>
        <p:nvSpPr>
          <p:cNvPr id="5" name="Footer Placeholder 4"/>
          <p:cNvSpPr>
            <a:spLocks noGrp="1"/>
          </p:cNvSpPr>
          <p:nvPr>
            <p:ph type="ftr" sz="quarter" idx="11"/>
          </p:nvPr>
        </p:nvSpPr>
        <p:spPr/>
        <p:txBody>
          <a:bodyPr/>
          <a:lstStyle>
            <a:extLst/>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 y="6337073"/>
            <a:ext cx="1428750" cy="523875"/>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71887B-8CE0-463D-BAD8-AB6D92A98F1F}" type="datetime1">
              <a:rPr lang="en-US" smtClean="0"/>
              <a:t>11/2/2016</a:t>
            </a:fld>
            <a:endParaRPr lang="en-US"/>
          </a:p>
        </p:txBody>
      </p:sp>
      <p:sp>
        <p:nvSpPr>
          <p:cNvPr id="5" name="Footer Placeholder 4"/>
          <p:cNvSpPr>
            <a:spLocks noGrp="1"/>
          </p:cNvSpPr>
          <p:nvPr>
            <p:ph type="ftr" sz="quarter" idx="11"/>
          </p:nvPr>
        </p:nvSpPr>
        <p:spPr/>
        <p:txBody>
          <a:bodyPr/>
          <a:lstStyle>
            <a:extLst/>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 y="6337073"/>
            <a:ext cx="1428750" cy="52387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2DEAB5E-54CA-4197-B0C0-60CFDF79F1F6}" type="datetime1">
              <a:rPr lang="en-US" smtClean="0"/>
              <a:t>11/2/2016</a:t>
            </a:fld>
            <a:endParaRPr lang="en-US"/>
          </a:p>
        </p:txBody>
      </p:sp>
      <p:sp>
        <p:nvSpPr>
          <p:cNvPr id="5" name="Footer Placeholder 4"/>
          <p:cNvSpPr>
            <a:spLocks noGrp="1"/>
          </p:cNvSpPr>
          <p:nvPr>
            <p:ph type="ftr" sz="quarter" idx="11"/>
          </p:nvPr>
        </p:nvSpPr>
        <p:spPr/>
        <p:txBody>
          <a:bodyPr/>
          <a:lstStyle>
            <a:extLst/>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 y="6337073"/>
            <a:ext cx="1428750" cy="52387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0D02AA5-3BAD-4EC4-803B-0560594D40E5}" type="datetime1">
              <a:rPr lang="en-US" smtClean="0"/>
              <a:t>11/2/2016</a:t>
            </a:fld>
            <a:endParaRPr lang="en-US"/>
          </a:p>
        </p:txBody>
      </p:sp>
      <p:sp>
        <p:nvSpPr>
          <p:cNvPr id="5" name="Footer Placeholder 4"/>
          <p:cNvSpPr>
            <a:spLocks noGrp="1"/>
          </p:cNvSpPr>
          <p:nvPr>
            <p:ph type="ftr" sz="quarter" idx="11"/>
          </p:nvPr>
        </p:nvSpPr>
        <p:spPr/>
        <p:txBody>
          <a:bodyPr/>
          <a:lstStyle>
            <a:extLst/>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28850" y="6334125"/>
            <a:ext cx="1428750" cy="52387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B1C4304-C996-449C-98F8-1575E0370929}" type="datetime1">
              <a:rPr lang="en-US" smtClean="0"/>
              <a:t>11/2/2016</a:t>
            </a:fld>
            <a:endParaRPr lang="en-US"/>
          </a:p>
        </p:txBody>
      </p:sp>
      <p:sp>
        <p:nvSpPr>
          <p:cNvPr id="6" name="Footer Placeholder 5"/>
          <p:cNvSpPr>
            <a:spLocks noGrp="1"/>
          </p:cNvSpPr>
          <p:nvPr>
            <p:ph type="ftr" sz="quarter" idx="11"/>
          </p:nvPr>
        </p:nvSpPr>
        <p:spPr/>
        <p:txBody>
          <a:bodyPr/>
          <a:lstStyle>
            <a:extLst/>
          </a:lstStyle>
          <a:p>
            <a:r>
              <a:rPr kumimoji="0" lang="en-US" smtClean="0"/>
              <a:t>Shawn McKee - OSG Networking</a:t>
            </a:r>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 y="6337073"/>
            <a:ext cx="1428750" cy="52387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5614A80-1DCD-473C-8CFC-3844BDE85D13}" type="datetime1">
              <a:rPr lang="en-US" smtClean="0"/>
              <a:t>11/2/2016</a:t>
            </a:fld>
            <a:endParaRPr lang="en-US"/>
          </a:p>
        </p:txBody>
      </p:sp>
      <p:sp>
        <p:nvSpPr>
          <p:cNvPr id="8" name="Footer Placeholder 7"/>
          <p:cNvSpPr>
            <a:spLocks noGrp="1"/>
          </p:cNvSpPr>
          <p:nvPr>
            <p:ph type="ftr" sz="quarter" idx="11"/>
          </p:nvPr>
        </p:nvSpPr>
        <p:spPr/>
        <p:txBody>
          <a:bodyPr/>
          <a:lstStyle>
            <a:extLst/>
          </a:lstStyle>
          <a:p>
            <a:r>
              <a:rPr kumimoji="0" lang="en-US" smtClean="0"/>
              <a:t>Shawn McKee - OSG Networking</a:t>
            </a:r>
            <a:endParaRPr kumimoji="0" lang="en-US"/>
          </a:p>
        </p:txBody>
      </p:sp>
      <p:sp>
        <p:nvSpPr>
          <p:cNvPr id="9" name="Slide Number Placeholder 8"/>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 y="6337073"/>
            <a:ext cx="1428750" cy="52387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E62915E-08C2-4C60-B5E2-F8C456857D73}" type="datetime1">
              <a:rPr lang="en-US" smtClean="0"/>
              <a:t>11/2/2016</a:t>
            </a:fld>
            <a:endParaRPr lang="en-US"/>
          </a:p>
        </p:txBody>
      </p:sp>
      <p:sp>
        <p:nvSpPr>
          <p:cNvPr id="4" name="Footer Placeholder 3"/>
          <p:cNvSpPr>
            <a:spLocks noGrp="1"/>
          </p:cNvSpPr>
          <p:nvPr>
            <p:ph type="ftr" sz="quarter" idx="11"/>
          </p:nvPr>
        </p:nvSpPr>
        <p:spPr/>
        <p:txBody>
          <a:bodyPr/>
          <a:lstStyle>
            <a:extLst/>
          </a:lstStyle>
          <a:p>
            <a:r>
              <a:rPr kumimoji="0" lang="en-US" smtClean="0"/>
              <a:t>Shawn McKee - OSG Networking</a:t>
            </a:r>
            <a:endParaRPr kumimoji="0" lang="en-US"/>
          </a:p>
        </p:txBody>
      </p:sp>
      <p:sp>
        <p:nvSpPr>
          <p:cNvPr id="5" name="Slide Number Placeholder 4"/>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3A69166-EEE5-4B95-BB6D-626F8EAD8FEC}" type="datetime1">
              <a:rPr lang="en-US" smtClean="0"/>
              <a:t>11/2/2016</a:t>
            </a:fld>
            <a:endParaRPr lang="en-US"/>
          </a:p>
        </p:txBody>
      </p:sp>
      <p:sp>
        <p:nvSpPr>
          <p:cNvPr id="3" name="Footer Placeholder 2"/>
          <p:cNvSpPr>
            <a:spLocks noGrp="1"/>
          </p:cNvSpPr>
          <p:nvPr>
            <p:ph type="ftr" sz="quarter" idx="11"/>
          </p:nvPr>
        </p:nvSpPr>
        <p:spPr/>
        <p:txBody>
          <a:bodyPr/>
          <a:lstStyle>
            <a:extLst/>
          </a:lstStyle>
          <a:p>
            <a:r>
              <a:rPr kumimoji="0" lang="en-US" smtClean="0"/>
              <a:t>Shawn McKee - OSG Networking</a:t>
            </a:r>
            <a:endParaRPr kumimoji="0" lang="en-US"/>
          </a:p>
        </p:txBody>
      </p:sp>
      <p:sp>
        <p:nvSpPr>
          <p:cNvPr id="4" name="Slide Number Placeholder 3"/>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1718563-7F68-40CF-BAF7-C7BADD549C3B}" type="datetime1">
              <a:rPr lang="en-US" smtClean="0"/>
              <a:t>11/2/2016</a:t>
            </a:fld>
            <a:endParaRPr lang="en-US"/>
          </a:p>
        </p:txBody>
      </p:sp>
      <p:sp>
        <p:nvSpPr>
          <p:cNvPr id="6" name="Footer Placeholder 5"/>
          <p:cNvSpPr>
            <a:spLocks noGrp="1"/>
          </p:cNvSpPr>
          <p:nvPr>
            <p:ph type="ftr" sz="quarter" idx="11"/>
          </p:nvPr>
        </p:nvSpPr>
        <p:spPr/>
        <p:txBody>
          <a:bodyPr/>
          <a:lstStyle>
            <a:extLst/>
          </a:lstStyle>
          <a:p>
            <a:r>
              <a:rPr kumimoji="0" lang="en-US" smtClean="0"/>
              <a:t>Shawn McKee - OSG Networking</a:t>
            </a:r>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7D141DE-B7F1-415B-8B9A-23F37F150D96}" type="datetime1">
              <a:rPr lang="en-US" smtClean="0"/>
              <a:t>11/2/2016</a:t>
            </a:fld>
            <a:endParaRPr lang="en-US"/>
          </a:p>
        </p:txBody>
      </p:sp>
      <p:sp>
        <p:nvSpPr>
          <p:cNvPr id="6" name="Footer Placeholder 5"/>
          <p:cNvSpPr>
            <a:spLocks noGrp="1"/>
          </p:cNvSpPr>
          <p:nvPr>
            <p:ph type="ftr" sz="quarter" idx="11"/>
          </p:nvPr>
        </p:nvSpPr>
        <p:spPr/>
        <p:txBody>
          <a:bodyPr/>
          <a:lstStyle>
            <a:extLst/>
          </a:lstStyle>
          <a:p>
            <a:r>
              <a:rPr kumimoji="0" lang="en-US" smtClean="0"/>
              <a:t>Shawn McKee - OSG Networking</a:t>
            </a:r>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02DD42F7-2E76-41E5-B9C6-A28BDDE75396}" type="datetime1">
              <a:rPr lang="en-US" smtClean="0"/>
              <a:t>11/2/2016</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kumimoji="0" lang="en-US" sz="1200" smtClean="0">
                <a:solidFill>
                  <a:schemeClr val="bg2">
                    <a:shade val="50000"/>
                  </a:schemeClr>
                </a:solidFill>
                <a:effectLst/>
              </a:rPr>
              <a:t>Shawn McKee - OSG Networking</a:t>
            </a:r>
            <a:endParaRPr kumimoji="0"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14400" y="6337073"/>
            <a:ext cx="1428750" cy="52387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twiki.opensciencegrid.org/bin/view/Documentation/DeployperfSONAR" TargetMode="External"/><Relationship Id="rId13" Type="http://schemas.openxmlformats.org/officeDocument/2006/relationships/hyperlink" Target="http://www.perfsonar.net/" TargetMode="External"/><Relationship Id="rId3" Type="http://schemas.openxmlformats.org/officeDocument/2006/relationships/hyperlink" Target="https://twiki.grid.iu.edu/bin/view/Operations/PSServiceLevelAgreement" TargetMode="External"/><Relationship Id="rId7" Type="http://schemas.openxmlformats.org/officeDocument/2006/relationships/hyperlink" Target="http://grid-monitoring.cern.ch/perfsonar_coverage.txt" TargetMode="External"/><Relationship Id="rId12" Type="http://schemas.openxmlformats.org/officeDocument/2006/relationships/hyperlink" Target="http://madalert.aglt2.org/madalert/diff.html" TargetMode="External"/><Relationship Id="rId2" Type="http://schemas.openxmlformats.org/officeDocument/2006/relationships/hyperlink" Target="https://docs.google.com/document/d/1l144BSo-88M0cLMMjKcKMIE-Q5s21X-w3lYl-0Pn_08/edit" TargetMode="External"/><Relationship Id="rId1" Type="http://schemas.openxmlformats.org/officeDocument/2006/relationships/slideLayout" Target="../slideLayouts/slideLayout2.xml"/><Relationship Id="rId6" Type="http://schemas.openxmlformats.org/officeDocument/2006/relationships/hyperlink" Target="https://docs.google.com/document/d/1FzmXZinO4Pb8NAfd5SWUzaAFYOL23dt66hQsDmaP-WI/edit" TargetMode="External"/><Relationship Id="rId11" Type="http://schemas.openxmlformats.org/officeDocument/2006/relationships/hyperlink" Target="https://ps-test.sca.iu.edu/meshconfig/" TargetMode="External"/><Relationship Id="rId5" Type="http://schemas.openxmlformats.org/officeDocument/2006/relationships/hyperlink" Target="https://drive.google.com/drive/u/0/folders/0B63jqzjmiVgcOG5aMmg1cFo2SDA" TargetMode="External"/><Relationship Id="rId10" Type="http://schemas.openxmlformats.org/officeDocument/2006/relationships/hyperlink" Target="https://oim-itb.grid.iu.edu/oim/meshconfig" TargetMode="External"/><Relationship Id="rId4" Type="http://schemas.openxmlformats.org/officeDocument/2006/relationships/hyperlink" Target="https://www.opensciencegrid.org/bin/view/Documentation/NetworkingInOSG" TargetMode="External"/><Relationship Id="rId9" Type="http://schemas.openxmlformats.org/officeDocument/2006/relationships/hyperlink" Target="http://cl-analytics.mwt2.org:560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uct2-lx2.mwt2.org:999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opensciencegrid.org/osg-networking/" TargetMode="External"/><Relationship Id="rId2" Type="http://schemas.openxmlformats.org/officeDocument/2006/relationships/hyperlink" Target="https://www.opensciencegrid.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google.com/document/d/1WW0WtkngrtTekcNRM6jt53rxhgiXEMxLR-IJvmaMzwQ/edi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OSG Area Coordinators</a:t>
            </a:r>
            <a:endParaRPr lang="en-US" dirty="0"/>
          </a:p>
        </p:txBody>
      </p:sp>
      <p:sp>
        <p:nvSpPr>
          <p:cNvPr id="3" name="Subtitle 2"/>
          <p:cNvSpPr>
            <a:spLocks noGrp="1"/>
          </p:cNvSpPr>
          <p:nvPr>
            <p:ph type="subTitle" idx="1"/>
          </p:nvPr>
        </p:nvSpPr>
        <p:spPr/>
        <p:txBody>
          <a:bodyPr/>
          <a:lstStyle/>
          <a:p>
            <a:r>
              <a:rPr lang="en-US" dirty="0" smtClean="0"/>
              <a:t>Network Monitoring Update: </a:t>
            </a:r>
            <a:r>
              <a:rPr lang="en-US" b="1" dirty="0"/>
              <a:t> </a:t>
            </a:r>
            <a:r>
              <a:rPr lang="en-US" b="1" dirty="0" smtClean="0"/>
              <a:t>Nov</a:t>
            </a:r>
            <a:r>
              <a:rPr lang="en-US" b="1" dirty="0" smtClean="0"/>
              <a:t>ember </a:t>
            </a:r>
            <a:r>
              <a:rPr lang="en-US" b="1" dirty="0"/>
              <a:t>2</a:t>
            </a:r>
            <a:r>
              <a:rPr lang="en-US" b="1" dirty="0" smtClean="0"/>
              <a:t> </a:t>
            </a:r>
            <a:r>
              <a:rPr lang="en-US" b="1" dirty="0" smtClean="0"/>
              <a:t>2016</a:t>
            </a:r>
          </a:p>
          <a:p>
            <a:r>
              <a:rPr lang="en-US" dirty="0" smtClean="0"/>
              <a:t>Shawn McKee</a:t>
            </a:r>
            <a:endParaRPr lang="en-US" dirty="0"/>
          </a:p>
        </p:txBody>
      </p:sp>
      <p:sp>
        <p:nvSpPr>
          <p:cNvPr id="4" name="Date Placeholder 3"/>
          <p:cNvSpPr>
            <a:spLocks noGrp="1"/>
          </p:cNvSpPr>
          <p:nvPr>
            <p:ph type="dt" sz="half" idx="10"/>
          </p:nvPr>
        </p:nvSpPr>
        <p:spPr/>
        <p:txBody>
          <a:bodyPr/>
          <a:lstStyle/>
          <a:p>
            <a:fld id="{BAD414DA-4AB8-4A83-9CB6-13649ED61078}" type="datetime1">
              <a:rPr lang="en-US" smtClean="0"/>
              <a:t>11/2/2016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1</a:t>
            </a:fld>
            <a:endParaRPr kumimoji="0" lang="en-US"/>
          </a:p>
        </p:txBody>
      </p:sp>
    </p:spTree>
    <p:extLst>
      <p:ext uri="{BB962C8B-B14F-4D97-AF65-F5344CB8AC3E}">
        <p14:creationId xmlns:p14="http://schemas.microsoft.com/office/powerpoint/2010/main" val="1070992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OSG Network </a:t>
            </a:r>
            <a:r>
              <a:rPr lang="en-US" sz="3200" dirty="0" err="1" smtClean="0"/>
              <a:t>Datastore</a:t>
            </a:r>
            <a:r>
              <a:rPr lang="en-US" sz="3200" dirty="0" smtClean="0"/>
              <a:t> Lifecycle Goals</a:t>
            </a:r>
            <a:endParaRPr lang="en-US" sz="3200" dirty="0"/>
          </a:p>
        </p:txBody>
      </p:sp>
      <p:sp>
        <p:nvSpPr>
          <p:cNvPr id="3" name="Content Placeholder 2"/>
          <p:cNvSpPr>
            <a:spLocks noGrp="1"/>
          </p:cNvSpPr>
          <p:nvPr>
            <p:ph idx="1"/>
          </p:nvPr>
        </p:nvSpPr>
        <p:spPr/>
        <p:txBody>
          <a:bodyPr>
            <a:normAutofit fontScale="92500" lnSpcReduction="10000"/>
          </a:bodyPr>
          <a:lstStyle/>
          <a:p>
            <a:r>
              <a:rPr lang="en-US" dirty="0" smtClean="0"/>
              <a:t>We need to determine how to continue to provide the OSG Network </a:t>
            </a:r>
            <a:r>
              <a:rPr lang="en-US" dirty="0" err="1" smtClean="0"/>
              <a:t>Datastore</a:t>
            </a:r>
            <a:r>
              <a:rPr lang="en-US" dirty="0" smtClean="0"/>
              <a:t> services (gathering and making accessible the data) given that our storage space will be exhausted in 6 months</a:t>
            </a:r>
          </a:p>
          <a:p>
            <a:pPr marL="916686" lvl="1" indent="-514350">
              <a:buFont typeface="+mj-lt"/>
              <a:buAutoNum type="arabicPeriod"/>
            </a:pPr>
            <a:r>
              <a:rPr lang="en-US" dirty="0" smtClean="0"/>
              <a:t>We need to identify secondary storage to migrate older data to</a:t>
            </a:r>
          </a:p>
          <a:p>
            <a:pPr marL="916686" lvl="1" indent="-514350">
              <a:buFont typeface="+mj-lt"/>
              <a:buAutoNum type="arabicPeriod"/>
            </a:pPr>
            <a:r>
              <a:rPr lang="en-US" dirty="0" smtClean="0"/>
              <a:t>We need a tool that is capable of non-disruptively  migrating “older” data from </a:t>
            </a:r>
            <a:r>
              <a:rPr lang="en-US" dirty="0" err="1" smtClean="0"/>
              <a:t>ESmond</a:t>
            </a:r>
            <a:r>
              <a:rPr lang="en-US" dirty="0" smtClean="0"/>
              <a:t> to the secondary storage in a way that allows us to continue to provide access to that data</a:t>
            </a:r>
            <a:endParaRPr lang="en-US" dirty="0"/>
          </a:p>
        </p:txBody>
      </p:sp>
      <p:sp>
        <p:nvSpPr>
          <p:cNvPr id="4" name="Date Placeholder 3"/>
          <p:cNvSpPr>
            <a:spLocks noGrp="1"/>
          </p:cNvSpPr>
          <p:nvPr>
            <p:ph type="dt" sz="half" idx="10"/>
          </p:nvPr>
        </p:nvSpPr>
        <p:spPr/>
        <p:txBody>
          <a:bodyPr/>
          <a:lstStyle/>
          <a:p>
            <a:fld id="{42DEAB5E-54CA-4197-B0C0-60CFDF79F1F6}" type="datetime1">
              <a:rPr lang="en-US" smtClean="0"/>
              <a:t>11/2/2016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10</a:t>
            </a:fld>
            <a:endParaRPr kumimoji="0" lang="en-US"/>
          </a:p>
        </p:txBody>
      </p:sp>
    </p:spTree>
    <p:extLst>
      <p:ext uri="{BB962C8B-B14F-4D97-AF65-F5344CB8AC3E}">
        <p14:creationId xmlns:p14="http://schemas.microsoft.com/office/powerpoint/2010/main" val="2110124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  A Discussion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perfSONAR developer leads acknowledge the problem and are willing to work with us.</a:t>
            </a:r>
          </a:p>
          <a:p>
            <a:pPr lvl="1"/>
            <a:r>
              <a:rPr lang="en-US" dirty="0" smtClean="0"/>
              <a:t>We are the first “client” to hit this kind of problem…but likely not the last one</a:t>
            </a:r>
          </a:p>
          <a:p>
            <a:pPr lvl="1"/>
            <a:r>
              <a:rPr lang="en-US" dirty="0" smtClean="0"/>
              <a:t>Not sure of anticipated effort levels or timeline</a:t>
            </a:r>
          </a:p>
          <a:p>
            <a:r>
              <a:rPr lang="en-US" b="1" dirty="0"/>
              <a:t>S</a:t>
            </a:r>
            <a:r>
              <a:rPr lang="en-US" b="1" dirty="0" smtClean="0"/>
              <a:t>uggestion</a:t>
            </a:r>
            <a:r>
              <a:rPr lang="en-US" dirty="0" smtClean="0"/>
              <a:t>:  We send our problem and goals to the perfSONAR developers </a:t>
            </a:r>
            <a:r>
              <a:rPr lang="en-US" b="1" dirty="0" smtClean="0">
                <a:solidFill>
                  <a:srgbClr val="00B0F0"/>
                </a:solidFill>
              </a:rPr>
              <a:t>requesting the creation of a tool which can handle moving data from one </a:t>
            </a:r>
            <a:r>
              <a:rPr lang="en-US" b="1" dirty="0" err="1" smtClean="0">
                <a:solidFill>
                  <a:srgbClr val="00B0F0"/>
                </a:solidFill>
              </a:rPr>
              <a:t>ESmond</a:t>
            </a:r>
            <a:r>
              <a:rPr lang="en-US" b="1" dirty="0" smtClean="0">
                <a:solidFill>
                  <a:srgbClr val="00B0F0"/>
                </a:solidFill>
              </a:rPr>
              <a:t> instance to another one running on different storage via the network.</a:t>
            </a:r>
          </a:p>
          <a:p>
            <a:pPr lvl="1"/>
            <a:r>
              <a:rPr lang="en-US" dirty="0" smtClean="0">
                <a:solidFill>
                  <a:srgbClr val="002060"/>
                </a:solidFill>
              </a:rPr>
              <a:t>Must be able to run while </a:t>
            </a:r>
            <a:r>
              <a:rPr lang="en-US" dirty="0" err="1" smtClean="0">
                <a:solidFill>
                  <a:srgbClr val="002060"/>
                </a:solidFill>
              </a:rPr>
              <a:t>Datastore</a:t>
            </a:r>
            <a:r>
              <a:rPr lang="en-US" dirty="0" smtClean="0">
                <a:solidFill>
                  <a:srgbClr val="002060"/>
                </a:solidFill>
              </a:rPr>
              <a:t> is in use</a:t>
            </a:r>
          </a:p>
          <a:p>
            <a:pPr lvl="1"/>
            <a:r>
              <a:rPr lang="en-US" dirty="0" smtClean="0">
                <a:solidFill>
                  <a:srgbClr val="002060"/>
                </a:solidFill>
              </a:rPr>
              <a:t>Should clean up when data is successfully migrated (freeing space on the original storage)</a:t>
            </a:r>
          </a:p>
          <a:p>
            <a:r>
              <a:rPr lang="en-US" b="1" dirty="0" smtClean="0">
                <a:solidFill>
                  <a:srgbClr val="002060"/>
                </a:solidFill>
              </a:rPr>
              <a:t>Challenges assuming we have such a tool:</a:t>
            </a:r>
          </a:p>
          <a:p>
            <a:pPr lvl="1"/>
            <a:r>
              <a:rPr lang="en-US" dirty="0" smtClean="0">
                <a:solidFill>
                  <a:srgbClr val="002060"/>
                </a:solidFill>
              </a:rPr>
              <a:t>How to handle access to the migrated data from the user perspective?</a:t>
            </a:r>
          </a:p>
          <a:p>
            <a:pPr lvl="1"/>
            <a:r>
              <a:rPr lang="en-US" dirty="0" smtClean="0"/>
              <a:t>Still need to identify where the secondary storage lives…FNAL cloud?   Slower, cheap, new OSG storage?</a:t>
            </a:r>
          </a:p>
          <a:p>
            <a:r>
              <a:rPr lang="en-US" b="1" dirty="0" smtClean="0">
                <a:solidFill>
                  <a:srgbClr val="00B050"/>
                </a:solidFill>
              </a:rPr>
              <a:t>Other ideas, comments or suggestions?</a:t>
            </a:r>
            <a:endParaRPr lang="en-US" b="1" dirty="0">
              <a:solidFill>
                <a:srgbClr val="00B050"/>
              </a:solidFill>
            </a:endParaRPr>
          </a:p>
        </p:txBody>
      </p:sp>
      <p:sp>
        <p:nvSpPr>
          <p:cNvPr id="4" name="Date Placeholder 3"/>
          <p:cNvSpPr>
            <a:spLocks noGrp="1"/>
          </p:cNvSpPr>
          <p:nvPr>
            <p:ph type="dt" sz="half" idx="10"/>
          </p:nvPr>
        </p:nvSpPr>
        <p:spPr/>
        <p:txBody>
          <a:bodyPr/>
          <a:lstStyle/>
          <a:p>
            <a:fld id="{42DEAB5E-54CA-4197-B0C0-60CFDF79F1F6}" type="datetime1">
              <a:rPr lang="en-US" smtClean="0"/>
              <a:t>11/2/2016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11</a:t>
            </a:fld>
            <a:endParaRPr kumimoji="0" lang="en-US"/>
          </a:p>
        </p:txBody>
      </p:sp>
    </p:spTree>
    <p:extLst>
      <p:ext uri="{BB962C8B-B14F-4D97-AF65-F5344CB8AC3E}">
        <p14:creationId xmlns:p14="http://schemas.microsoft.com/office/powerpoint/2010/main" val="2560909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14400"/>
            <a:ext cx="7498080" cy="2163762"/>
          </a:xfrm>
        </p:spPr>
        <p:txBody>
          <a:bodyPr>
            <a:normAutofit/>
          </a:bodyPr>
          <a:lstStyle/>
          <a:p>
            <a:pPr algn="ctr"/>
            <a:r>
              <a:rPr lang="en-US" dirty="0" smtClean="0"/>
              <a:t>Questions or Comments?</a:t>
            </a:r>
            <a:br>
              <a:rPr lang="en-US" dirty="0" smtClean="0"/>
            </a:br>
            <a:r>
              <a:rPr lang="en-US" dirty="0"/>
              <a:t/>
            </a:r>
            <a:br>
              <a:rPr lang="en-US" dirty="0"/>
            </a:br>
            <a:endParaRPr lang="en-US" dirty="0">
              <a:solidFill>
                <a:srgbClr val="C00000"/>
              </a:solidFill>
            </a:endParaRPr>
          </a:p>
        </p:txBody>
      </p:sp>
      <p:sp>
        <p:nvSpPr>
          <p:cNvPr id="3" name="Content Placeholder 2"/>
          <p:cNvSpPr>
            <a:spLocks noGrp="1"/>
          </p:cNvSpPr>
          <p:nvPr>
            <p:ph idx="1"/>
          </p:nvPr>
        </p:nvSpPr>
        <p:spPr>
          <a:xfrm>
            <a:off x="1188720" y="2667000"/>
            <a:ext cx="7498080" cy="3352800"/>
          </a:xfrm>
        </p:spPr>
        <p:txBody>
          <a:bodyPr/>
          <a:lstStyle/>
          <a:p>
            <a:pPr marL="82296" indent="0" algn="ctr">
              <a:buNone/>
            </a:pPr>
            <a:endParaRPr lang="en-US" dirty="0" smtClean="0"/>
          </a:p>
          <a:p>
            <a:pPr marL="82296" indent="0" algn="ctr">
              <a:buNone/>
            </a:pPr>
            <a:endParaRPr lang="en-US" dirty="0"/>
          </a:p>
          <a:p>
            <a:pPr marL="82296" indent="0" algn="ctr">
              <a:buNone/>
            </a:pPr>
            <a:endParaRPr lang="en-US" dirty="0" smtClean="0"/>
          </a:p>
          <a:p>
            <a:pPr marL="82296" indent="0" algn="ctr">
              <a:buNone/>
            </a:pPr>
            <a:r>
              <a:rPr lang="en-US" dirty="0" smtClean="0"/>
              <a:t>Thanks!</a:t>
            </a:r>
            <a:endParaRPr lang="en-US" dirty="0"/>
          </a:p>
        </p:txBody>
      </p:sp>
      <p:sp>
        <p:nvSpPr>
          <p:cNvPr id="4" name="Date Placeholder 3"/>
          <p:cNvSpPr>
            <a:spLocks noGrp="1"/>
          </p:cNvSpPr>
          <p:nvPr>
            <p:ph type="dt" sz="half" idx="10"/>
          </p:nvPr>
        </p:nvSpPr>
        <p:spPr/>
        <p:txBody>
          <a:bodyPr/>
          <a:lstStyle/>
          <a:p>
            <a:fld id="{6179E33E-BC71-4669-B1C4-9C9340F793AA}" type="datetime1">
              <a:rPr lang="en-US" smtClean="0"/>
              <a:t>11/2/2016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12</a:t>
            </a:fld>
            <a:endParaRPr kumimoji="0" lang="en-US"/>
          </a:p>
        </p:txBody>
      </p:sp>
    </p:spTree>
    <p:extLst>
      <p:ext uri="{BB962C8B-B14F-4D97-AF65-F5344CB8AC3E}">
        <p14:creationId xmlns:p14="http://schemas.microsoft.com/office/powerpoint/2010/main" val="15907797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1143000"/>
          </a:xfrm>
        </p:spPr>
        <p:txBody>
          <a:bodyPr/>
          <a:lstStyle/>
          <a:p>
            <a:r>
              <a:rPr lang="en-US" dirty="0" smtClean="0"/>
              <a:t>URLs of Relevance</a:t>
            </a:r>
            <a:endParaRPr lang="en-US" dirty="0"/>
          </a:p>
        </p:txBody>
      </p:sp>
      <p:sp>
        <p:nvSpPr>
          <p:cNvPr id="3" name="Content Placeholder 2"/>
          <p:cNvSpPr>
            <a:spLocks noGrp="1"/>
          </p:cNvSpPr>
          <p:nvPr>
            <p:ph idx="1"/>
          </p:nvPr>
        </p:nvSpPr>
        <p:spPr>
          <a:xfrm>
            <a:off x="1143000" y="990600"/>
            <a:ext cx="8001000" cy="5486400"/>
          </a:xfrm>
        </p:spPr>
        <p:txBody>
          <a:bodyPr>
            <a:normAutofit fontScale="47500" lnSpcReduction="20000"/>
          </a:bodyPr>
          <a:lstStyle/>
          <a:p>
            <a:r>
              <a:rPr lang="en-US" dirty="0" smtClean="0"/>
              <a:t>OSG Network </a:t>
            </a:r>
            <a:r>
              <a:rPr lang="en-US" dirty="0" err="1" smtClean="0"/>
              <a:t>Datastore</a:t>
            </a:r>
            <a:r>
              <a:rPr lang="en-US" dirty="0" smtClean="0"/>
              <a:t> Documents</a:t>
            </a:r>
          </a:p>
          <a:p>
            <a:pPr lvl="1"/>
            <a:r>
              <a:rPr lang="en-US" dirty="0" smtClean="0"/>
              <a:t>Operations </a:t>
            </a:r>
            <a:r>
              <a:rPr lang="en-US" dirty="0">
                <a:hlinkClick r:id="rId2"/>
              </a:rPr>
              <a:t>https://docs.google.com/document/d/1l144BSo-88M0cLMMjKcKMIE-Q5s21X-w3lYl-0Pn_08/edit</a:t>
            </a:r>
            <a:r>
              <a:rPr lang="en-US" dirty="0" smtClean="0">
                <a:hlinkClick r:id="rId2"/>
              </a:rPr>
              <a:t>#</a:t>
            </a:r>
            <a:endParaRPr lang="en-US" dirty="0" smtClean="0"/>
          </a:p>
          <a:p>
            <a:pPr lvl="1"/>
            <a:r>
              <a:rPr lang="en-US" dirty="0" smtClean="0"/>
              <a:t>SLA </a:t>
            </a:r>
            <a:r>
              <a:rPr lang="en-US" dirty="0">
                <a:hlinkClick r:id="rId3"/>
              </a:rPr>
              <a:t>https://</a:t>
            </a:r>
            <a:r>
              <a:rPr lang="en-US" dirty="0" smtClean="0">
                <a:hlinkClick r:id="rId3"/>
              </a:rPr>
              <a:t>twiki.grid.iu.edu/bin/view/Operations/PSServiceLevelAgreement</a:t>
            </a:r>
            <a:r>
              <a:rPr lang="en-US" dirty="0" smtClean="0"/>
              <a:t> </a:t>
            </a:r>
          </a:p>
          <a:p>
            <a:r>
              <a:rPr lang="en-US" dirty="0" smtClean="0"/>
              <a:t>Current OSG network </a:t>
            </a:r>
            <a:r>
              <a:rPr lang="en-US" dirty="0"/>
              <a:t>d</a:t>
            </a:r>
            <a:r>
              <a:rPr lang="en-US" dirty="0" smtClean="0"/>
              <a:t>ocumentation </a:t>
            </a:r>
            <a:r>
              <a:rPr lang="en-US" dirty="0" smtClean="0">
                <a:hlinkClick r:id="rId4"/>
              </a:rPr>
              <a:t>https</a:t>
            </a:r>
            <a:r>
              <a:rPr lang="en-US" dirty="0">
                <a:hlinkClick r:id="rId4"/>
              </a:rPr>
              <a:t>://</a:t>
            </a:r>
            <a:r>
              <a:rPr lang="en-US" dirty="0" smtClean="0">
                <a:hlinkClick r:id="rId4"/>
              </a:rPr>
              <a:t>www.opensciencegrid.org/bin/view/Documentation/NetworkingInOSG</a:t>
            </a:r>
            <a:r>
              <a:rPr lang="en-US" dirty="0" smtClean="0"/>
              <a:t> </a:t>
            </a:r>
          </a:p>
          <a:p>
            <a:r>
              <a:rPr lang="en-US" dirty="0" smtClean="0"/>
              <a:t>Draft OSG web </a:t>
            </a:r>
            <a:r>
              <a:rPr lang="en-US" dirty="0"/>
              <a:t>page document </a:t>
            </a:r>
            <a:r>
              <a:rPr lang="en-US" dirty="0">
                <a:hlinkClick r:id="rId5"/>
              </a:rPr>
              <a:t>https://</a:t>
            </a:r>
            <a:r>
              <a:rPr lang="en-US" dirty="0" smtClean="0">
                <a:hlinkClick r:id="rId5"/>
              </a:rPr>
              <a:t>drive.google.com/drive/u/0/folders/0B63jqzjmiVgcOG5aMmg1cFo2SDA</a:t>
            </a:r>
            <a:r>
              <a:rPr lang="en-US" dirty="0" smtClean="0"/>
              <a:t> </a:t>
            </a:r>
          </a:p>
          <a:p>
            <a:r>
              <a:rPr lang="en-US" dirty="0" smtClean="0"/>
              <a:t>OSG networking year-5 goals </a:t>
            </a:r>
            <a:r>
              <a:rPr lang="en-US" dirty="0"/>
              <a:t>and milestones: </a:t>
            </a:r>
            <a:r>
              <a:rPr lang="en-US" dirty="0">
                <a:hlinkClick r:id="rId6"/>
              </a:rPr>
              <a:t>https://</a:t>
            </a:r>
            <a:r>
              <a:rPr lang="en-US" dirty="0" smtClean="0">
                <a:hlinkClick r:id="rId6"/>
              </a:rPr>
              <a:t>docs.google.com/document/d/1FzmXZinO4Pb8NAfd5SWUzaAFYOL23dt66hQsDmaP-WI/edit</a:t>
            </a:r>
            <a:r>
              <a:rPr lang="en-US" dirty="0" smtClean="0"/>
              <a:t> </a:t>
            </a:r>
          </a:p>
          <a:p>
            <a:r>
              <a:rPr lang="en-US" dirty="0" err="1" smtClean="0"/>
              <a:t>perfSONAR</a:t>
            </a:r>
            <a:r>
              <a:rPr lang="en-US" dirty="0"/>
              <a:t> </a:t>
            </a:r>
            <a:r>
              <a:rPr lang="en-US" dirty="0" smtClean="0"/>
              <a:t>adoption tracking:  </a:t>
            </a:r>
            <a:r>
              <a:rPr lang="en-US" dirty="0">
                <a:hlinkClick r:id="rId7"/>
              </a:rPr>
              <a:t>http://</a:t>
            </a:r>
            <a:r>
              <a:rPr lang="en-US" dirty="0" smtClean="0">
                <a:hlinkClick r:id="rId7"/>
              </a:rPr>
              <a:t>grid-monitoring.cern.ch/perfsonar_coverage.txt</a:t>
            </a:r>
            <a:r>
              <a:rPr lang="en-US" dirty="0" smtClean="0"/>
              <a:t> </a:t>
            </a:r>
          </a:p>
          <a:p>
            <a:r>
              <a:rPr lang="en-US" dirty="0" smtClean="0"/>
              <a:t>Deployment documentation for both OSG and WLCG hosted in OSG (migrated from CERN)</a:t>
            </a:r>
          </a:p>
          <a:p>
            <a:pPr marL="402336" lvl="1" indent="0">
              <a:buNone/>
            </a:pPr>
            <a:r>
              <a:rPr lang="en-US" dirty="0">
                <a:hlinkClick r:id="rId8"/>
              </a:rPr>
              <a:t>https://</a:t>
            </a:r>
            <a:r>
              <a:rPr lang="en-US" dirty="0" smtClean="0">
                <a:hlinkClick r:id="rId8"/>
              </a:rPr>
              <a:t>twiki.opensciencegrid.org/bin/view/Documentation/DeployperfSONAR</a:t>
            </a:r>
            <a:r>
              <a:rPr lang="en-US" dirty="0" smtClean="0"/>
              <a:t> </a:t>
            </a:r>
            <a:endParaRPr lang="en-US" dirty="0"/>
          </a:p>
          <a:p>
            <a:r>
              <a:rPr lang="en-US" dirty="0"/>
              <a:t>ATLAS Analytics:  </a:t>
            </a:r>
            <a:r>
              <a:rPr lang="en-US" dirty="0">
                <a:hlinkClick r:id="rId9"/>
              </a:rPr>
              <a:t>http://cl-analytics.mwt2.org:5601</a:t>
            </a:r>
            <a:r>
              <a:rPr lang="en-US" dirty="0" smtClean="0">
                <a:hlinkClick r:id="rId9"/>
              </a:rPr>
              <a:t>/</a:t>
            </a:r>
            <a:r>
              <a:rPr lang="en-US" dirty="0" smtClean="0"/>
              <a:t> </a:t>
            </a:r>
          </a:p>
          <a:p>
            <a:r>
              <a:rPr lang="en-US" dirty="0" smtClean="0"/>
              <a:t>Mesh-</a:t>
            </a:r>
            <a:r>
              <a:rPr lang="en-US" dirty="0" err="1" smtClean="0"/>
              <a:t>config</a:t>
            </a:r>
            <a:r>
              <a:rPr lang="en-US" dirty="0" smtClean="0"/>
              <a:t> in OSG </a:t>
            </a:r>
            <a:r>
              <a:rPr lang="en-US" dirty="0" smtClean="0">
                <a:hlinkClick r:id="rId10"/>
              </a:rPr>
              <a:t>https://oim.grid.iu.edu/oim/meshconfig</a:t>
            </a:r>
            <a:r>
              <a:rPr lang="en-US" dirty="0" smtClean="0"/>
              <a:t> </a:t>
            </a:r>
          </a:p>
          <a:p>
            <a:r>
              <a:rPr lang="en-US" dirty="0" smtClean="0"/>
              <a:t>Beta Mesh-</a:t>
            </a:r>
            <a:r>
              <a:rPr lang="en-US" dirty="0" err="1" smtClean="0"/>
              <a:t>config</a:t>
            </a:r>
            <a:r>
              <a:rPr lang="en-US" dirty="0"/>
              <a:t>: </a:t>
            </a:r>
            <a:r>
              <a:rPr lang="en-US" dirty="0">
                <a:hlinkClick r:id="rId11"/>
              </a:rPr>
              <a:t>https://ps-test.sca.iu.edu/meshconfig</a:t>
            </a:r>
            <a:r>
              <a:rPr lang="en-US" dirty="0" smtClean="0">
                <a:hlinkClick r:id="rId11"/>
              </a:rPr>
              <a:t>/</a:t>
            </a:r>
            <a:r>
              <a:rPr lang="en-US" sz="2700" dirty="0" smtClean="0"/>
              <a:t> </a:t>
            </a:r>
            <a:endParaRPr lang="en-US" sz="2700" dirty="0"/>
          </a:p>
          <a:p>
            <a:r>
              <a:rPr lang="en-US" dirty="0" smtClean="0"/>
              <a:t>MadAlert</a:t>
            </a:r>
            <a:r>
              <a:rPr lang="en-US" dirty="0"/>
              <a:t>: </a:t>
            </a:r>
            <a:r>
              <a:rPr lang="en-US" dirty="0">
                <a:hlinkClick r:id="rId12"/>
              </a:rPr>
              <a:t>http://</a:t>
            </a:r>
            <a:r>
              <a:rPr lang="en-US" dirty="0" smtClean="0">
                <a:hlinkClick r:id="rId12"/>
              </a:rPr>
              <a:t>madalert.aglt2.org/madalert/diff.html</a:t>
            </a:r>
            <a:r>
              <a:rPr lang="en-US" dirty="0" smtClean="0"/>
              <a:t> </a:t>
            </a:r>
          </a:p>
          <a:p>
            <a:r>
              <a:rPr lang="en-US" dirty="0" err="1" smtClean="0"/>
              <a:t>perfSONAR</a:t>
            </a:r>
            <a:r>
              <a:rPr lang="en-US" dirty="0" smtClean="0"/>
              <a:t> </a:t>
            </a:r>
            <a:r>
              <a:rPr lang="en-US" dirty="0"/>
              <a:t>homepage:  </a:t>
            </a:r>
            <a:r>
              <a:rPr lang="en-US" dirty="0">
                <a:hlinkClick r:id="rId13"/>
              </a:rPr>
              <a:t>http://www.perfsonar.net</a:t>
            </a:r>
            <a:r>
              <a:rPr lang="en-US" dirty="0" smtClean="0">
                <a:hlinkClick r:id="rId13"/>
              </a:rPr>
              <a:t>/</a:t>
            </a:r>
            <a:r>
              <a:rPr lang="en-US" dirty="0" smtClean="0"/>
              <a:t> </a:t>
            </a:r>
            <a:endParaRPr lang="en-US" dirty="0"/>
          </a:p>
        </p:txBody>
      </p:sp>
      <p:sp>
        <p:nvSpPr>
          <p:cNvPr id="4" name="Date Placeholder 3"/>
          <p:cNvSpPr>
            <a:spLocks noGrp="1"/>
          </p:cNvSpPr>
          <p:nvPr>
            <p:ph type="dt" sz="half" idx="10"/>
          </p:nvPr>
        </p:nvSpPr>
        <p:spPr/>
        <p:txBody>
          <a:bodyPr/>
          <a:lstStyle/>
          <a:p>
            <a:fld id="{0FD7C190-8A12-4E0C-ACF3-4DE81EF1C419}" type="datetime1">
              <a:rPr lang="en-US" smtClean="0"/>
              <a:t>11/2/2016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13</a:t>
            </a:fld>
            <a:endParaRPr kumimoji="0" lang="en-US"/>
          </a:p>
        </p:txBody>
      </p:sp>
    </p:spTree>
    <p:extLst>
      <p:ext uri="{BB962C8B-B14F-4D97-AF65-F5344CB8AC3E}">
        <p14:creationId xmlns:p14="http://schemas.microsoft.com/office/powerpoint/2010/main" val="4163112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on </a:t>
            </a:r>
            <a:r>
              <a:rPr lang="en-US" dirty="0" err="1" smtClean="0"/>
              <a:t>Ilija’s</a:t>
            </a:r>
            <a:r>
              <a:rPr lang="en-US" dirty="0" smtClean="0"/>
              <a:t> / Xinran’s Work</a:t>
            </a:r>
            <a:endParaRPr lang="en-US" dirty="0"/>
          </a:p>
        </p:txBody>
      </p:sp>
      <p:sp>
        <p:nvSpPr>
          <p:cNvPr id="3" name="Content Placeholder 2"/>
          <p:cNvSpPr>
            <a:spLocks noGrp="1"/>
          </p:cNvSpPr>
          <p:nvPr>
            <p:ph idx="1"/>
          </p:nvPr>
        </p:nvSpPr>
        <p:spPr>
          <a:xfrm>
            <a:off x="1295400" y="1295400"/>
            <a:ext cx="7638288" cy="4953000"/>
          </a:xfrm>
        </p:spPr>
        <p:txBody>
          <a:bodyPr>
            <a:noAutofit/>
          </a:bodyPr>
          <a:lstStyle/>
          <a:p>
            <a:pPr marL="82296" indent="0">
              <a:buNone/>
            </a:pPr>
            <a:r>
              <a:rPr lang="en-US" sz="1100" dirty="0" smtClean="0"/>
              <a:t>Concerning </a:t>
            </a:r>
            <a:r>
              <a:rPr lang="en-US" sz="1100" dirty="0"/>
              <a:t>our own activities, we have been discussing with Shawn the possibility to start running notifications/alarms on some of the measurements, I guess two most obvious cases would be to detect sudden loss of throughput on a link (breaking a trend for N days moving average or similar) as well as detecting consistent packet loss and any changes in packet reordering and jitter (I guess last two are not currently imported in ES). Can the ES service help us compute some of this, so we could just query it and issue an alarm (we can start off with simple </a:t>
            </a:r>
            <a:r>
              <a:rPr lang="en-US" sz="1100" dirty="0" err="1"/>
              <a:t>avg</a:t>
            </a:r>
            <a:r>
              <a:rPr lang="en-US" sz="1100" dirty="0"/>
              <a:t> over all links for a site, but eventually we will probably want to look at each individual link) ?</a:t>
            </a:r>
          </a:p>
          <a:p>
            <a:pPr marL="82296" indent="0">
              <a:buNone/>
            </a:pPr>
            <a:endParaRPr lang="en-US" sz="1100" dirty="0"/>
          </a:p>
          <a:p>
            <a:pPr marL="82296" indent="0">
              <a:buNone/>
            </a:pPr>
            <a:r>
              <a:rPr lang="en-US" sz="1100" dirty="0"/>
              <a:t>I have a summer student Xinran Wang that I have tasked to understand the measurements we are collecting and creating an alerting </a:t>
            </a:r>
            <a:r>
              <a:rPr lang="en-US" sz="1100" dirty="0" smtClean="0"/>
              <a:t>service and you </a:t>
            </a:r>
            <a:r>
              <a:rPr lang="en-US" sz="1100" dirty="0"/>
              <a:t>can see his task list here:</a:t>
            </a:r>
          </a:p>
          <a:p>
            <a:pPr marL="82296" indent="0">
              <a:buNone/>
            </a:pPr>
            <a:r>
              <a:rPr lang="en-US" sz="1100" dirty="0"/>
              <a:t>https://docs.google.com/document/d/1YPSjPzLn9uw11rl_6_pZmekJ-GK8yLV0tXx-AhTe6QQ/edit?usp=sharing</a:t>
            </a:r>
          </a:p>
          <a:p>
            <a:pPr marL="82296" indent="0">
              <a:buNone/>
            </a:pPr>
            <a:r>
              <a:rPr lang="en-US" sz="1100" dirty="0" smtClean="0"/>
              <a:t>The </a:t>
            </a:r>
            <a:r>
              <a:rPr lang="en-US" sz="1100" dirty="0"/>
              <a:t>other thing we have been discussing was to generate a network map of WLCG and use it to detect when routing changes occur and maybe correlate this with some other measurements - here I’m not sure how ES could help, I have done some prototyping with Neo4J and heard that ES plans to have support for graphs, but not sure about the details. An alternative might be to implement some of this in SPARK </a:t>
            </a:r>
            <a:r>
              <a:rPr lang="en-US" sz="1100" dirty="0" err="1"/>
              <a:t>graphX</a:t>
            </a:r>
            <a:r>
              <a:rPr lang="en-US" sz="1100" dirty="0"/>
              <a:t>, which is what I mentioned at the throughput call some time ago, do you plan to support some streaming analytics platform in the future ? </a:t>
            </a:r>
          </a:p>
          <a:p>
            <a:pPr marL="82296" indent="0">
              <a:buNone/>
            </a:pPr>
            <a:endParaRPr lang="en-US" sz="1100" dirty="0"/>
          </a:p>
          <a:p>
            <a:pPr marL="82296" indent="0">
              <a:buNone/>
            </a:pPr>
            <a:r>
              <a:rPr lang="en-US" sz="1100" dirty="0"/>
              <a:t>I was also thinking about adding path data to the ES… I though that it would be the best to:</a:t>
            </a:r>
          </a:p>
          <a:p>
            <a:pPr marL="596646" indent="-514350">
              <a:buFont typeface="+mj-lt"/>
              <a:buAutoNum type="alphaLcParenR"/>
            </a:pPr>
            <a:r>
              <a:rPr lang="en-US" sz="1100" dirty="0" smtClean="0"/>
              <a:t>calculate </a:t>
            </a:r>
            <a:r>
              <a:rPr lang="en-US" sz="1100" dirty="0"/>
              <a:t>hashes for paths</a:t>
            </a:r>
          </a:p>
          <a:p>
            <a:pPr marL="596646" indent="-514350">
              <a:buFont typeface="+mj-lt"/>
              <a:buAutoNum type="alphaLcParenR"/>
            </a:pPr>
            <a:r>
              <a:rPr lang="en-US" sz="1100" dirty="0" smtClean="0"/>
              <a:t>once </a:t>
            </a:r>
            <a:r>
              <a:rPr lang="en-US" sz="1100" dirty="0"/>
              <a:t>a day report paths and hashes and the rest of the time only hashes.</a:t>
            </a:r>
          </a:p>
          <a:p>
            <a:pPr marL="596646" indent="-514350">
              <a:buFont typeface="+mj-lt"/>
              <a:buAutoNum type="alphaLcParenR"/>
            </a:pPr>
            <a:r>
              <a:rPr lang="en-US" sz="1100" dirty="0" smtClean="0"/>
              <a:t>store </a:t>
            </a:r>
            <a:r>
              <a:rPr lang="en-US" sz="1100" dirty="0"/>
              <a:t>paths in a new index, store hashes together with the data on OWD, pocket loss, throughput.</a:t>
            </a:r>
          </a:p>
          <a:p>
            <a:pPr marL="596646" indent="-514350">
              <a:buFont typeface="+mj-lt"/>
              <a:buAutoNum type="alphaLcParenR"/>
            </a:pPr>
            <a:r>
              <a:rPr lang="en-US" sz="1100" dirty="0" smtClean="0"/>
              <a:t>for </a:t>
            </a:r>
            <a:r>
              <a:rPr lang="en-US" sz="1100" dirty="0"/>
              <a:t>investigative plotting we could use </a:t>
            </a:r>
            <a:r>
              <a:rPr lang="en-US" sz="1100" dirty="0" err="1"/>
              <a:t>Jupyter</a:t>
            </a:r>
            <a:endParaRPr lang="en-US" sz="1100" dirty="0"/>
          </a:p>
          <a:p>
            <a:pPr marL="596646" indent="-514350">
              <a:buFont typeface="+mj-lt"/>
              <a:buAutoNum type="alphaLcParenR"/>
            </a:pPr>
            <a:r>
              <a:rPr lang="en-US" sz="1100" dirty="0" smtClean="0"/>
              <a:t>for </a:t>
            </a:r>
            <a:r>
              <a:rPr lang="en-US" sz="1100" dirty="0"/>
              <a:t>some fancy page one could use whatever </a:t>
            </a:r>
            <a:r>
              <a:rPr lang="en-US" sz="1100" dirty="0" err="1"/>
              <a:t>jqeury</a:t>
            </a:r>
            <a:r>
              <a:rPr lang="en-US" sz="1100" dirty="0"/>
              <a:t> + whatever plotting library + ES as a backend.</a:t>
            </a:r>
          </a:p>
          <a:p>
            <a:pPr marL="82296" indent="0">
              <a:buNone/>
            </a:pPr>
            <a:r>
              <a:rPr lang="en-US" sz="1100" dirty="0" smtClean="0"/>
              <a:t>We </a:t>
            </a:r>
            <a:r>
              <a:rPr lang="en-US" sz="1100" dirty="0"/>
              <a:t>will have streaming </a:t>
            </a:r>
            <a:r>
              <a:rPr lang="en-US" sz="1100" dirty="0" smtClean="0"/>
              <a:t> analytics later but nothing right </a:t>
            </a:r>
            <a:r>
              <a:rPr lang="en-US" sz="1100" dirty="0"/>
              <a:t>now.</a:t>
            </a:r>
          </a:p>
        </p:txBody>
      </p:sp>
      <p:sp>
        <p:nvSpPr>
          <p:cNvPr id="4" name="Date Placeholder 3"/>
          <p:cNvSpPr>
            <a:spLocks noGrp="1"/>
          </p:cNvSpPr>
          <p:nvPr>
            <p:ph type="dt" sz="half" idx="10"/>
          </p:nvPr>
        </p:nvSpPr>
        <p:spPr/>
        <p:txBody>
          <a:bodyPr/>
          <a:lstStyle/>
          <a:p>
            <a:fld id="{42DEAB5E-54CA-4197-B0C0-60CFDF79F1F6}" type="datetime1">
              <a:rPr lang="en-US" smtClean="0"/>
              <a:t>11/2/2016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14</a:t>
            </a:fld>
            <a:endParaRPr kumimoji="0" lang="en-US"/>
          </a:p>
        </p:txBody>
      </p:sp>
    </p:spTree>
    <p:extLst>
      <p:ext uri="{BB962C8B-B14F-4D97-AF65-F5344CB8AC3E}">
        <p14:creationId xmlns:p14="http://schemas.microsoft.com/office/powerpoint/2010/main" val="2098267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on Jerrod’s Work</a:t>
            </a:r>
            <a:endParaRPr lang="en-US" dirty="0"/>
          </a:p>
        </p:txBody>
      </p:sp>
      <p:sp>
        <p:nvSpPr>
          <p:cNvPr id="3" name="Content Placeholder 2"/>
          <p:cNvSpPr>
            <a:spLocks noGrp="1"/>
          </p:cNvSpPr>
          <p:nvPr>
            <p:ph idx="1"/>
          </p:nvPr>
        </p:nvSpPr>
        <p:spPr/>
        <p:txBody>
          <a:bodyPr>
            <a:normAutofit lnSpcReduction="10000"/>
          </a:bodyPr>
          <a:lstStyle/>
          <a:p>
            <a:r>
              <a:rPr lang="en-US" dirty="0"/>
              <a:t>The perfSONAR data gathered on the ATLAS-</a:t>
            </a:r>
            <a:r>
              <a:rPr lang="en-US" dirty="0" err="1"/>
              <a:t>kibana</a:t>
            </a:r>
            <a:r>
              <a:rPr lang="en-US" dirty="0"/>
              <a:t> server is currently assisting a project investigating the affects of the grid network on the performance of jobs based on geographic location and the transference of the dataset between storage location and computing </a:t>
            </a:r>
            <a:r>
              <a:rPr lang="en-US" dirty="0" smtClean="0"/>
              <a:t>location.</a:t>
            </a:r>
          </a:p>
          <a:p>
            <a:r>
              <a:rPr lang="en-US" dirty="0" smtClean="0"/>
              <a:t>Jerrod is using the </a:t>
            </a:r>
            <a:r>
              <a:rPr lang="en-US" dirty="0" err="1" smtClean="0"/>
              <a:t>Jupyter</a:t>
            </a:r>
            <a:r>
              <a:rPr lang="en-US" dirty="0" smtClean="0"/>
              <a:t> portal at </a:t>
            </a:r>
            <a:r>
              <a:rPr lang="en-US" dirty="0" smtClean="0">
                <a:hlinkClick r:id="rId2"/>
              </a:rPr>
              <a:t>http://uct2-lx2.mwt2.org:9999/</a:t>
            </a:r>
            <a:r>
              <a:rPr lang="en-US" dirty="0" smtClean="0"/>
              <a:t> to do this investigation </a:t>
            </a:r>
            <a:endParaRPr lang="en-US" dirty="0"/>
          </a:p>
        </p:txBody>
      </p:sp>
      <p:sp>
        <p:nvSpPr>
          <p:cNvPr id="4" name="Date Placeholder 3"/>
          <p:cNvSpPr>
            <a:spLocks noGrp="1"/>
          </p:cNvSpPr>
          <p:nvPr>
            <p:ph type="dt" sz="half" idx="10"/>
          </p:nvPr>
        </p:nvSpPr>
        <p:spPr/>
        <p:txBody>
          <a:bodyPr/>
          <a:lstStyle/>
          <a:p>
            <a:fld id="{42DEAB5E-54CA-4197-B0C0-60CFDF79F1F6}" type="datetime1">
              <a:rPr lang="en-US" smtClean="0"/>
              <a:t>11/2/2016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15</a:t>
            </a:fld>
            <a:endParaRPr kumimoji="0" lang="en-US"/>
          </a:p>
        </p:txBody>
      </p:sp>
    </p:spTree>
    <p:extLst>
      <p:ext uri="{BB962C8B-B14F-4D97-AF65-F5344CB8AC3E}">
        <p14:creationId xmlns:p14="http://schemas.microsoft.com/office/powerpoint/2010/main" val="1540308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1143000"/>
          </a:xfrm>
        </p:spPr>
        <p:txBody>
          <a:bodyPr>
            <a:normAutofit/>
          </a:bodyPr>
          <a:lstStyle/>
          <a:p>
            <a:r>
              <a:rPr lang="en-US" dirty="0" smtClean="0"/>
              <a:t>Review Networking Goals Year 5</a:t>
            </a:r>
            <a:endParaRPr lang="en-US" dirty="0"/>
          </a:p>
        </p:txBody>
      </p:sp>
      <p:sp>
        <p:nvSpPr>
          <p:cNvPr id="3" name="Content Placeholder 2"/>
          <p:cNvSpPr>
            <a:spLocks noGrp="1"/>
          </p:cNvSpPr>
          <p:nvPr>
            <p:ph idx="1"/>
          </p:nvPr>
        </p:nvSpPr>
        <p:spPr>
          <a:xfrm>
            <a:off x="1143000" y="990600"/>
            <a:ext cx="7790688" cy="5257800"/>
          </a:xfrm>
        </p:spPr>
        <p:txBody>
          <a:bodyPr>
            <a:normAutofit fontScale="55000" lnSpcReduction="20000"/>
          </a:bodyPr>
          <a:lstStyle/>
          <a:p>
            <a:pPr marL="596646" indent="-514350">
              <a:buFont typeface="+mj-lt"/>
              <a:buAutoNum type="arabicPeriod"/>
            </a:pPr>
            <a:r>
              <a:rPr lang="en-US" b="1" dirty="0">
                <a:solidFill>
                  <a:srgbClr val="00B0F0"/>
                </a:solidFill>
              </a:rPr>
              <a:t>M</a:t>
            </a:r>
            <a:r>
              <a:rPr lang="en-US" b="1" dirty="0" smtClean="0">
                <a:solidFill>
                  <a:srgbClr val="00B0F0"/>
                </a:solidFill>
              </a:rPr>
              <a:t>aintain / </a:t>
            </a:r>
            <a:r>
              <a:rPr lang="en-US" b="1" dirty="0">
                <a:solidFill>
                  <a:srgbClr val="00B0F0"/>
                </a:solidFill>
              </a:rPr>
              <a:t>update the OSG networking services </a:t>
            </a:r>
            <a:r>
              <a:rPr lang="en-US" b="1" dirty="0" smtClean="0">
                <a:solidFill>
                  <a:srgbClr val="00B0F0"/>
                </a:solidFill>
              </a:rPr>
              <a:t>/ documentation</a:t>
            </a:r>
            <a:r>
              <a:rPr lang="en-US" b="1" dirty="0">
                <a:solidFill>
                  <a:srgbClr val="00B0F0"/>
                </a:solidFill>
              </a:rPr>
              <a:t>.</a:t>
            </a:r>
          </a:p>
          <a:p>
            <a:pPr marL="596646" indent="-514350">
              <a:buFont typeface="+mj-lt"/>
              <a:buAutoNum type="arabicPeriod"/>
            </a:pPr>
            <a:r>
              <a:rPr lang="en-US" b="1" dirty="0">
                <a:solidFill>
                  <a:srgbClr val="00B0F0"/>
                </a:solidFill>
              </a:rPr>
              <a:t>R</a:t>
            </a:r>
            <a:r>
              <a:rPr lang="en-US" b="1" dirty="0" smtClean="0">
                <a:solidFill>
                  <a:srgbClr val="00B0F0"/>
                </a:solidFill>
              </a:rPr>
              <a:t>each </a:t>
            </a:r>
            <a:r>
              <a:rPr lang="en-US" b="1" dirty="0">
                <a:solidFill>
                  <a:srgbClr val="00B0F0"/>
                </a:solidFill>
              </a:rPr>
              <a:t>out to non-WLCG OSG </a:t>
            </a:r>
            <a:r>
              <a:rPr lang="en-US" b="1" dirty="0" smtClean="0">
                <a:solidFill>
                  <a:srgbClr val="00B0F0"/>
                </a:solidFill>
              </a:rPr>
              <a:t>sites; </a:t>
            </a:r>
            <a:r>
              <a:rPr lang="en-US" b="1" i="1" dirty="0">
                <a:solidFill>
                  <a:srgbClr val="00B0F0"/>
                </a:solidFill>
              </a:rPr>
              <a:t> </a:t>
            </a:r>
            <a:r>
              <a:rPr lang="en-US" b="1" dirty="0" smtClean="0">
                <a:solidFill>
                  <a:srgbClr val="00B0F0"/>
                </a:solidFill>
              </a:rPr>
              <a:t>Integrate those </a:t>
            </a:r>
            <a:r>
              <a:rPr lang="en-US" b="1" dirty="0">
                <a:solidFill>
                  <a:srgbClr val="00B0F0"/>
                </a:solidFill>
              </a:rPr>
              <a:t>interested:</a:t>
            </a:r>
          </a:p>
          <a:p>
            <a:pPr lvl="1"/>
            <a:r>
              <a:rPr lang="en-US" dirty="0">
                <a:solidFill>
                  <a:srgbClr val="00B050"/>
                </a:solidFill>
              </a:rPr>
              <a:t>A</a:t>
            </a:r>
            <a:r>
              <a:rPr lang="en-US" dirty="0" smtClean="0">
                <a:solidFill>
                  <a:srgbClr val="00B050"/>
                </a:solidFill>
              </a:rPr>
              <a:t>dvertise </a:t>
            </a:r>
            <a:r>
              <a:rPr lang="en-US" dirty="0">
                <a:solidFill>
                  <a:srgbClr val="00B050"/>
                </a:solidFill>
              </a:rPr>
              <a:t>that OSG is ready to help sites with networking issues </a:t>
            </a:r>
            <a:r>
              <a:rPr lang="en-US" dirty="0" smtClean="0">
                <a:solidFill>
                  <a:srgbClr val="00B050"/>
                </a:solidFill>
              </a:rPr>
              <a:t>via:</a:t>
            </a:r>
          </a:p>
          <a:p>
            <a:pPr lvl="2"/>
            <a:r>
              <a:rPr lang="en-US" dirty="0" smtClean="0">
                <a:solidFill>
                  <a:srgbClr val="00B050"/>
                </a:solidFill>
              </a:rPr>
              <a:t>OSG </a:t>
            </a:r>
            <a:r>
              <a:rPr lang="en-US" dirty="0">
                <a:solidFill>
                  <a:srgbClr val="00B050"/>
                </a:solidFill>
              </a:rPr>
              <a:t>web </a:t>
            </a:r>
            <a:r>
              <a:rPr lang="en-US" dirty="0" smtClean="0">
                <a:solidFill>
                  <a:srgbClr val="00B050"/>
                </a:solidFill>
              </a:rPr>
              <a:t>pages</a:t>
            </a:r>
          </a:p>
          <a:p>
            <a:pPr lvl="2"/>
            <a:r>
              <a:rPr lang="en-US" dirty="0">
                <a:solidFill>
                  <a:srgbClr val="00B050"/>
                </a:solidFill>
              </a:rPr>
              <a:t>T</a:t>
            </a:r>
            <a:r>
              <a:rPr lang="en-US" dirty="0" smtClean="0">
                <a:solidFill>
                  <a:srgbClr val="00B050"/>
                </a:solidFill>
              </a:rPr>
              <a:t>argeted </a:t>
            </a:r>
            <a:r>
              <a:rPr lang="en-US" dirty="0">
                <a:solidFill>
                  <a:srgbClr val="00B050"/>
                </a:solidFill>
              </a:rPr>
              <a:t>email (Cyberinfrastructure list, perfSONAR user list, </a:t>
            </a:r>
            <a:r>
              <a:rPr lang="en-US" dirty="0" err="1">
                <a:solidFill>
                  <a:srgbClr val="00B050"/>
                </a:solidFill>
              </a:rPr>
              <a:t>etc</a:t>
            </a:r>
            <a:r>
              <a:rPr lang="en-US" dirty="0">
                <a:solidFill>
                  <a:srgbClr val="00B050"/>
                </a:solidFill>
              </a:rPr>
              <a:t>) </a:t>
            </a:r>
            <a:endParaRPr lang="en-US" dirty="0" smtClean="0">
              <a:solidFill>
                <a:srgbClr val="00B050"/>
              </a:solidFill>
            </a:endParaRPr>
          </a:p>
          <a:p>
            <a:pPr lvl="2"/>
            <a:r>
              <a:rPr lang="en-US" dirty="0" smtClean="0">
                <a:solidFill>
                  <a:srgbClr val="00B050"/>
                </a:solidFill>
              </a:rPr>
              <a:t>Via </a:t>
            </a:r>
            <a:r>
              <a:rPr lang="en-US" dirty="0">
                <a:solidFill>
                  <a:srgbClr val="00B050"/>
                </a:solidFill>
              </a:rPr>
              <a:t>interactions with sites at conferences and meetings.</a:t>
            </a:r>
          </a:p>
          <a:p>
            <a:pPr lvl="1"/>
            <a:r>
              <a:rPr lang="en-US" dirty="0">
                <a:solidFill>
                  <a:srgbClr val="00B050"/>
                </a:solidFill>
              </a:rPr>
              <a:t>E</a:t>
            </a:r>
            <a:r>
              <a:rPr lang="en-US" dirty="0" smtClean="0">
                <a:solidFill>
                  <a:srgbClr val="00B050"/>
                </a:solidFill>
              </a:rPr>
              <a:t>ncourage </a:t>
            </a:r>
            <a:r>
              <a:rPr lang="en-US" dirty="0">
                <a:solidFill>
                  <a:srgbClr val="00B050"/>
                </a:solidFill>
              </a:rPr>
              <a:t>as many NSF CC*xxx </a:t>
            </a:r>
            <a:r>
              <a:rPr lang="en-US" dirty="0" smtClean="0">
                <a:solidFill>
                  <a:srgbClr val="00B050"/>
                </a:solidFill>
              </a:rPr>
              <a:t>sites as </a:t>
            </a:r>
            <a:r>
              <a:rPr lang="en-US" dirty="0">
                <a:solidFill>
                  <a:srgbClr val="00B050"/>
                </a:solidFill>
              </a:rPr>
              <a:t>possible to </a:t>
            </a:r>
            <a:r>
              <a:rPr lang="en-US" dirty="0" smtClean="0">
                <a:solidFill>
                  <a:srgbClr val="00B050"/>
                </a:solidFill>
              </a:rPr>
              <a:t>integrate </a:t>
            </a:r>
            <a:r>
              <a:rPr lang="en-US" dirty="0">
                <a:solidFill>
                  <a:srgbClr val="00B050"/>
                </a:solidFill>
              </a:rPr>
              <a:t>their </a:t>
            </a:r>
            <a:r>
              <a:rPr lang="en-US" dirty="0" smtClean="0">
                <a:solidFill>
                  <a:srgbClr val="00B050"/>
                </a:solidFill>
              </a:rPr>
              <a:t>perfSONAR instances </a:t>
            </a:r>
            <a:r>
              <a:rPr lang="en-US" dirty="0">
                <a:solidFill>
                  <a:srgbClr val="00B050"/>
                </a:solidFill>
              </a:rPr>
              <a:t>into OSG </a:t>
            </a:r>
            <a:r>
              <a:rPr lang="en-US" dirty="0" smtClean="0">
                <a:solidFill>
                  <a:srgbClr val="00B050"/>
                </a:solidFill>
              </a:rPr>
              <a:t>networking; OSG </a:t>
            </a:r>
            <a:r>
              <a:rPr lang="en-US" dirty="0">
                <a:solidFill>
                  <a:srgbClr val="00B050"/>
                </a:solidFill>
              </a:rPr>
              <a:t>will provide </a:t>
            </a:r>
            <a:r>
              <a:rPr lang="en-US" dirty="0" smtClean="0">
                <a:solidFill>
                  <a:srgbClr val="00B050"/>
                </a:solidFill>
              </a:rPr>
              <a:t>them a mesh-configuration </a:t>
            </a:r>
            <a:r>
              <a:rPr lang="en-US" dirty="0">
                <a:solidFill>
                  <a:srgbClr val="00B050"/>
                </a:solidFill>
              </a:rPr>
              <a:t>and </a:t>
            </a:r>
            <a:r>
              <a:rPr lang="en-US" dirty="0" smtClean="0">
                <a:solidFill>
                  <a:srgbClr val="00B050"/>
                </a:solidFill>
              </a:rPr>
              <a:t>gather </a:t>
            </a:r>
            <a:r>
              <a:rPr lang="en-US" dirty="0">
                <a:solidFill>
                  <a:srgbClr val="00B050"/>
                </a:solidFill>
              </a:rPr>
              <a:t>their </a:t>
            </a:r>
            <a:r>
              <a:rPr lang="en-US" dirty="0" smtClean="0">
                <a:solidFill>
                  <a:srgbClr val="00B050"/>
                </a:solidFill>
              </a:rPr>
              <a:t>data.</a:t>
            </a:r>
            <a:endParaRPr lang="en-US" dirty="0">
              <a:solidFill>
                <a:srgbClr val="00B050"/>
              </a:solidFill>
            </a:endParaRPr>
          </a:p>
          <a:p>
            <a:pPr lvl="1"/>
            <a:r>
              <a:rPr lang="en-US" dirty="0">
                <a:solidFill>
                  <a:srgbClr val="00B050"/>
                </a:solidFill>
              </a:rPr>
              <a:t>P</a:t>
            </a:r>
            <a:r>
              <a:rPr lang="en-US" dirty="0" smtClean="0">
                <a:solidFill>
                  <a:srgbClr val="00B050"/>
                </a:solidFill>
              </a:rPr>
              <a:t>rovide </a:t>
            </a:r>
            <a:r>
              <a:rPr lang="en-US" dirty="0" err="1">
                <a:solidFill>
                  <a:srgbClr val="00B050"/>
                </a:solidFill>
              </a:rPr>
              <a:t>Soichi’s</a:t>
            </a:r>
            <a:r>
              <a:rPr lang="en-US" dirty="0">
                <a:solidFill>
                  <a:srgbClr val="00B050"/>
                </a:solidFill>
              </a:rPr>
              <a:t> standalone mesh-configuration tool for use by campuses and VOs.</a:t>
            </a:r>
          </a:p>
          <a:p>
            <a:pPr marL="596646" indent="-514350">
              <a:buFont typeface="+mj-lt"/>
              <a:buAutoNum type="arabicPeriod"/>
            </a:pPr>
            <a:r>
              <a:rPr lang="en-US" b="1" dirty="0">
                <a:solidFill>
                  <a:srgbClr val="00B0F0"/>
                </a:solidFill>
              </a:rPr>
              <a:t>OSG will create a network alerting service to find “obvious” network </a:t>
            </a:r>
            <a:r>
              <a:rPr lang="en-US" b="1" dirty="0" smtClean="0">
                <a:solidFill>
                  <a:srgbClr val="00B0F0"/>
                </a:solidFill>
              </a:rPr>
              <a:t>problems</a:t>
            </a:r>
          </a:p>
          <a:p>
            <a:pPr lvl="1"/>
            <a:r>
              <a:rPr lang="en-US" dirty="0" smtClean="0">
                <a:solidFill>
                  <a:srgbClr val="00B050"/>
                </a:solidFill>
              </a:rPr>
              <a:t>This </a:t>
            </a:r>
            <a:r>
              <a:rPr lang="en-US" dirty="0">
                <a:solidFill>
                  <a:srgbClr val="00B050"/>
                </a:solidFill>
              </a:rPr>
              <a:t>will involve the creation of a suitable analysis pipeline such that perfSONAR data can be analyzed on a timescale of every 1-2 hours.</a:t>
            </a:r>
          </a:p>
          <a:p>
            <a:pPr lvl="1"/>
            <a:r>
              <a:rPr lang="en-US" dirty="0">
                <a:solidFill>
                  <a:srgbClr val="00B050"/>
                </a:solidFill>
              </a:rPr>
              <a:t>Obvious problems include significant decrease in bandwidth between a source and destination or continuing significant packet loss along a path or correlated with a specific site.</a:t>
            </a:r>
          </a:p>
          <a:p>
            <a:pPr lvl="1"/>
            <a:r>
              <a:rPr lang="en-US" dirty="0">
                <a:solidFill>
                  <a:srgbClr val="00B050"/>
                </a:solidFill>
              </a:rPr>
              <a:t>Actual alerts will be issued by GOC staff based upon alarms they receive.</a:t>
            </a:r>
          </a:p>
          <a:p>
            <a:pPr marL="596646" indent="-514350">
              <a:buFont typeface="+mj-lt"/>
              <a:buAutoNum type="arabicPeriod"/>
            </a:pPr>
            <a:r>
              <a:rPr lang="en-US" b="1" dirty="0" smtClean="0">
                <a:solidFill>
                  <a:srgbClr val="7030A0"/>
                </a:solidFill>
              </a:rPr>
              <a:t>Enable </a:t>
            </a:r>
            <a:r>
              <a:rPr lang="en-US" b="1" dirty="0">
                <a:solidFill>
                  <a:srgbClr val="7030A0"/>
                </a:solidFill>
              </a:rPr>
              <a:t>automated alerting (email, </a:t>
            </a:r>
            <a:r>
              <a:rPr lang="en-US" b="1" dirty="0" smtClean="0">
                <a:solidFill>
                  <a:srgbClr val="7030A0"/>
                </a:solidFill>
              </a:rPr>
              <a:t>SMS) </a:t>
            </a:r>
            <a:r>
              <a:rPr lang="en-US" b="1" dirty="0">
                <a:solidFill>
                  <a:srgbClr val="7030A0"/>
                </a:solidFill>
              </a:rPr>
              <a:t>on well identified </a:t>
            </a:r>
            <a:r>
              <a:rPr lang="en-US" b="1" dirty="0" smtClean="0">
                <a:solidFill>
                  <a:srgbClr val="7030A0"/>
                </a:solidFill>
              </a:rPr>
              <a:t>alarms</a:t>
            </a:r>
            <a:r>
              <a:rPr lang="en-US" dirty="0" smtClean="0">
                <a:solidFill>
                  <a:srgbClr val="7030A0"/>
                </a:solidFill>
              </a:rPr>
              <a:t>.</a:t>
            </a:r>
          </a:p>
          <a:p>
            <a:pPr lvl="1"/>
            <a:r>
              <a:rPr lang="en-US" dirty="0" smtClean="0">
                <a:solidFill>
                  <a:srgbClr val="7030A0"/>
                </a:solidFill>
              </a:rPr>
              <a:t>This is a “reach” goal for the year but I think it should be feasible</a:t>
            </a:r>
            <a:endParaRPr lang="en-US" dirty="0">
              <a:solidFill>
                <a:srgbClr val="7030A0"/>
              </a:solidFill>
            </a:endParaRPr>
          </a:p>
          <a:p>
            <a:pPr lvl="1"/>
            <a:r>
              <a:rPr lang="en-US" dirty="0" smtClean="0">
                <a:solidFill>
                  <a:srgbClr val="00B0F0"/>
                </a:solidFill>
              </a:rPr>
              <a:t>Requires accurate,  synchronized </a:t>
            </a:r>
            <a:r>
              <a:rPr lang="en-US" dirty="0">
                <a:solidFill>
                  <a:srgbClr val="00B0F0"/>
                </a:solidFill>
              </a:rPr>
              <a:t>mapping of sites </a:t>
            </a:r>
            <a:r>
              <a:rPr lang="en-US" dirty="0" smtClean="0">
                <a:solidFill>
                  <a:srgbClr val="00B0F0"/>
                </a:solidFill>
              </a:rPr>
              <a:t>to </a:t>
            </a:r>
            <a:r>
              <a:rPr lang="en-US" dirty="0">
                <a:solidFill>
                  <a:srgbClr val="00B0F0"/>
                </a:solidFill>
              </a:rPr>
              <a:t>contacts</a:t>
            </a:r>
          </a:p>
          <a:p>
            <a:pPr lvl="1"/>
            <a:r>
              <a:rPr lang="en-US" dirty="0" smtClean="0">
                <a:solidFill>
                  <a:srgbClr val="00B0F0"/>
                </a:solidFill>
              </a:rPr>
              <a:t>Tunable pattern </a:t>
            </a:r>
            <a:r>
              <a:rPr lang="en-US" dirty="0">
                <a:solidFill>
                  <a:srgbClr val="00B0F0"/>
                </a:solidFill>
              </a:rPr>
              <a:t>of alerts (e.g., 1 alert, wait 1 day and alert if problem continues, then every 3 days until fixed)</a:t>
            </a:r>
          </a:p>
          <a:p>
            <a:pPr marL="82296" indent="0">
              <a:buNone/>
            </a:pPr>
            <a:endParaRPr lang="en-US" dirty="0"/>
          </a:p>
        </p:txBody>
      </p:sp>
      <p:sp>
        <p:nvSpPr>
          <p:cNvPr id="4" name="Date Placeholder 3"/>
          <p:cNvSpPr>
            <a:spLocks noGrp="1"/>
          </p:cNvSpPr>
          <p:nvPr>
            <p:ph type="dt" sz="half" idx="10"/>
          </p:nvPr>
        </p:nvSpPr>
        <p:spPr/>
        <p:txBody>
          <a:bodyPr/>
          <a:lstStyle/>
          <a:p>
            <a:fld id="{548A15CB-8A92-46C6-A424-861B93CF0D85}" type="datetime1">
              <a:rPr lang="en-US" smtClean="0"/>
              <a:t>11/2/2016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2</a:t>
            </a:fld>
            <a:endParaRPr kumimoji="0" lang="en-US"/>
          </a:p>
        </p:txBody>
      </p:sp>
    </p:spTree>
    <p:extLst>
      <p:ext uri="{BB962C8B-B14F-4D97-AF65-F5344CB8AC3E}">
        <p14:creationId xmlns:p14="http://schemas.microsoft.com/office/powerpoint/2010/main" val="825571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solidFill>
                  <a:srgbClr val="000000"/>
                </a:solidFill>
                <a:latin typeface="Calibri"/>
              </a:rPr>
              <a:t>Creation of initial OSG web pages informing sites of OSG services in networking --- </a:t>
            </a:r>
            <a:r>
              <a:rPr lang="en-US" b="1" dirty="0">
                <a:solidFill>
                  <a:srgbClr val="000000"/>
                </a:solidFill>
                <a:latin typeface="Calibri"/>
              </a:rPr>
              <a:t>July 30, </a:t>
            </a:r>
            <a:r>
              <a:rPr lang="en-US" b="1" dirty="0" smtClean="0">
                <a:solidFill>
                  <a:srgbClr val="000000"/>
                </a:solidFill>
                <a:latin typeface="Calibri"/>
              </a:rPr>
              <a:t>2016 (</a:t>
            </a:r>
            <a:r>
              <a:rPr lang="en-US" b="1" dirty="0" smtClean="0">
                <a:solidFill>
                  <a:srgbClr val="00B050"/>
                </a:solidFill>
                <a:latin typeface="Calibri"/>
              </a:rPr>
              <a:t>ready</a:t>
            </a:r>
            <a:r>
              <a:rPr lang="en-US" b="1" dirty="0" smtClean="0">
                <a:solidFill>
                  <a:srgbClr val="000000"/>
                </a:solidFill>
                <a:latin typeface="Calibri"/>
              </a:rPr>
              <a:t>)</a:t>
            </a:r>
          </a:p>
          <a:p>
            <a:r>
              <a:rPr lang="en-US" dirty="0" smtClean="0">
                <a:solidFill>
                  <a:srgbClr val="000000"/>
                </a:solidFill>
                <a:latin typeface="Calibri"/>
              </a:rPr>
              <a:t>Recruiting of 5 new sites for OSG networking --  </a:t>
            </a:r>
            <a:r>
              <a:rPr lang="en-US" b="1" dirty="0" smtClean="0">
                <a:solidFill>
                  <a:srgbClr val="000000"/>
                </a:solidFill>
                <a:latin typeface="Calibri"/>
              </a:rPr>
              <a:t>August 31, 2016 (</a:t>
            </a:r>
            <a:r>
              <a:rPr lang="en-US" b="1" dirty="0" smtClean="0">
                <a:solidFill>
                  <a:srgbClr val="C00000"/>
                </a:solidFill>
                <a:latin typeface="Calibri"/>
              </a:rPr>
              <a:t>slipped</a:t>
            </a:r>
            <a:r>
              <a:rPr lang="en-US" b="1" dirty="0" smtClean="0">
                <a:solidFill>
                  <a:srgbClr val="000000"/>
                </a:solidFill>
                <a:latin typeface="Calibri"/>
              </a:rPr>
              <a:t>)</a:t>
            </a:r>
          </a:p>
          <a:p>
            <a:r>
              <a:rPr lang="en-US" dirty="0">
                <a:solidFill>
                  <a:srgbClr val="000000"/>
                </a:solidFill>
                <a:latin typeface="Calibri"/>
              </a:rPr>
              <a:t>Need technical design of suitable analysis system based upon existing time-series technologies and proposed data and analysis workflows  --- </a:t>
            </a:r>
            <a:r>
              <a:rPr lang="en-US" b="1" dirty="0" smtClean="0">
                <a:solidFill>
                  <a:srgbClr val="000000"/>
                </a:solidFill>
                <a:latin typeface="Calibri"/>
              </a:rPr>
              <a:t>September</a:t>
            </a:r>
            <a:r>
              <a:rPr lang="en-US" b="1" dirty="0" smtClean="0">
                <a:solidFill>
                  <a:srgbClr val="000000"/>
                </a:solidFill>
                <a:latin typeface="Calibri"/>
              </a:rPr>
              <a:t> </a:t>
            </a:r>
            <a:r>
              <a:rPr lang="en-US" b="1" dirty="0">
                <a:solidFill>
                  <a:srgbClr val="000000"/>
                </a:solidFill>
                <a:latin typeface="Calibri"/>
              </a:rPr>
              <a:t>31, </a:t>
            </a:r>
            <a:r>
              <a:rPr lang="en-US" b="1" dirty="0" smtClean="0">
                <a:solidFill>
                  <a:srgbClr val="000000"/>
                </a:solidFill>
                <a:latin typeface="Calibri"/>
              </a:rPr>
              <a:t>2016 </a:t>
            </a:r>
            <a:r>
              <a:rPr lang="en-US" b="1" dirty="0" smtClean="0">
                <a:solidFill>
                  <a:srgbClr val="000000"/>
                </a:solidFill>
                <a:latin typeface="Calibri"/>
              </a:rPr>
              <a:t>(</a:t>
            </a:r>
            <a:r>
              <a:rPr lang="en-US" b="1" dirty="0" smtClean="0">
                <a:solidFill>
                  <a:srgbClr val="00B050"/>
                </a:solidFill>
                <a:latin typeface="Calibri"/>
              </a:rPr>
              <a:t>ready</a:t>
            </a:r>
            <a:r>
              <a:rPr lang="en-US" b="1" dirty="0" smtClean="0">
                <a:solidFill>
                  <a:srgbClr val="000000"/>
                </a:solidFill>
                <a:latin typeface="Calibri"/>
              </a:rPr>
              <a:t>)</a:t>
            </a:r>
            <a:endParaRPr lang="en-US" b="1" dirty="0">
              <a:solidFill>
                <a:srgbClr val="000000"/>
              </a:solidFill>
              <a:latin typeface="Calibri"/>
            </a:endParaRPr>
          </a:p>
          <a:p>
            <a:r>
              <a:rPr lang="en-US" dirty="0" smtClean="0">
                <a:solidFill>
                  <a:srgbClr val="000000"/>
                </a:solidFill>
                <a:latin typeface="Calibri"/>
              </a:rPr>
              <a:t>Definition of support process for integrating new sites and triaging tickets in OSG production ---  </a:t>
            </a:r>
            <a:r>
              <a:rPr lang="en-US" b="1" dirty="0" smtClean="0">
                <a:solidFill>
                  <a:srgbClr val="000000"/>
                </a:solidFill>
                <a:latin typeface="Calibri"/>
              </a:rPr>
              <a:t>September 15, 2016 (</a:t>
            </a:r>
            <a:r>
              <a:rPr lang="en-US" b="1" dirty="0" smtClean="0">
                <a:solidFill>
                  <a:srgbClr val="00B050"/>
                </a:solidFill>
                <a:latin typeface="Calibri"/>
              </a:rPr>
              <a:t>done</a:t>
            </a:r>
            <a:r>
              <a:rPr lang="en-US" b="1" dirty="0" smtClean="0">
                <a:solidFill>
                  <a:srgbClr val="000000"/>
                </a:solidFill>
                <a:latin typeface="Calibri"/>
              </a:rPr>
              <a:t>)</a:t>
            </a:r>
          </a:p>
          <a:p>
            <a:r>
              <a:rPr lang="en-US" dirty="0" smtClean="0">
                <a:solidFill>
                  <a:srgbClr val="000000"/>
                </a:solidFill>
                <a:latin typeface="Calibri"/>
              </a:rPr>
              <a:t>Initial </a:t>
            </a:r>
            <a:r>
              <a:rPr lang="en-US" dirty="0">
                <a:solidFill>
                  <a:srgbClr val="000000"/>
                </a:solidFill>
                <a:latin typeface="Calibri"/>
              </a:rPr>
              <a:t>implementation </a:t>
            </a:r>
            <a:r>
              <a:rPr lang="en-US" dirty="0" smtClean="0">
                <a:solidFill>
                  <a:srgbClr val="000000"/>
                </a:solidFill>
                <a:latin typeface="Calibri"/>
              </a:rPr>
              <a:t>of analysis running </a:t>
            </a:r>
            <a:r>
              <a:rPr lang="en-US" dirty="0">
                <a:solidFill>
                  <a:srgbClr val="000000"/>
                </a:solidFill>
                <a:latin typeface="Calibri"/>
              </a:rPr>
              <a:t>on OSG network data --- </a:t>
            </a:r>
            <a:r>
              <a:rPr lang="en-US" b="1" dirty="0">
                <a:solidFill>
                  <a:srgbClr val="000000"/>
                </a:solidFill>
                <a:latin typeface="Calibri"/>
              </a:rPr>
              <a:t>September 30, </a:t>
            </a:r>
            <a:r>
              <a:rPr lang="en-US" b="1" dirty="0" smtClean="0">
                <a:solidFill>
                  <a:srgbClr val="000000"/>
                </a:solidFill>
                <a:latin typeface="Calibri"/>
              </a:rPr>
              <a:t>2016 </a:t>
            </a:r>
            <a:r>
              <a:rPr lang="en-US" b="1" dirty="0" smtClean="0">
                <a:solidFill>
                  <a:srgbClr val="000000"/>
                </a:solidFill>
                <a:latin typeface="Calibri"/>
              </a:rPr>
              <a:t>(</a:t>
            </a:r>
            <a:r>
              <a:rPr lang="en-US" b="1" dirty="0" smtClean="0">
                <a:solidFill>
                  <a:srgbClr val="00B050"/>
                </a:solidFill>
                <a:latin typeface="Calibri"/>
              </a:rPr>
              <a:t>running</a:t>
            </a:r>
            <a:r>
              <a:rPr lang="en-US" b="1" dirty="0" smtClean="0">
                <a:solidFill>
                  <a:srgbClr val="000000"/>
                </a:solidFill>
                <a:latin typeface="Calibri"/>
              </a:rPr>
              <a:t>)</a:t>
            </a:r>
            <a:endParaRPr lang="en-US" b="1" dirty="0">
              <a:solidFill>
                <a:srgbClr val="000000"/>
              </a:solidFill>
              <a:latin typeface="Calibri"/>
            </a:endParaRPr>
          </a:p>
          <a:p>
            <a:r>
              <a:rPr lang="en-US" dirty="0" smtClean="0">
                <a:solidFill>
                  <a:srgbClr val="000000"/>
                </a:solidFill>
                <a:latin typeface="Calibri"/>
              </a:rPr>
              <a:t>Initial </a:t>
            </a:r>
            <a:r>
              <a:rPr lang="en-US" dirty="0">
                <a:solidFill>
                  <a:srgbClr val="000000"/>
                </a:solidFill>
                <a:latin typeface="Calibri"/>
              </a:rPr>
              <a:t>release of </a:t>
            </a:r>
            <a:r>
              <a:rPr lang="en-US" dirty="0" err="1">
                <a:solidFill>
                  <a:srgbClr val="000000"/>
                </a:solidFill>
                <a:latin typeface="Calibri"/>
              </a:rPr>
              <a:t>Soichi’s</a:t>
            </a:r>
            <a:r>
              <a:rPr lang="en-US" dirty="0">
                <a:solidFill>
                  <a:srgbClr val="000000"/>
                </a:solidFill>
                <a:latin typeface="Calibri"/>
              </a:rPr>
              <a:t> standalone mesh-configuration utility packaged and available --- </a:t>
            </a:r>
            <a:r>
              <a:rPr lang="en-US" b="1" dirty="0">
                <a:solidFill>
                  <a:srgbClr val="000000"/>
                </a:solidFill>
                <a:latin typeface="Calibri"/>
              </a:rPr>
              <a:t>September 30,  </a:t>
            </a:r>
            <a:r>
              <a:rPr lang="en-US" b="1" dirty="0" smtClean="0">
                <a:solidFill>
                  <a:srgbClr val="000000"/>
                </a:solidFill>
                <a:latin typeface="Calibri"/>
              </a:rPr>
              <a:t>2016 </a:t>
            </a:r>
            <a:r>
              <a:rPr lang="en-US" b="1" dirty="0" smtClean="0">
                <a:solidFill>
                  <a:srgbClr val="000000"/>
                </a:solidFill>
                <a:latin typeface="Calibri"/>
              </a:rPr>
              <a:t>(</a:t>
            </a:r>
            <a:r>
              <a:rPr lang="en-US" b="1" dirty="0" smtClean="0">
                <a:solidFill>
                  <a:srgbClr val="FF0000"/>
                </a:solidFill>
                <a:latin typeface="Calibri"/>
              </a:rPr>
              <a:t>Moved</a:t>
            </a:r>
            <a:r>
              <a:rPr lang="en-US" b="1" dirty="0" smtClean="0">
                <a:solidFill>
                  <a:srgbClr val="000000"/>
                </a:solidFill>
                <a:latin typeface="Calibri"/>
              </a:rPr>
              <a:t>)</a:t>
            </a:r>
            <a:endParaRPr lang="en-US" b="1" dirty="0" smtClean="0">
              <a:solidFill>
                <a:srgbClr val="000000"/>
              </a:solidFill>
              <a:latin typeface="Calibri"/>
            </a:endParaRPr>
          </a:p>
          <a:p>
            <a:endParaRPr lang="en-US" dirty="0">
              <a:solidFill>
                <a:srgbClr val="000000"/>
              </a:solidFill>
              <a:latin typeface="Calibri"/>
            </a:endParaRPr>
          </a:p>
        </p:txBody>
      </p:sp>
      <p:sp>
        <p:nvSpPr>
          <p:cNvPr id="2" name="Title 1"/>
          <p:cNvSpPr>
            <a:spLocks noGrp="1"/>
          </p:cNvSpPr>
          <p:nvPr>
            <p:ph type="title"/>
          </p:nvPr>
        </p:nvSpPr>
        <p:spPr/>
        <p:txBody>
          <a:bodyPr/>
          <a:lstStyle/>
          <a:p>
            <a:r>
              <a:rPr lang="en-US" dirty="0" smtClean="0"/>
              <a:t>Near-term Milestones</a:t>
            </a:r>
            <a:endParaRPr lang="en-US" dirty="0"/>
          </a:p>
        </p:txBody>
      </p:sp>
      <p:sp>
        <p:nvSpPr>
          <p:cNvPr id="4" name="Date Placeholder 3"/>
          <p:cNvSpPr>
            <a:spLocks noGrp="1"/>
          </p:cNvSpPr>
          <p:nvPr>
            <p:ph type="dt" sz="half" idx="10"/>
          </p:nvPr>
        </p:nvSpPr>
        <p:spPr/>
        <p:txBody>
          <a:bodyPr/>
          <a:lstStyle/>
          <a:p>
            <a:fld id="{42DEAB5E-54CA-4197-B0C0-60CFDF79F1F6}" type="datetime1">
              <a:rPr lang="en-US" smtClean="0"/>
              <a:t>11/2/2016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3</a:t>
            </a:fld>
            <a:endParaRPr kumimoji="0" lang="en-US"/>
          </a:p>
        </p:txBody>
      </p:sp>
    </p:spTree>
    <p:extLst>
      <p:ext uri="{BB962C8B-B14F-4D97-AF65-F5344CB8AC3E}">
        <p14:creationId xmlns:p14="http://schemas.microsoft.com/office/powerpoint/2010/main" val="3084122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OSG Networking Web Pages</a:t>
            </a:r>
            <a:endParaRPr lang="en-US" dirty="0"/>
          </a:p>
        </p:txBody>
      </p:sp>
      <p:sp>
        <p:nvSpPr>
          <p:cNvPr id="3" name="Content Placeholder 2"/>
          <p:cNvSpPr>
            <a:spLocks noGrp="1"/>
          </p:cNvSpPr>
          <p:nvPr>
            <p:ph idx="1"/>
          </p:nvPr>
        </p:nvSpPr>
        <p:spPr>
          <a:xfrm>
            <a:off x="1219200" y="1295400"/>
            <a:ext cx="7714488" cy="4953000"/>
          </a:xfrm>
        </p:spPr>
        <p:txBody>
          <a:bodyPr>
            <a:normAutofit fontScale="85000" lnSpcReduction="10000"/>
          </a:bodyPr>
          <a:lstStyle/>
          <a:p>
            <a:pPr>
              <a:spcBef>
                <a:spcPts val="0"/>
              </a:spcBef>
              <a:spcAft>
                <a:spcPts val="1000"/>
              </a:spcAft>
            </a:pPr>
            <a:r>
              <a:rPr lang="en-US" dirty="0" smtClean="0">
                <a:solidFill>
                  <a:srgbClr val="000000"/>
                </a:solidFill>
                <a:latin typeface="Calibri"/>
              </a:rPr>
              <a:t>New front </a:t>
            </a:r>
            <a:r>
              <a:rPr lang="en-US" dirty="0" smtClean="0">
                <a:solidFill>
                  <a:srgbClr val="000000"/>
                </a:solidFill>
                <a:latin typeface="Calibri"/>
              </a:rPr>
              <a:t>page deployed </a:t>
            </a:r>
            <a:r>
              <a:rPr lang="en-US" dirty="0">
                <a:solidFill>
                  <a:srgbClr val="000000"/>
                </a:solidFill>
                <a:latin typeface="Calibri"/>
              </a:rPr>
              <a:t>by  Kyle: </a:t>
            </a:r>
            <a:r>
              <a:rPr lang="en-US" dirty="0">
                <a:solidFill>
                  <a:srgbClr val="000000"/>
                </a:solidFill>
                <a:latin typeface="Calibri"/>
                <a:hlinkClick r:id="rId2"/>
              </a:rPr>
              <a:t>https://www.opensciencegrid.org</a:t>
            </a:r>
            <a:r>
              <a:rPr lang="en-US" dirty="0" smtClean="0">
                <a:solidFill>
                  <a:srgbClr val="000000"/>
                </a:solidFill>
                <a:latin typeface="Calibri"/>
                <a:hlinkClick r:id="rId2"/>
              </a:rPr>
              <a:t>/</a:t>
            </a:r>
            <a:r>
              <a:rPr lang="en-US" dirty="0" smtClean="0">
                <a:solidFill>
                  <a:srgbClr val="000000"/>
                </a:solidFill>
                <a:latin typeface="Calibri"/>
              </a:rPr>
              <a:t> </a:t>
            </a:r>
          </a:p>
          <a:p>
            <a:pPr lvl="1">
              <a:spcBef>
                <a:spcPts val="0"/>
              </a:spcBef>
              <a:spcAft>
                <a:spcPts val="1000"/>
              </a:spcAft>
            </a:pPr>
            <a:r>
              <a:rPr lang="en-US" dirty="0" smtClean="0">
                <a:solidFill>
                  <a:srgbClr val="000000"/>
                </a:solidFill>
                <a:latin typeface="Calibri"/>
              </a:rPr>
              <a:t>Includes OSG  Network paragraph </a:t>
            </a:r>
          </a:p>
          <a:p>
            <a:pPr>
              <a:spcBef>
                <a:spcPts val="0"/>
              </a:spcBef>
              <a:spcAft>
                <a:spcPts val="1000"/>
              </a:spcAft>
            </a:pPr>
            <a:r>
              <a:rPr lang="en-US" dirty="0" smtClean="0">
                <a:solidFill>
                  <a:srgbClr val="000000"/>
                </a:solidFill>
                <a:latin typeface="Calibri"/>
              </a:rPr>
              <a:t>New web pages about OSG networking added</a:t>
            </a:r>
            <a:endParaRPr lang="en-US" dirty="0" smtClean="0">
              <a:solidFill>
                <a:srgbClr val="000000"/>
              </a:solidFill>
              <a:latin typeface="Calibri"/>
            </a:endParaRPr>
          </a:p>
          <a:p>
            <a:pPr lvl="1">
              <a:spcBef>
                <a:spcPts val="0"/>
              </a:spcBef>
              <a:spcAft>
                <a:spcPts val="1000"/>
              </a:spcAft>
            </a:pPr>
            <a:r>
              <a:rPr lang="en-US" dirty="0" smtClean="0">
                <a:solidFill>
                  <a:srgbClr val="000000"/>
                </a:solidFill>
                <a:latin typeface="Calibri"/>
                <a:hlinkClick r:id="rId3"/>
              </a:rPr>
              <a:t>https</a:t>
            </a:r>
            <a:r>
              <a:rPr lang="en-US" dirty="0">
                <a:solidFill>
                  <a:srgbClr val="000000"/>
                </a:solidFill>
                <a:latin typeface="Calibri"/>
                <a:hlinkClick r:id="rId3"/>
              </a:rPr>
              <a:t>://www.opensciencegrid.org/open-science-grid-networking</a:t>
            </a:r>
            <a:r>
              <a:rPr lang="en-US" dirty="0" smtClean="0">
                <a:solidFill>
                  <a:srgbClr val="000000"/>
                </a:solidFill>
                <a:latin typeface="Calibri"/>
                <a:hlinkClick r:id="rId3"/>
              </a:rPr>
              <a:t>/ </a:t>
            </a:r>
            <a:endParaRPr lang="en-US" dirty="0" smtClean="0">
              <a:solidFill>
                <a:srgbClr val="000000"/>
              </a:solidFill>
              <a:latin typeface="Calibri"/>
            </a:endParaRPr>
          </a:p>
          <a:p>
            <a:pPr>
              <a:spcBef>
                <a:spcPts val="0"/>
              </a:spcBef>
              <a:spcAft>
                <a:spcPts val="1000"/>
              </a:spcAft>
            </a:pPr>
            <a:r>
              <a:rPr lang="en-US" dirty="0" smtClean="0">
                <a:solidFill>
                  <a:srgbClr val="000000"/>
                </a:solidFill>
                <a:latin typeface="Calibri"/>
              </a:rPr>
              <a:t>Goal is to solicit sites to join into OSG networking</a:t>
            </a:r>
            <a:endParaRPr lang="en-US" dirty="0" smtClean="0">
              <a:solidFill>
                <a:srgbClr val="000000"/>
              </a:solidFill>
              <a:latin typeface="Calibri"/>
            </a:endParaRPr>
          </a:p>
          <a:p>
            <a:pPr lvl="1">
              <a:spcBef>
                <a:spcPts val="0"/>
              </a:spcBef>
              <a:spcAft>
                <a:spcPts val="1000"/>
              </a:spcAft>
            </a:pPr>
            <a:r>
              <a:rPr lang="en-US" dirty="0" smtClean="0">
                <a:solidFill>
                  <a:srgbClr val="000000"/>
                </a:solidFill>
                <a:latin typeface="Calibri"/>
              </a:rPr>
              <a:t>Has pointers to user-support for  sites with questions about networking</a:t>
            </a:r>
          </a:p>
          <a:p>
            <a:pPr lvl="1">
              <a:spcBef>
                <a:spcPts val="0"/>
              </a:spcBef>
              <a:spcAft>
                <a:spcPts val="1000"/>
              </a:spcAft>
            </a:pPr>
            <a:r>
              <a:rPr lang="en-US" dirty="0" smtClean="0">
                <a:solidFill>
                  <a:srgbClr val="000000"/>
                </a:solidFill>
                <a:latin typeface="Calibri"/>
              </a:rPr>
              <a:t>Useful to help recruit new, non-WLCG sites</a:t>
            </a:r>
            <a:endParaRPr lang="en-US" dirty="0" smtClean="0">
              <a:solidFill>
                <a:srgbClr val="000000"/>
              </a:solidFill>
              <a:latin typeface="Calibri"/>
            </a:endParaRPr>
          </a:p>
          <a:p>
            <a:pPr lvl="1">
              <a:spcBef>
                <a:spcPts val="0"/>
              </a:spcBef>
              <a:spcAft>
                <a:spcPts val="1000"/>
              </a:spcAft>
            </a:pPr>
            <a:r>
              <a:rPr lang="en-US" dirty="0" smtClean="0">
                <a:solidFill>
                  <a:srgbClr val="C00000"/>
                </a:solidFill>
                <a:latin typeface="Calibri"/>
              </a:rPr>
              <a:t>Comments or suggestions very welcome.</a:t>
            </a:r>
            <a:endParaRPr lang="en-US" dirty="0">
              <a:solidFill>
                <a:srgbClr val="C00000"/>
              </a:solidFill>
            </a:endParaRPr>
          </a:p>
        </p:txBody>
      </p:sp>
      <p:sp>
        <p:nvSpPr>
          <p:cNvPr id="4" name="Date Placeholder 3"/>
          <p:cNvSpPr>
            <a:spLocks noGrp="1"/>
          </p:cNvSpPr>
          <p:nvPr>
            <p:ph type="dt" sz="half" idx="10"/>
          </p:nvPr>
        </p:nvSpPr>
        <p:spPr/>
        <p:txBody>
          <a:bodyPr/>
          <a:lstStyle/>
          <a:p>
            <a:fld id="{42DEAB5E-54CA-4197-B0C0-60CFDF79F1F6}" type="datetime1">
              <a:rPr lang="en-US" smtClean="0"/>
              <a:t>11/2/2016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4</a:t>
            </a:fld>
            <a:endParaRPr kumimoji="0" lang="en-US"/>
          </a:p>
        </p:txBody>
      </p:sp>
    </p:spTree>
    <p:extLst>
      <p:ext uri="{BB962C8B-B14F-4D97-AF65-F5344CB8AC3E}">
        <p14:creationId xmlns:p14="http://schemas.microsoft.com/office/powerpoint/2010/main" val="1963711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Recruiting non-WLCG Sites</a:t>
            </a:r>
            <a:endParaRPr lang="en-US" dirty="0"/>
          </a:p>
        </p:txBody>
      </p:sp>
      <p:sp>
        <p:nvSpPr>
          <p:cNvPr id="3" name="Content Placeholder 2"/>
          <p:cNvSpPr>
            <a:spLocks noGrp="1"/>
          </p:cNvSpPr>
          <p:nvPr>
            <p:ph idx="1"/>
          </p:nvPr>
        </p:nvSpPr>
        <p:spPr/>
        <p:txBody>
          <a:bodyPr>
            <a:noAutofit/>
          </a:bodyPr>
          <a:lstStyle/>
          <a:p>
            <a:r>
              <a:rPr lang="en-US" sz="2000" dirty="0" smtClean="0">
                <a:solidFill>
                  <a:srgbClr val="00B050"/>
                </a:solidFill>
              </a:rPr>
              <a:t>One</a:t>
            </a:r>
            <a:r>
              <a:rPr lang="en-US" sz="2000" dirty="0" smtClean="0">
                <a:solidFill>
                  <a:srgbClr val="00B050"/>
                </a:solidFill>
              </a:rPr>
              <a:t> </a:t>
            </a:r>
            <a:r>
              <a:rPr lang="en-US" sz="2000" dirty="0" smtClean="0">
                <a:solidFill>
                  <a:srgbClr val="00B050"/>
                </a:solidFill>
              </a:rPr>
              <a:t>passed milestone was to recruit 5 (or more) non-WLCG sites who have perfSONAR instances to “join” OSG</a:t>
            </a:r>
          </a:p>
          <a:p>
            <a:pPr lvl="1"/>
            <a:r>
              <a:rPr lang="en-US" sz="2000" dirty="0" smtClean="0">
                <a:solidFill>
                  <a:srgbClr val="7030A0"/>
                </a:solidFill>
              </a:rPr>
              <a:t>This means they </a:t>
            </a:r>
            <a:r>
              <a:rPr lang="en-US" sz="2000" dirty="0" smtClean="0">
                <a:solidFill>
                  <a:srgbClr val="7030A0"/>
                </a:solidFill>
              </a:rPr>
              <a:t>use </a:t>
            </a:r>
            <a:r>
              <a:rPr lang="en-US" sz="2000" dirty="0" smtClean="0">
                <a:solidFill>
                  <a:srgbClr val="7030A0"/>
                </a:solidFill>
              </a:rPr>
              <a:t>the </a:t>
            </a:r>
            <a:r>
              <a:rPr lang="en-US" sz="2000" dirty="0" smtClean="0">
                <a:solidFill>
                  <a:srgbClr val="7030A0"/>
                </a:solidFill>
              </a:rPr>
              <a:t>OSG mesh-configuration to define tests</a:t>
            </a:r>
          </a:p>
          <a:p>
            <a:pPr lvl="1"/>
            <a:r>
              <a:rPr lang="en-US" sz="2000" dirty="0" smtClean="0">
                <a:solidFill>
                  <a:srgbClr val="7030A0"/>
                </a:solidFill>
              </a:rPr>
              <a:t>OSG will gather metrics from their instances</a:t>
            </a:r>
          </a:p>
          <a:p>
            <a:pPr lvl="1"/>
            <a:r>
              <a:rPr lang="en-US" sz="2000" dirty="0" smtClean="0">
                <a:solidFill>
                  <a:srgbClr val="7030A0"/>
                </a:solidFill>
              </a:rPr>
              <a:t>Our dashboard and  </a:t>
            </a:r>
            <a:r>
              <a:rPr lang="en-US" sz="2000" dirty="0" err="1" smtClean="0">
                <a:solidFill>
                  <a:srgbClr val="7030A0"/>
                </a:solidFill>
              </a:rPr>
              <a:t>check_mk</a:t>
            </a:r>
            <a:r>
              <a:rPr lang="en-US" sz="2000" dirty="0" smtClean="0">
                <a:solidFill>
                  <a:srgbClr val="7030A0"/>
                </a:solidFill>
              </a:rPr>
              <a:t> will display their metrics and monitor their perfSONAR services</a:t>
            </a:r>
          </a:p>
          <a:p>
            <a:r>
              <a:rPr lang="en-US" sz="2000" dirty="0" smtClean="0"/>
              <a:t>It is time to follow up with a  target email campaign soon.</a:t>
            </a:r>
          </a:p>
          <a:p>
            <a:pPr lvl="1"/>
            <a:r>
              <a:rPr lang="en-US" sz="2000" dirty="0" smtClean="0">
                <a:solidFill>
                  <a:srgbClr val="C00000"/>
                </a:solidFill>
              </a:rPr>
              <a:t>CHEP, </a:t>
            </a:r>
            <a:r>
              <a:rPr lang="en-US" sz="2000" dirty="0" err="1" smtClean="0">
                <a:solidFill>
                  <a:srgbClr val="C00000"/>
                </a:solidFill>
              </a:rPr>
              <a:t>HEPiX</a:t>
            </a:r>
            <a:r>
              <a:rPr lang="en-US" sz="2000" dirty="0" smtClean="0">
                <a:solidFill>
                  <a:srgbClr val="C00000"/>
                </a:solidFill>
              </a:rPr>
              <a:t> and SC16 are interfering but need to push ahead</a:t>
            </a:r>
          </a:p>
          <a:p>
            <a:pPr lvl="1"/>
            <a:r>
              <a:rPr lang="en-US" sz="2000" dirty="0" smtClean="0">
                <a:solidFill>
                  <a:srgbClr val="0070C0"/>
                </a:solidFill>
              </a:rPr>
              <a:t>We now have documentation and procedures in place</a:t>
            </a:r>
          </a:p>
          <a:p>
            <a:pPr lvl="1"/>
            <a:r>
              <a:rPr lang="en-US" sz="2000" dirty="0" smtClean="0"/>
              <a:t>Still missing stand-alone  mesh-</a:t>
            </a:r>
            <a:r>
              <a:rPr lang="en-US" sz="2000" dirty="0" err="1" smtClean="0"/>
              <a:t>config</a:t>
            </a:r>
            <a:r>
              <a:rPr lang="en-US" sz="2000" dirty="0" smtClean="0"/>
              <a:t> (see later slide)</a:t>
            </a:r>
            <a:endParaRPr lang="en-US" sz="2000" dirty="0" smtClean="0"/>
          </a:p>
          <a:p>
            <a:pPr lvl="1"/>
            <a:r>
              <a:rPr lang="en-US" sz="2000" dirty="0" smtClean="0">
                <a:solidFill>
                  <a:srgbClr val="C00000"/>
                </a:solidFill>
              </a:rPr>
              <a:t>Operations + User Support help?</a:t>
            </a:r>
            <a:endParaRPr lang="en-US" sz="2000" dirty="0">
              <a:solidFill>
                <a:srgbClr val="C00000"/>
              </a:solidFill>
            </a:endParaRPr>
          </a:p>
          <a:p>
            <a:pPr lvl="1"/>
            <a:r>
              <a:rPr lang="en-US" sz="2000" dirty="0" smtClean="0">
                <a:solidFill>
                  <a:srgbClr val="C00000"/>
                </a:solidFill>
              </a:rPr>
              <a:t>Suggestions </a:t>
            </a:r>
            <a:r>
              <a:rPr lang="en-US" sz="2000" dirty="0" smtClean="0">
                <a:solidFill>
                  <a:srgbClr val="C00000"/>
                </a:solidFill>
              </a:rPr>
              <a:t>needed and welcome.</a:t>
            </a:r>
            <a:endParaRPr lang="en-US" sz="2000" dirty="0">
              <a:solidFill>
                <a:srgbClr val="C00000"/>
              </a:solidFill>
            </a:endParaRPr>
          </a:p>
        </p:txBody>
      </p:sp>
      <p:sp>
        <p:nvSpPr>
          <p:cNvPr id="4" name="Date Placeholder 3"/>
          <p:cNvSpPr>
            <a:spLocks noGrp="1"/>
          </p:cNvSpPr>
          <p:nvPr>
            <p:ph type="dt" sz="half" idx="10"/>
          </p:nvPr>
        </p:nvSpPr>
        <p:spPr/>
        <p:txBody>
          <a:bodyPr/>
          <a:lstStyle/>
          <a:p>
            <a:fld id="{42DEAB5E-54CA-4197-B0C0-60CFDF79F1F6}" type="datetime1">
              <a:rPr lang="en-US" smtClean="0"/>
              <a:t>11/2/2016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5</a:t>
            </a:fld>
            <a:endParaRPr kumimoji="0" lang="en-US"/>
          </a:p>
        </p:txBody>
      </p:sp>
    </p:spTree>
    <p:extLst>
      <p:ext uri="{BB962C8B-B14F-4D97-AF65-F5344CB8AC3E}">
        <p14:creationId xmlns:p14="http://schemas.microsoft.com/office/powerpoint/2010/main" val="8414776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Alarming</a:t>
            </a:r>
            <a:endParaRPr lang="en-US" dirty="0"/>
          </a:p>
        </p:txBody>
      </p:sp>
      <p:sp>
        <p:nvSpPr>
          <p:cNvPr id="3" name="Content Placeholder 2"/>
          <p:cNvSpPr>
            <a:spLocks noGrp="1"/>
          </p:cNvSpPr>
          <p:nvPr>
            <p:ph idx="1"/>
          </p:nvPr>
        </p:nvSpPr>
        <p:spPr>
          <a:xfrm>
            <a:off x="1295400" y="1295400"/>
            <a:ext cx="7696200" cy="4953000"/>
          </a:xfrm>
        </p:spPr>
        <p:txBody>
          <a:bodyPr>
            <a:normAutofit fontScale="62500" lnSpcReduction="20000"/>
          </a:bodyPr>
          <a:lstStyle/>
          <a:p>
            <a:r>
              <a:rPr lang="en-US" dirty="0" smtClean="0">
                <a:solidFill>
                  <a:srgbClr val="0070C0"/>
                </a:solidFill>
              </a:rPr>
              <a:t>We have a longer term goal of alerting and alarming on network issues.  </a:t>
            </a:r>
          </a:p>
          <a:p>
            <a:r>
              <a:rPr lang="en-US" dirty="0" smtClean="0">
                <a:solidFill>
                  <a:srgbClr val="00B050"/>
                </a:solidFill>
              </a:rPr>
              <a:t>Milestone </a:t>
            </a:r>
            <a:r>
              <a:rPr lang="en-US" dirty="0" smtClean="0">
                <a:solidFill>
                  <a:srgbClr val="00B050"/>
                </a:solidFill>
              </a:rPr>
              <a:t>completed</a:t>
            </a:r>
            <a:r>
              <a:rPr lang="en-US" dirty="0" smtClean="0">
                <a:solidFill>
                  <a:srgbClr val="00B050"/>
                </a:solidFill>
              </a:rPr>
              <a:t>: </a:t>
            </a:r>
            <a:r>
              <a:rPr lang="en-US" dirty="0" smtClean="0">
                <a:solidFill>
                  <a:srgbClr val="00B050"/>
                </a:solidFill>
              </a:rPr>
              <a:t>technical design of a suitable analysis system based upon existing time-series technologies</a:t>
            </a:r>
          </a:p>
          <a:p>
            <a:pPr lvl="1"/>
            <a:r>
              <a:rPr lang="en-US" b="1" dirty="0" smtClean="0"/>
              <a:t>Worked with </a:t>
            </a:r>
            <a:r>
              <a:rPr lang="en-US" b="1" dirty="0" err="1" smtClean="0"/>
              <a:t>Ilija</a:t>
            </a:r>
            <a:r>
              <a:rPr lang="en-US" b="1" dirty="0" smtClean="0"/>
              <a:t> </a:t>
            </a:r>
            <a:r>
              <a:rPr lang="en-US" b="1" dirty="0" err="1" smtClean="0"/>
              <a:t>Vukotic</a:t>
            </a:r>
            <a:r>
              <a:rPr lang="en-US" b="1" dirty="0" smtClean="0"/>
              <a:t> to enable </a:t>
            </a:r>
            <a:r>
              <a:rPr lang="en-US" b="1" dirty="0" err="1" smtClean="0"/>
              <a:t>ActiveMQ</a:t>
            </a:r>
            <a:r>
              <a:rPr lang="en-US" b="1" dirty="0" smtClean="0"/>
              <a:t> to </a:t>
            </a:r>
            <a:r>
              <a:rPr lang="en-US" b="1" dirty="0" err="1" smtClean="0"/>
              <a:t>ElasticSearch</a:t>
            </a:r>
            <a:r>
              <a:rPr lang="en-US" b="1" dirty="0" smtClean="0"/>
              <a:t> at UC: ELK stack + </a:t>
            </a:r>
            <a:r>
              <a:rPr lang="en-US" b="1" dirty="0" err="1" smtClean="0"/>
              <a:t>Jupyter</a:t>
            </a:r>
            <a:r>
              <a:rPr lang="en-US" b="1" dirty="0" smtClean="0"/>
              <a:t> seems to be suitable</a:t>
            </a:r>
          </a:p>
          <a:p>
            <a:pPr lvl="1"/>
            <a:r>
              <a:rPr lang="en-US" dirty="0" smtClean="0"/>
              <a:t>Very effective so far using</a:t>
            </a:r>
            <a:r>
              <a:rPr lang="en-US" dirty="0" smtClean="0"/>
              <a:t> attached </a:t>
            </a:r>
            <a:r>
              <a:rPr lang="en-US" dirty="0" err="1" smtClean="0"/>
              <a:t>Jupyter</a:t>
            </a:r>
            <a:r>
              <a:rPr lang="en-US" dirty="0" smtClean="0"/>
              <a:t> instance (Python workbook) to do analytics and graphs</a:t>
            </a:r>
          </a:p>
          <a:p>
            <a:pPr lvl="1"/>
            <a:r>
              <a:rPr lang="en-US" dirty="0" smtClean="0">
                <a:solidFill>
                  <a:srgbClr val="7030A0"/>
                </a:solidFill>
              </a:rPr>
              <a:t>Anyone can subscribe to simple alert-emails.  </a:t>
            </a:r>
          </a:p>
          <a:p>
            <a:pPr lvl="2"/>
            <a:r>
              <a:rPr lang="en-US" dirty="0" smtClean="0">
                <a:solidFill>
                  <a:srgbClr val="7030A0"/>
                </a:solidFill>
              </a:rPr>
              <a:t>Currently can alert when &gt;50% of paths to/from a site show &gt;2% packet-loss for 3 </a:t>
            </a:r>
            <a:r>
              <a:rPr lang="en-US" dirty="0" err="1" smtClean="0">
                <a:solidFill>
                  <a:srgbClr val="7030A0"/>
                </a:solidFill>
              </a:rPr>
              <a:t>hrs</a:t>
            </a:r>
            <a:r>
              <a:rPr lang="en-US" dirty="0" smtClean="0">
                <a:solidFill>
                  <a:srgbClr val="7030A0"/>
                </a:solidFill>
              </a:rPr>
              <a:t> OR when any one path has packet loss &gt;50% for 3 </a:t>
            </a:r>
            <a:r>
              <a:rPr lang="en-US" dirty="0" err="1" smtClean="0">
                <a:solidFill>
                  <a:srgbClr val="7030A0"/>
                </a:solidFill>
              </a:rPr>
              <a:t>hrs</a:t>
            </a:r>
            <a:endParaRPr lang="en-US" dirty="0" smtClean="0">
              <a:solidFill>
                <a:srgbClr val="7030A0"/>
              </a:solidFill>
            </a:endParaRPr>
          </a:p>
          <a:p>
            <a:pPr lvl="1"/>
            <a:r>
              <a:rPr lang="en-US" dirty="0" smtClean="0"/>
              <a:t>OSG could benefit from such an analytics system...other use-cases?  Could this become an OSG instance?</a:t>
            </a:r>
            <a:endParaRPr lang="en-US" dirty="0" smtClean="0"/>
          </a:p>
          <a:p>
            <a:r>
              <a:rPr lang="en-US" dirty="0" smtClean="0">
                <a:effectLst>
                  <a:outerShdw blurRad="38100" dist="38100" dir="2700000" algn="tl">
                    <a:srgbClr val="000000">
                      <a:alpha val="43137"/>
                    </a:srgbClr>
                  </a:outerShdw>
                </a:effectLst>
              </a:rPr>
              <a:t>Marian </a:t>
            </a:r>
            <a:r>
              <a:rPr lang="en-US" dirty="0" err="1" smtClean="0">
                <a:effectLst>
                  <a:outerShdw blurRad="38100" dist="38100" dir="2700000" algn="tl">
                    <a:srgbClr val="000000">
                      <a:alpha val="43137"/>
                    </a:srgbClr>
                  </a:outerShdw>
                </a:effectLst>
              </a:rPr>
              <a:t>Babik</a:t>
            </a:r>
            <a:r>
              <a:rPr lang="en-US" dirty="0" smtClean="0"/>
              <a:t> and I are looking into </a:t>
            </a:r>
            <a:r>
              <a:rPr lang="en-US" dirty="0" err="1" smtClean="0">
                <a:effectLst>
                  <a:outerShdw blurRad="38100" dist="38100" dir="2700000" algn="tl">
                    <a:srgbClr val="000000">
                      <a:alpha val="43137"/>
                    </a:srgbClr>
                  </a:outerShdw>
                </a:effectLst>
              </a:rPr>
              <a:t>check_mk</a:t>
            </a:r>
            <a:r>
              <a:rPr lang="en-US" dirty="0" smtClean="0">
                <a:effectLst>
                  <a:outerShdw blurRad="38100" dist="38100" dir="2700000" algn="tl">
                    <a:srgbClr val="000000">
                      <a:alpha val="43137"/>
                    </a:srgbClr>
                  </a:outerShdw>
                </a:effectLst>
              </a:rPr>
              <a:t> </a:t>
            </a:r>
            <a:r>
              <a:rPr lang="en-US" dirty="0" smtClean="0"/>
              <a:t>rule-based notifications as a future means of implementing the alerting component.   Not yet enabled but </a:t>
            </a:r>
            <a:r>
              <a:rPr lang="en-US" dirty="0" smtClean="0"/>
              <a:t>Marian is working on ETF implementation (beta in ~ 2-3 weeks)</a:t>
            </a:r>
            <a:endParaRPr lang="en-US" dirty="0" smtClean="0"/>
          </a:p>
        </p:txBody>
      </p:sp>
      <p:sp>
        <p:nvSpPr>
          <p:cNvPr id="4" name="Date Placeholder 3"/>
          <p:cNvSpPr>
            <a:spLocks noGrp="1"/>
          </p:cNvSpPr>
          <p:nvPr>
            <p:ph type="dt" sz="half" idx="10"/>
          </p:nvPr>
        </p:nvSpPr>
        <p:spPr/>
        <p:txBody>
          <a:bodyPr/>
          <a:lstStyle/>
          <a:p>
            <a:fld id="{42DEAB5E-54CA-4197-B0C0-60CFDF79F1F6}" type="datetime1">
              <a:rPr lang="en-US" smtClean="0"/>
              <a:t>11/2/2016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6</a:t>
            </a:fld>
            <a:endParaRPr kumimoji="0" lang="en-US"/>
          </a:p>
        </p:txBody>
      </p:sp>
    </p:spTree>
    <p:extLst>
      <p:ext uri="{BB962C8B-B14F-4D97-AF65-F5344CB8AC3E}">
        <p14:creationId xmlns:p14="http://schemas.microsoft.com/office/powerpoint/2010/main" val="3031126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lstStyle/>
          <a:p>
            <a:r>
              <a:rPr lang="en-US" dirty="0" smtClean="0"/>
              <a:t>Recent Achievements</a:t>
            </a:r>
            <a:endParaRPr lang="en-US" dirty="0"/>
          </a:p>
        </p:txBody>
      </p:sp>
      <p:sp>
        <p:nvSpPr>
          <p:cNvPr id="3" name="Content Placeholder 2"/>
          <p:cNvSpPr>
            <a:spLocks noGrp="1"/>
          </p:cNvSpPr>
          <p:nvPr>
            <p:ph idx="1"/>
          </p:nvPr>
        </p:nvSpPr>
        <p:spPr>
          <a:xfrm>
            <a:off x="1143000" y="1219200"/>
            <a:ext cx="7848600" cy="5029200"/>
          </a:xfrm>
        </p:spPr>
        <p:txBody>
          <a:bodyPr>
            <a:noAutofit/>
          </a:bodyPr>
          <a:lstStyle/>
          <a:p>
            <a:r>
              <a:rPr lang="en-US" sz="2000" dirty="0" smtClean="0"/>
              <a:t>Significant “outreach”.   Networking talks involving OSG  activities at CHEP,  including plenary,  </a:t>
            </a:r>
            <a:r>
              <a:rPr lang="en-US" sz="2000" dirty="0" err="1" smtClean="0"/>
              <a:t>HEPiX</a:t>
            </a:r>
            <a:r>
              <a:rPr lang="en-US" sz="2000" dirty="0" smtClean="0"/>
              <a:t> and at WLCG throughput meetings</a:t>
            </a:r>
          </a:p>
          <a:p>
            <a:r>
              <a:rPr lang="en-US" sz="2000" dirty="0" smtClean="0"/>
              <a:t>Web pages and documentation in place</a:t>
            </a:r>
            <a:endParaRPr lang="en-US" sz="2000" dirty="0" smtClean="0"/>
          </a:p>
          <a:p>
            <a:r>
              <a:rPr lang="en-US" sz="2000" dirty="0" smtClean="0">
                <a:solidFill>
                  <a:srgbClr val="7030A0"/>
                </a:solidFill>
              </a:rPr>
              <a:t>Making progress on getting the new OSG stand-alone mesh configuration available</a:t>
            </a:r>
            <a:endParaRPr lang="en-US" sz="2000" dirty="0">
              <a:solidFill>
                <a:srgbClr val="7030A0"/>
              </a:solidFill>
            </a:endParaRPr>
          </a:p>
          <a:p>
            <a:pPr lvl="1"/>
            <a:r>
              <a:rPr lang="en-US" sz="1800" dirty="0" smtClean="0">
                <a:solidFill>
                  <a:srgbClr val="00B050"/>
                </a:solidFill>
              </a:rPr>
              <a:t>Document </a:t>
            </a:r>
            <a:r>
              <a:rPr lang="en-US" sz="1800" dirty="0" smtClean="0">
                <a:solidFill>
                  <a:srgbClr val="00B050"/>
                </a:solidFill>
              </a:rPr>
              <a:t>describing mesh-</a:t>
            </a:r>
            <a:r>
              <a:rPr lang="en-US" sz="1800" dirty="0" err="1" smtClean="0">
                <a:solidFill>
                  <a:srgbClr val="00B050"/>
                </a:solidFill>
              </a:rPr>
              <a:t>config</a:t>
            </a:r>
            <a:r>
              <a:rPr lang="en-US" sz="1800" dirty="0" smtClean="0">
                <a:solidFill>
                  <a:srgbClr val="00B050"/>
                </a:solidFill>
              </a:rPr>
              <a:t> goals and </a:t>
            </a:r>
            <a:r>
              <a:rPr lang="en-US" sz="1800" dirty="0" smtClean="0">
                <a:solidFill>
                  <a:srgbClr val="00B050"/>
                </a:solidFill>
              </a:rPr>
              <a:t>process </a:t>
            </a:r>
            <a:r>
              <a:rPr lang="en-US" sz="1800" dirty="0" smtClean="0">
                <a:solidFill>
                  <a:srgbClr val="00B050"/>
                </a:solidFill>
              </a:rPr>
              <a:t>written </a:t>
            </a:r>
            <a:r>
              <a:rPr lang="en-US" sz="1800" dirty="0" smtClean="0">
                <a:solidFill>
                  <a:srgbClr val="00B050"/>
                </a:solidFill>
                <a:hlinkClick r:id="rId2"/>
              </a:rPr>
              <a:t>https</a:t>
            </a:r>
            <a:r>
              <a:rPr lang="en-US" sz="1800" dirty="0">
                <a:solidFill>
                  <a:srgbClr val="00B050"/>
                </a:solidFill>
                <a:hlinkClick r:id="rId2"/>
              </a:rPr>
              <a:t>://</a:t>
            </a:r>
            <a:r>
              <a:rPr lang="en-US" sz="1800" dirty="0" smtClean="0">
                <a:solidFill>
                  <a:srgbClr val="00B050"/>
                </a:solidFill>
                <a:hlinkClick r:id="rId2"/>
              </a:rPr>
              <a:t>docs.google.com/document/d/1WW0WtkngrtTekcNRM6jt53rxhgiXEMxLR-IJvmaMzwQ/edit</a:t>
            </a:r>
            <a:endParaRPr lang="en-US" sz="1800" dirty="0" smtClean="0">
              <a:solidFill>
                <a:srgbClr val="00B050"/>
              </a:solidFill>
            </a:endParaRPr>
          </a:p>
          <a:p>
            <a:pPr lvl="1"/>
            <a:r>
              <a:rPr lang="en-US" sz="1800" dirty="0" smtClean="0">
                <a:solidFill>
                  <a:srgbClr val="00B050"/>
                </a:solidFill>
              </a:rPr>
              <a:t>We will need </a:t>
            </a:r>
            <a:r>
              <a:rPr lang="en-US" sz="1800" dirty="0" err="1" smtClean="0">
                <a:solidFill>
                  <a:srgbClr val="00B050"/>
                </a:solidFill>
              </a:rPr>
              <a:t>Soichi</a:t>
            </a:r>
            <a:r>
              <a:rPr lang="en-US" sz="1800" dirty="0" smtClean="0">
                <a:solidFill>
                  <a:srgbClr val="00B050"/>
                </a:solidFill>
              </a:rPr>
              <a:t> to get v1.0 complete and packaged</a:t>
            </a:r>
          </a:p>
          <a:p>
            <a:pPr lvl="1"/>
            <a:r>
              <a:rPr lang="en-US" sz="1800" dirty="0" smtClean="0">
                <a:solidFill>
                  <a:srgbClr val="00B050"/>
                </a:solidFill>
              </a:rPr>
              <a:t>Have identified options to fund 20%@4 months+10%@2 months</a:t>
            </a:r>
            <a:endParaRPr lang="en-US" sz="1800" dirty="0" smtClean="0">
              <a:solidFill>
                <a:srgbClr val="00B050"/>
              </a:solidFill>
            </a:endParaRPr>
          </a:p>
          <a:p>
            <a:r>
              <a:rPr lang="en-US" sz="2000" dirty="0" smtClean="0">
                <a:solidFill>
                  <a:srgbClr val="0070C0"/>
                </a:solidFill>
              </a:rPr>
              <a:t>Prototype of packet-loss analysis system using </a:t>
            </a:r>
            <a:r>
              <a:rPr lang="en-US" sz="2000" dirty="0" err="1" smtClean="0">
                <a:solidFill>
                  <a:srgbClr val="0070C0"/>
                </a:solidFill>
              </a:rPr>
              <a:t>Jupyter</a:t>
            </a:r>
            <a:r>
              <a:rPr lang="en-US" sz="2000" dirty="0" smtClean="0">
                <a:solidFill>
                  <a:srgbClr val="0070C0"/>
                </a:solidFill>
              </a:rPr>
              <a:t> and OSG network data sent to </a:t>
            </a:r>
            <a:r>
              <a:rPr lang="en-US" sz="2000" dirty="0" err="1" smtClean="0">
                <a:solidFill>
                  <a:srgbClr val="0070C0"/>
                </a:solidFill>
              </a:rPr>
              <a:t>ElasticSearch</a:t>
            </a:r>
            <a:r>
              <a:rPr lang="en-US" sz="2000" dirty="0" smtClean="0">
                <a:solidFill>
                  <a:srgbClr val="0070C0"/>
                </a:solidFill>
              </a:rPr>
              <a:t> operating</a:t>
            </a:r>
            <a:endParaRPr lang="en-US" sz="2000" dirty="0">
              <a:solidFill>
                <a:srgbClr val="C00000"/>
              </a:solidFill>
            </a:endParaRPr>
          </a:p>
          <a:p>
            <a:r>
              <a:rPr lang="en-US" sz="2000" dirty="0" smtClean="0">
                <a:solidFill>
                  <a:srgbClr val="C00000"/>
                </a:solidFill>
              </a:rPr>
              <a:t>Identification of “challenges” in operating the OSG network </a:t>
            </a:r>
            <a:r>
              <a:rPr lang="en-US" sz="2000" dirty="0" smtClean="0">
                <a:solidFill>
                  <a:srgbClr val="C00000"/>
                </a:solidFill>
              </a:rPr>
              <a:t>services</a:t>
            </a:r>
          </a:p>
          <a:p>
            <a:pPr lvl="1"/>
            <a:r>
              <a:rPr lang="en-US" sz="1800" dirty="0" smtClean="0">
                <a:solidFill>
                  <a:srgbClr val="C00000"/>
                </a:solidFill>
              </a:rPr>
              <a:t>Currently having issues with </a:t>
            </a:r>
            <a:r>
              <a:rPr lang="en-US" sz="1800" dirty="0" err="1" smtClean="0">
                <a:solidFill>
                  <a:srgbClr val="C00000"/>
                </a:solidFill>
              </a:rPr>
              <a:t>MaDDash</a:t>
            </a:r>
            <a:r>
              <a:rPr lang="en-US" sz="1800" dirty="0" smtClean="0">
                <a:solidFill>
                  <a:srgbClr val="C00000"/>
                </a:solidFill>
              </a:rPr>
              <a:t> in production and prototyping</a:t>
            </a:r>
            <a:endParaRPr lang="en-US" sz="1800" dirty="0">
              <a:solidFill>
                <a:srgbClr val="C00000"/>
              </a:solidFill>
            </a:endParaRPr>
          </a:p>
        </p:txBody>
      </p:sp>
      <p:sp>
        <p:nvSpPr>
          <p:cNvPr id="4" name="Date Placeholder 3"/>
          <p:cNvSpPr>
            <a:spLocks noGrp="1"/>
          </p:cNvSpPr>
          <p:nvPr>
            <p:ph type="dt" sz="half" idx="10"/>
          </p:nvPr>
        </p:nvSpPr>
        <p:spPr/>
        <p:txBody>
          <a:bodyPr/>
          <a:lstStyle/>
          <a:p>
            <a:fld id="{42DEAB5E-54CA-4197-B0C0-60CFDF79F1F6}" type="datetime1">
              <a:rPr lang="en-US" smtClean="0"/>
              <a:t>11/2/2016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7</a:t>
            </a:fld>
            <a:endParaRPr kumimoji="0" lang="en-US"/>
          </a:p>
        </p:txBody>
      </p:sp>
    </p:spTree>
    <p:extLst>
      <p:ext uri="{BB962C8B-B14F-4D97-AF65-F5344CB8AC3E}">
        <p14:creationId xmlns:p14="http://schemas.microsoft.com/office/powerpoint/2010/main" val="3341681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Concerns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Operation of services</a:t>
            </a:r>
          </a:p>
          <a:p>
            <a:pPr lvl="1"/>
            <a:r>
              <a:rPr lang="en-US" dirty="0" smtClean="0"/>
              <a:t>OSG production network service </a:t>
            </a:r>
            <a:r>
              <a:rPr lang="en-US" dirty="0" smtClean="0"/>
              <a:t>still seeing some issues</a:t>
            </a:r>
          </a:p>
          <a:p>
            <a:pPr lvl="1"/>
            <a:r>
              <a:rPr lang="en-US" dirty="0" smtClean="0"/>
              <a:t>Monitoring being tweaked  to be  less noisy</a:t>
            </a:r>
            <a:endParaRPr lang="en-US" dirty="0" smtClean="0"/>
          </a:p>
          <a:p>
            <a:pPr lvl="1"/>
            <a:r>
              <a:rPr lang="en-US" b="1" dirty="0" err="1" smtClean="0"/>
              <a:t>MaDDash</a:t>
            </a:r>
            <a:r>
              <a:rPr lang="en-US" b="1" dirty="0" smtClean="0"/>
              <a:t> in production has been orange for a few days and fixes have not been effective.</a:t>
            </a:r>
          </a:p>
          <a:p>
            <a:pPr lvl="1"/>
            <a:r>
              <a:rPr lang="en-US" dirty="0" smtClean="0"/>
              <a:t>Challenging to identify root cause/fixes with indirect access</a:t>
            </a:r>
          </a:p>
          <a:p>
            <a:pPr lvl="1"/>
            <a:r>
              <a:rPr lang="en-US" dirty="0" smtClean="0"/>
              <a:t>Significant set of updates coming in 30-45 days…need to prep</a:t>
            </a:r>
            <a:endParaRPr lang="en-US" dirty="0" smtClean="0"/>
          </a:p>
          <a:p>
            <a:r>
              <a:rPr lang="en-US" dirty="0" smtClean="0"/>
              <a:t>Identifying </a:t>
            </a:r>
            <a:r>
              <a:rPr lang="en-US" dirty="0" smtClean="0"/>
              <a:t>suitable non-WLCG sites to benefit from OSG networking services (need ~5 sites identified to recruit)</a:t>
            </a:r>
          </a:p>
          <a:p>
            <a:r>
              <a:rPr lang="en-US" dirty="0" smtClean="0">
                <a:solidFill>
                  <a:srgbClr val="C00000"/>
                </a:solidFill>
              </a:rPr>
              <a:t>Long-term data lifecycle </a:t>
            </a:r>
            <a:r>
              <a:rPr lang="en-US" dirty="0" smtClean="0">
                <a:solidFill>
                  <a:srgbClr val="C00000"/>
                </a:solidFill>
              </a:rPr>
              <a:t>management (see next slide)</a:t>
            </a:r>
            <a:endParaRPr lang="en-US" dirty="0" smtClean="0">
              <a:solidFill>
                <a:srgbClr val="C00000"/>
              </a:solidFill>
            </a:endParaRPr>
          </a:p>
          <a:p>
            <a:pPr lvl="1"/>
            <a:r>
              <a:rPr lang="en-US" dirty="0" smtClean="0"/>
              <a:t>Still nothing from </a:t>
            </a:r>
            <a:r>
              <a:rPr lang="en-US" dirty="0" err="1" smtClean="0"/>
              <a:t>ESnet</a:t>
            </a:r>
            <a:r>
              <a:rPr lang="en-US" dirty="0" smtClean="0"/>
              <a:t> in this area; need something </a:t>
            </a:r>
            <a:r>
              <a:rPr lang="en-US" dirty="0" smtClean="0"/>
              <a:t>in ~6 </a:t>
            </a:r>
            <a:r>
              <a:rPr lang="en-US" dirty="0" err="1" smtClean="0"/>
              <a:t>mths</a:t>
            </a:r>
            <a:endParaRPr lang="en-US" dirty="0" smtClean="0"/>
          </a:p>
          <a:p>
            <a:pPr lvl="1"/>
            <a:r>
              <a:rPr lang="en-US" dirty="0" smtClean="0"/>
              <a:t>perfSONAR </a:t>
            </a:r>
            <a:r>
              <a:rPr lang="en-US" dirty="0" smtClean="0"/>
              <a:t>developer’s </a:t>
            </a:r>
            <a:r>
              <a:rPr lang="en-US" dirty="0" smtClean="0"/>
              <a:t>management </a:t>
            </a:r>
            <a:r>
              <a:rPr lang="en-US" dirty="0" smtClean="0"/>
              <a:t>alerted</a:t>
            </a:r>
          </a:p>
          <a:p>
            <a:r>
              <a:rPr lang="en-US" dirty="0" smtClean="0"/>
              <a:t>Convergence </a:t>
            </a:r>
            <a:r>
              <a:rPr lang="en-US" dirty="0" smtClean="0"/>
              <a:t>on “alarming” system.  </a:t>
            </a:r>
          </a:p>
          <a:p>
            <a:pPr lvl="1"/>
            <a:r>
              <a:rPr lang="en-US" dirty="0" smtClean="0"/>
              <a:t>Needed components </a:t>
            </a:r>
            <a:r>
              <a:rPr lang="en-US" dirty="0" smtClean="0"/>
              <a:t>are in </a:t>
            </a:r>
            <a:r>
              <a:rPr lang="en-US" dirty="0" smtClean="0"/>
              <a:t>place and being played with</a:t>
            </a:r>
          </a:p>
          <a:p>
            <a:pPr lvl="1"/>
            <a:r>
              <a:rPr lang="en-US" dirty="0" smtClean="0"/>
              <a:t>Need </a:t>
            </a:r>
            <a:r>
              <a:rPr lang="en-US" dirty="0" smtClean="0"/>
              <a:t>to build </a:t>
            </a:r>
            <a:r>
              <a:rPr lang="en-US" dirty="0" smtClean="0"/>
              <a:t>the user-facing interface </a:t>
            </a:r>
            <a:r>
              <a:rPr lang="en-US" dirty="0" smtClean="0"/>
              <a:t>and enable continuous operation</a:t>
            </a:r>
          </a:p>
          <a:p>
            <a:endParaRPr lang="en-US" dirty="0"/>
          </a:p>
        </p:txBody>
      </p:sp>
      <p:sp>
        <p:nvSpPr>
          <p:cNvPr id="4" name="Date Placeholder 3"/>
          <p:cNvSpPr>
            <a:spLocks noGrp="1"/>
          </p:cNvSpPr>
          <p:nvPr>
            <p:ph type="dt" sz="half" idx="10"/>
          </p:nvPr>
        </p:nvSpPr>
        <p:spPr/>
        <p:txBody>
          <a:bodyPr/>
          <a:lstStyle/>
          <a:p>
            <a:fld id="{42DEAB5E-54CA-4197-B0C0-60CFDF79F1F6}" type="datetime1">
              <a:rPr lang="en-US" smtClean="0"/>
              <a:t>11/2/2016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8</a:t>
            </a:fld>
            <a:endParaRPr kumimoji="0" lang="en-US"/>
          </a:p>
        </p:txBody>
      </p:sp>
    </p:spTree>
    <p:extLst>
      <p:ext uri="{BB962C8B-B14F-4D97-AF65-F5344CB8AC3E}">
        <p14:creationId xmlns:p14="http://schemas.microsoft.com/office/powerpoint/2010/main" val="3936401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OSG </a:t>
            </a:r>
            <a:r>
              <a:rPr lang="en-US" dirty="0" err="1" smtClean="0"/>
              <a:t>Datastore</a:t>
            </a:r>
            <a:r>
              <a:rPr lang="en-US" dirty="0" smtClean="0"/>
              <a:t> Challenge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OSG has said it will collect OSG/WLCG perfSONAR network metrics and make them available “indefinitely”</a:t>
            </a:r>
          </a:p>
          <a:p>
            <a:pPr lvl="1"/>
            <a:r>
              <a:rPr lang="en-US" dirty="0" smtClean="0"/>
              <a:t>We have </a:t>
            </a:r>
            <a:r>
              <a:rPr lang="en-US" b="1" dirty="0" smtClean="0"/>
              <a:t>approximately 6 months </a:t>
            </a:r>
            <a:r>
              <a:rPr lang="en-US" dirty="0" smtClean="0"/>
              <a:t>before our OSG network </a:t>
            </a:r>
            <a:r>
              <a:rPr lang="en-US" dirty="0" err="1" smtClean="0"/>
              <a:t>datastore</a:t>
            </a:r>
            <a:r>
              <a:rPr lang="en-US" dirty="0" smtClean="0"/>
              <a:t> hardware runs out of storage space</a:t>
            </a:r>
          </a:p>
          <a:p>
            <a:r>
              <a:rPr lang="en-US" dirty="0" smtClean="0">
                <a:solidFill>
                  <a:srgbClr val="0070C0"/>
                </a:solidFill>
              </a:rPr>
              <a:t>Originally we intended to rely upon the perfSONAR developers (and </a:t>
            </a:r>
            <a:r>
              <a:rPr lang="en-US" dirty="0" err="1" smtClean="0">
                <a:solidFill>
                  <a:srgbClr val="0070C0"/>
                </a:solidFill>
              </a:rPr>
              <a:t>ESnet</a:t>
            </a:r>
            <a:r>
              <a:rPr lang="en-US" dirty="0" smtClean="0">
                <a:solidFill>
                  <a:srgbClr val="0070C0"/>
                </a:solidFill>
              </a:rPr>
              <a:t> in particular) to provide suitable tools to manage data migration from </a:t>
            </a:r>
            <a:r>
              <a:rPr lang="en-US" dirty="0" err="1" smtClean="0">
                <a:solidFill>
                  <a:srgbClr val="0070C0"/>
                </a:solidFill>
              </a:rPr>
              <a:t>ESmond</a:t>
            </a:r>
            <a:r>
              <a:rPr lang="en-US" dirty="0" smtClean="0">
                <a:solidFill>
                  <a:srgbClr val="0070C0"/>
                </a:solidFill>
              </a:rPr>
              <a:t> to new storage locations, e.g., run a script moving all data older than 1-year to a new storage location each month and maintain access to that data at potentially lower levels of performance.</a:t>
            </a:r>
          </a:p>
          <a:p>
            <a:pPr lvl="1"/>
            <a:r>
              <a:rPr lang="en-US" dirty="0" smtClean="0">
                <a:solidFill>
                  <a:srgbClr val="FF0000"/>
                </a:solidFill>
              </a:rPr>
              <a:t>Sometime in the last year that milestone disappeared from the list of work for perfSONAR/</a:t>
            </a:r>
            <a:r>
              <a:rPr lang="en-US" dirty="0" err="1" smtClean="0">
                <a:solidFill>
                  <a:srgbClr val="FF0000"/>
                </a:solidFill>
              </a:rPr>
              <a:t>ESnet</a:t>
            </a:r>
            <a:r>
              <a:rPr lang="en-US" dirty="0" smtClean="0">
                <a:solidFill>
                  <a:srgbClr val="FF0000"/>
                </a:solidFill>
              </a:rPr>
              <a:t>. </a:t>
            </a:r>
          </a:p>
          <a:p>
            <a:r>
              <a:rPr lang="en-US" dirty="0" smtClean="0">
                <a:solidFill>
                  <a:srgbClr val="C00000"/>
                </a:solidFill>
              </a:rPr>
              <a:t>OSG Executive Team wants a plan in place to address this looming problem… </a:t>
            </a:r>
            <a:endParaRPr lang="en-US" dirty="0">
              <a:solidFill>
                <a:srgbClr val="C00000"/>
              </a:solidFill>
            </a:endParaRPr>
          </a:p>
        </p:txBody>
      </p:sp>
      <p:sp>
        <p:nvSpPr>
          <p:cNvPr id="4" name="Date Placeholder 3"/>
          <p:cNvSpPr>
            <a:spLocks noGrp="1"/>
          </p:cNvSpPr>
          <p:nvPr>
            <p:ph type="dt" sz="half" idx="10"/>
          </p:nvPr>
        </p:nvSpPr>
        <p:spPr/>
        <p:txBody>
          <a:bodyPr/>
          <a:lstStyle/>
          <a:p>
            <a:fld id="{42DEAB5E-54CA-4197-B0C0-60CFDF79F1F6}" type="datetime1">
              <a:rPr lang="en-US" smtClean="0"/>
              <a:t>11/2/2016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9</a:t>
            </a:fld>
            <a:endParaRPr kumimoji="0" lang="en-US"/>
          </a:p>
        </p:txBody>
      </p:sp>
    </p:spTree>
    <p:extLst>
      <p:ext uri="{BB962C8B-B14F-4D97-AF65-F5344CB8AC3E}">
        <p14:creationId xmlns:p14="http://schemas.microsoft.com/office/powerpoint/2010/main" val="2806451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SG">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OSG</Template>
  <TotalTime>0</TotalTime>
  <Words>1965</Words>
  <Application>Microsoft Office PowerPoint</Application>
  <PresentationFormat>On-screen Show (4:3)</PresentationFormat>
  <Paragraphs>183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OSG</vt:lpstr>
      <vt:lpstr>OSG Area Coordinators</vt:lpstr>
      <vt:lpstr>Review Networking Goals Year 5</vt:lpstr>
      <vt:lpstr>Near-term Milestones</vt:lpstr>
      <vt:lpstr>OSG Networking Web Pages</vt:lpstr>
      <vt:lpstr>Recruiting non-WLCG Sites</vt:lpstr>
      <vt:lpstr>Enabling Alarming</vt:lpstr>
      <vt:lpstr>Recent Achievements</vt:lpstr>
      <vt:lpstr>Concerns</vt:lpstr>
      <vt:lpstr>OSG Datastore Challenge</vt:lpstr>
      <vt:lpstr>OSG Network Datastore Lifecycle Goals</vt:lpstr>
      <vt:lpstr>The Plan:  A Discussion</vt:lpstr>
      <vt:lpstr>Questions or Comments?  </vt:lpstr>
      <vt:lpstr>URLs of Relevance</vt:lpstr>
      <vt:lpstr>Details on Ilija’s / Xinran’s Work</vt:lpstr>
      <vt:lpstr>Details on Jerrod’s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2014-07-16T17:14:47Z</dcterms:created>
  <dcterms:modified xsi:type="dcterms:W3CDTF">2016-11-02T18:17:46Z</dcterms:modified>
</cp:coreProperties>
</file>