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344" r:id="rId10"/>
    <p:sldId id="345" r:id="rId11"/>
    <p:sldId id="346" r:id="rId12"/>
    <p:sldId id="347" r:id="rId13"/>
    <p:sldId id="348" r:id="rId14"/>
    <p:sldId id="355" r:id="rId15"/>
    <p:sldId id="349" r:id="rId16"/>
    <p:sldId id="350" r:id="rId17"/>
    <p:sldId id="351" r:id="rId18"/>
    <p:sldId id="352" r:id="rId19"/>
    <p:sldId id="353" r:id="rId20"/>
    <p:sldId id="365" r:id="rId21"/>
    <p:sldId id="294" r:id="rId22"/>
    <p:sldId id="296" r:id="rId23"/>
    <p:sldId id="295" r:id="rId24"/>
    <p:sldId id="356" r:id="rId25"/>
    <p:sldId id="364" r:id="rId26"/>
    <p:sldId id="297" r:id="rId27"/>
    <p:sldId id="298" r:id="rId28"/>
    <p:sldId id="299" r:id="rId29"/>
    <p:sldId id="369" r:id="rId30"/>
    <p:sldId id="375" r:id="rId31"/>
    <p:sldId id="376" r:id="rId32"/>
    <p:sldId id="377" r:id="rId33"/>
    <p:sldId id="382" r:id="rId34"/>
    <p:sldId id="378" r:id="rId35"/>
    <p:sldId id="379" r:id="rId36"/>
    <p:sldId id="380" r:id="rId37"/>
    <p:sldId id="381" r:id="rId38"/>
    <p:sldId id="300" r:id="rId39"/>
    <p:sldId id="370" r:id="rId40"/>
    <p:sldId id="371" r:id="rId41"/>
    <p:sldId id="372" r:id="rId42"/>
    <p:sldId id="358" r:id="rId43"/>
    <p:sldId id="359" r:id="rId44"/>
    <p:sldId id="360" r:id="rId45"/>
    <p:sldId id="361" r:id="rId46"/>
    <p:sldId id="363" r:id="rId47"/>
    <p:sldId id="305" r:id="rId48"/>
    <p:sldId id="306" r:id="rId49"/>
    <p:sldId id="320" r:id="rId50"/>
    <p:sldId id="366" r:id="rId51"/>
    <p:sldId id="367" r:id="rId52"/>
    <p:sldId id="368" r:id="rId53"/>
    <p:sldId id="343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</p:sldIdLst>
  <p:sldSz cx="9144000" cy="5143500" type="screen16x9"/>
  <p:notesSz cx="7315200" cy="9601200"/>
  <p:defaultTextStyle>
    <a:defPPr>
      <a:defRPr lang="en-US"/>
    </a:defPPr>
    <a:lvl1pPr marL="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630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2617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8926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5235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D7"/>
    <a:srgbClr val="FDF0E9"/>
    <a:srgbClr val="FA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576" y="-112"/>
      </p:cViewPr>
      <p:guideLst>
        <p:guide orient="horz" pos="1996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FD98-208E-E145-8F7D-F85DA493BADA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FEC46-79CE-754E-8D83-A6CA77EF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3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69F17-669B-A24E-B7C4-DDEEC513615F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D4C74-7C8D-DB43-9D06-8B966A273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85726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6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53" indent="0">
              <a:buNone/>
              <a:defRPr sz="1800"/>
            </a:lvl2pPr>
            <a:lvl3pPr marL="913906" indent="0">
              <a:buNone/>
              <a:defRPr sz="1600"/>
            </a:lvl3pPr>
            <a:lvl4pPr marL="1370860" indent="0">
              <a:buNone/>
              <a:defRPr sz="1400"/>
            </a:lvl4pPr>
            <a:lvl5pPr marL="1827814" indent="0">
              <a:buNone/>
              <a:defRPr sz="1400"/>
            </a:lvl5pPr>
            <a:lvl6pPr marL="2284767" indent="0">
              <a:buNone/>
              <a:defRPr sz="1400"/>
            </a:lvl6pPr>
            <a:lvl7pPr marL="2741720" indent="0">
              <a:buNone/>
              <a:defRPr sz="1400"/>
            </a:lvl7pPr>
            <a:lvl8pPr marL="3198674" indent="0">
              <a:buNone/>
              <a:defRPr sz="1400"/>
            </a:lvl8pPr>
            <a:lvl9pPr marL="36556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53" indent="0">
              <a:buNone/>
              <a:defRPr sz="2800"/>
            </a:lvl2pPr>
            <a:lvl3pPr marL="913906" indent="0">
              <a:buNone/>
              <a:defRPr sz="2400"/>
            </a:lvl3pPr>
            <a:lvl4pPr marL="1370860" indent="0">
              <a:buNone/>
              <a:defRPr sz="2000"/>
            </a:lvl4pPr>
            <a:lvl5pPr marL="1827814" indent="0">
              <a:buNone/>
              <a:defRPr sz="2000"/>
            </a:lvl5pPr>
            <a:lvl6pPr marL="2284767" indent="0">
              <a:buNone/>
              <a:defRPr sz="2000"/>
            </a:lvl6pPr>
            <a:lvl7pPr marL="2741720" indent="0">
              <a:buNone/>
              <a:defRPr sz="2000"/>
            </a:lvl7pPr>
            <a:lvl8pPr marL="3198674" indent="0">
              <a:buNone/>
              <a:defRPr sz="2000"/>
            </a:lvl8pPr>
            <a:lvl9pPr marL="365562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0" tIns="45705" rIns="91410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4506914"/>
            <a:ext cx="18460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5" rIns="91410" bIns="4570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mtClean="0">
              <a:cs typeface="Arial" pitchFamily="34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2" y="4856166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 smtClean="0">
                <a:solidFill>
                  <a:srgbClr val="FF8000"/>
                </a:solidFill>
                <a:cs typeface="+mn-cs"/>
              </a:rPr>
              <a:t>OSG Summer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6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10" tIns="45705" rIns="91410" bIns="4570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49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093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14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188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786" indent="-342786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01" indent="-285655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618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666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712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3759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0806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7853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4900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3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8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36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8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2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77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htcondor/manual/latest/2_5Submitting_Job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Monday AM, Lecture 2</a:t>
            </a:r>
          </a:p>
          <a:p>
            <a:r>
              <a:rPr lang="en-US" dirty="0" smtClean="0"/>
              <a:t>Ian Ross</a:t>
            </a:r>
          </a:p>
          <a:p>
            <a:r>
              <a:rPr lang="en-US" dirty="0" smtClean="0"/>
              <a:t>Center for High Throughput Computing</a:t>
            </a:r>
          </a:p>
          <a:p>
            <a:r>
              <a:rPr lang="en-US" dirty="0" smtClean="0"/>
              <a:t>University of Wisconsin-Madison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r>
              <a:rPr lang="en-US" dirty="0" err="1" smtClean="0"/>
              <a:t>ClassAd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54" y="3265701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Default </a:t>
            </a:r>
            <a:r>
              <a:rPr lang="en-US" sz="2400" dirty="0" err="1" smtClean="0">
                <a:latin typeface="Arial"/>
                <a:cs typeface="Arial"/>
              </a:rPr>
              <a:t>HTCondor</a:t>
            </a:r>
            <a:r>
              <a:rPr lang="en-US" sz="2400" dirty="0" smtClean="0">
                <a:latin typeface="Arial"/>
                <a:cs typeface="Arial"/>
              </a:rPr>
              <a:t> configuration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241" y="1203598"/>
            <a:ext cx="2536993" cy="2062103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"/>
                <a:cs typeface="Courier"/>
              </a:rPr>
              <a:t>executable = </a:t>
            </a:r>
            <a:r>
              <a:rPr lang="en-US" sz="800" dirty="0" err="1" smtClean="0">
                <a:latin typeface="Courier"/>
                <a:cs typeface="Courier"/>
              </a:rPr>
              <a:t>compare_states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arguments = </a:t>
            </a:r>
            <a:r>
              <a:rPr lang="en-US" sz="800" dirty="0" err="1" smtClean="0">
                <a:latin typeface="Courier"/>
                <a:cs typeface="Courier"/>
              </a:rPr>
              <a:t>wi.dat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us.dat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wi.dat.out</a:t>
            </a:r>
            <a:endParaRPr lang="en-US" sz="800" dirty="0" smtClean="0">
              <a:latin typeface="Courier"/>
              <a:cs typeface="Courier"/>
            </a:endParaRP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should_transfer_files</a:t>
            </a:r>
            <a:r>
              <a:rPr lang="en-US" sz="800" dirty="0" smtClean="0">
                <a:latin typeface="Courier"/>
                <a:cs typeface="Courier"/>
              </a:rPr>
              <a:t> = YES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transfer_input_files</a:t>
            </a:r>
            <a:r>
              <a:rPr lang="en-US" sz="800" dirty="0" smtClean="0">
                <a:latin typeface="Courier"/>
                <a:cs typeface="Courier"/>
              </a:rPr>
              <a:t> = </a:t>
            </a:r>
            <a:r>
              <a:rPr lang="en-US" sz="800" dirty="0" err="1" smtClean="0">
                <a:latin typeface="Courier"/>
                <a:cs typeface="Courier"/>
              </a:rPr>
              <a:t>us.dat</a:t>
            </a:r>
            <a:r>
              <a:rPr lang="en-US" sz="800" dirty="0" smtClean="0">
                <a:latin typeface="Courier"/>
                <a:cs typeface="Courier"/>
              </a:rPr>
              <a:t>, </a:t>
            </a:r>
            <a:r>
              <a:rPr lang="en-US" sz="800" dirty="0" err="1" smtClean="0">
                <a:latin typeface="Courier"/>
                <a:cs typeface="Courier"/>
              </a:rPr>
              <a:t>wi.dat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when_to_transfer_output</a:t>
            </a:r>
            <a:r>
              <a:rPr lang="en-US" sz="800" dirty="0" smtClean="0">
                <a:latin typeface="Courier"/>
                <a:cs typeface="Courier"/>
              </a:rPr>
              <a:t> = ON_EXIT</a:t>
            </a: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log = </a:t>
            </a:r>
            <a:r>
              <a:rPr lang="en-US" sz="800" dirty="0" err="1">
                <a:latin typeface="Courier"/>
                <a:cs typeface="Courier"/>
              </a:rPr>
              <a:t>job.log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output = </a:t>
            </a:r>
            <a:r>
              <a:rPr lang="en-US" sz="800" dirty="0" err="1">
                <a:latin typeface="Courier"/>
                <a:cs typeface="Courier"/>
              </a:rPr>
              <a:t>job.out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error = </a:t>
            </a:r>
            <a:r>
              <a:rPr lang="en-US" sz="800" dirty="0" err="1" smtClean="0">
                <a:latin typeface="Courier"/>
                <a:cs typeface="Courier"/>
              </a:rPr>
              <a:t>job.err</a:t>
            </a:r>
            <a:endParaRPr lang="en-US" sz="800" dirty="0" smtClean="0">
              <a:latin typeface="Courier"/>
              <a:cs typeface="Courier"/>
            </a:endParaRP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err="1" smtClean="0">
                <a:latin typeface="Courier"/>
                <a:cs typeface="Courier"/>
              </a:rPr>
              <a:t>request_cpus</a:t>
            </a:r>
            <a:r>
              <a:rPr lang="en-US" sz="800" dirty="0" smtClean="0">
                <a:latin typeface="Courier"/>
                <a:cs typeface="Courier"/>
              </a:rPr>
              <a:t> = 1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request_disk</a:t>
            </a:r>
            <a:r>
              <a:rPr lang="en-US" sz="800" dirty="0" smtClean="0">
                <a:latin typeface="Courier"/>
                <a:cs typeface="Courier"/>
              </a:rPr>
              <a:t> = 20MB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request_memory</a:t>
            </a:r>
            <a:r>
              <a:rPr lang="en-US" sz="800" dirty="0" smtClean="0">
                <a:latin typeface="Courier"/>
                <a:cs typeface="Courier"/>
              </a:rPr>
              <a:t> = 20MB</a:t>
            </a: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queue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0114" y="1059583"/>
            <a:ext cx="4963886" cy="34563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 smtClean="0">
                <a:latin typeface="Courier"/>
                <a:cs typeface="Courier"/>
              </a:rPr>
              <a:t>RequestCpus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1</a:t>
            </a:r>
          </a:p>
          <a:p>
            <a:r>
              <a:rPr lang="en-US" sz="1200" dirty="0">
                <a:latin typeface="Courier"/>
                <a:cs typeface="Courier"/>
              </a:rPr>
              <a:t>Err = "</a:t>
            </a:r>
            <a:r>
              <a:rPr lang="en-US" sz="1200" dirty="0" err="1">
                <a:latin typeface="Courier"/>
                <a:cs typeface="Courier"/>
              </a:rPr>
              <a:t>job.err</a:t>
            </a:r>
            <a:r>
              <a:rPr lang="en-US" sz="1200" dirty="0"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latin typeface="Courier"/>
                <a:cs typeface="Courier"/>
              </a:rPr>
              <a:t>WhenToTransferOutput</a:t>
            </a:r>
            <a:r>
              <a:rPr lang="en-US" sz="1200" dirty="0">
                <a:latin typeface="Courier"/>
                <a:cs typeface="Courier"/>
              </a:rPr>
              <a:t> = "ON_EXIT"</a:t>
            </a:r>
          </a:p>
          <a:p>
            <a:r>
              <a:rPr lang="en-US" sz="1200" dirty="0" err="1">
                <a:latin typeface="Courier"/>
                <a:cs typeface="Courier"/>
              </a:rPr>
              <a:t>TargetType</a:t>
            </a:r>
            <a:r>
              <a:rPr lang="en-US" sz="1200" dirty="0">
                <a:latin typeface="Courier"/>
                <a:cs typeface="Courier"/>
              </a:rPr>
              <a:t> = "Machine"</a:t>
            </a:r>
          </a:p>
          <a:p>
            <a:r>
              <a:rPr lang="en-US" sz="1200" dirty="0" err="1">
                <a:latin typeface="Courier"/>
                <a:cs typeface="Courier"/>
              </a:rPr>
              <a:t>Cmd</a:t>
            </a:r>
            <a:r>
              <a:rPr lang="en-US" sz="1200" dirty="0">
                <a:latin typeface="Courier"/>
                <a:cs typeface="Courier"/>
              </a:rPr>
              <a:t> = "/home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alice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tests/</a:t>
            </a:r>
            <a:r>
              <a:rPr lang="en-US" sz="1200" dirty="0" err="1">
                <a:latin typeface="Courier"/>
                <a:cs typeface="Courier"/>
              </a:rPr>
              <a:t>htcondor_week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compare_states</a:t>
            </a:r>
            <a:r>
              <a:rPr lang="en-US" sz="1200" dirty="0"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latin typeface="Courier"/>
                <a:cs typeface="Courier"/>
              </a:rPr>
              <a:t>JobUniverse</a:t>
            </a:r>
            <a:r>
              <a:rPr lang="en-US" sz="1200" dirty="0">
                <a:latin typeface="Courier"/>
                <a:cs typeface="Courier"/>
              </a:rPr>
              <a:t> = 5</a:t>
            </a:r>
          </a:p>
          <a:p>
            <a:r>
              <a:rPr lang="en-US" sz="1200" dirty="0" err="1">
                <a:latin typeface="Courier"/>
                <a:cs typeface="Courier"/>
              </a:rPr>
              <a:t>Iwd</a:t>
            </a:r>
            <a:r>
              <a:rPr lang="en-US" sz="1200" dirty="0">
                <a:latin typeface="Courier"/>
                <a:cs typeface="Courier"/>
              </a:rPr>
              <a:t> = "/home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alice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tests/</a:t>
            </a:r>
            <a:r>
              <a:rPr lang="en-US" sz="1200" dirty="0" err="1" smtClean="0">
                <a:latin typeface="Courier"/>
                <a:cs typeface="Courier"/>
              </a:rPr>
              <a:t>htcondor_week</a:t>
            </a:r>
            <a:r>
              <a:rPr lang="en-US" sz="1200" dirty="0" smtClean="0">
                <a:latin typeface="Courier"/>
                <a:cs typeface="Courier"/>
              </a:rPr>
              <a:t>”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NumJobStarts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0</a:t>
            </a:r>
          </a:p>
          <a:p>
            <a:r>
              <a:rPr lang="en-US" sz="1200" dirty="0" err="1">
                <a:latin typeface="Courier"/>
                <a:cs typeface="Courier"/>
              </a:rPr>
              <a:t>WantRemoteIO</a:t>
            </a:r>
            <a:r>
              <a:rPr lang="en-US" sz="1200" dirty="0"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latin typeface="Courier"/>
                <a:cs typeface="Courier"/>
              </a:rPr>
              <a:t>OnExitRemove</a:t>
            </a:r>
            <a:r>
              <a:rPr lang="en-US" sz="1200" dirty="0"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latin typeface="Courier"/>
                <a:cs typeface="Courier"/>
              </a:rPr>
              <a:t>TransferInput</a:t>
            </a:r>
            <a:r>
              <a:rPr lang="en-US" sz="1200" dirty="0">
                <a:latin typeface="Courier"/>
                <a:cs typeface="Courier"/>
              </a:rPr>
              <a:t> = "</a:t>
            </a:r>
            <a:r>
              <a:rPr lang="en-US" sz="1200" dirty="0" err="1">
                <a:latin typeface="Courier"/>
                <a:cs typeface="Courier"/>
              </a:rPr>
              <a:t>us.dat,wi.dat</a:t>
            </a:r>
            <a:r>
              <a:rPr lang="en-US" sz="1200" dirty="0"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latin typeface="Courier"/>
                <a:cs typeface="Courier"/>
              </a:rPr>
              <a:t>MyType</a:t>
            </a:r>
            <a:r>
              <a:rPr lang="en-US" sz="1200" dirty="0">
                <a:latin typeface="Courier"/>
                <a:cs typeface="Courier"/>
              </a:rPr>
              <a:t> = "Job"</a:t>
            </a:r>
          </a:p>
          <a:p>
            <a:r>
              <a:rPr lang="en-US" sz="1200" dirty="0">
                <a:latin typeface="Courier"/>
                <a:cs typeface="Courier"/>
              </a:rPr>
              <a:t>Out = "</a:t>
            </a:r>
            <a:r>
              <a:rPr lang="en-US" sz="1200" dirty="0" err="1">
                <a:latin typeface="Courier"/>
                <a:cs typeface="Courier"/>
              </a:rPr>
              <a:t>job.out</a:t>
            </a:r>
            <a:r>
              <a:rPr lang="en-US" sz="1200" dirty="0"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latin typeface="Courier"/>
                <a:cs typeface="Courier"/>
              </a:rPr>
              <a:t>UserLog</a:t>
            </a:r>
            <a:r>
              <a:rPr lang="en-US" sz="1200" dirty="0">
                <a:latin typeface="Courier"/>
                <a:cs typeface="Courier"/>
              </a:rPr>
              <a:t> = "/home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alice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tests/</a:t>
            </a:r>
            <a:r>
              <a:rPr lang="en-US" sz="1200" dirty="0" err="1">
                <a:latin typeface="Courier"/>
                <a:cs typeface="Courier"/>
              </a:rPr>
              <a:t>htcondor_week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job.log</a:t>
            </a:r>
            <a:r>
              <a:rPr lang="en-US" sz="1200" dirty="0"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latin typeface="Courier"/>
                <a:cs typeface="Courier"/>
              </a:rPr>
              <a:t>RequestMemory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20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...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1707654"/>
            <a:ext cx="691327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95536" y="987574"/>
            <a:ext cx="2880320" cy="14401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Submit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16016" y="1028818"/>
            <a:ext cx="3888432" cy="39191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latin typeface="Courier"/>
                <a:cs typeface="Courier"/>
              </a:rPr>
              <a:t>HasFileTransfer</a:t>
            </a:r>
            <a:r>
              <a:rPr lang="en-US" sz="1200" dirty="0"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latin typeface="Courier"/>
                <a:cs typeface="Courier"/>
              </a:rPr>
              <a:t>DynamicSlot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true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TotalSlotDisk</a:t>
            </a:r>
            <a:r>
              <a:rPr lang="en-US" sz="1200" dirty="0">
                <a:latin typeface="Courier"/>
                <a:cs typeface="Courier"/>
              </a:rPr>
              <a:t> = 4300218.0</a:t>
            </a:r>
          </a:p>
          <a:p>
            <a:r>
              <a:rPr lang="en-US" sz="1200" dirty="0" err="1">
                <a:latin typeface="Courier"/>
                <a:cs typeface="Courier"/>
              </a:rPr>
              <a:t>TargetType</a:t>
            </a:r>
            <a:r>
              <a:rPr lang="en-US" sz="1200" dirty="0">
                <a:latin typeface="Courier"/>
                <a:cs typeface="Courier"/>
              </a:rPr>
              <a:t> = "Job"</a:t>
            </a:r>
          </a:p>
          <a:p>
            <a:r>
              <a:rPr lang="en-US" sz="1200" dirty="0" err="1">
                <a:latin typeface="Courier"/>
                <a:cs typeface="Courier"/>
              </a:rPr>
              <a:t>TotalSlotMemory</a:t>
            </a:r>
            <a:r>
              <a:rPr lang="en-US" sz="1200" dirty="0">
                <a:latin typeface="Courier"/>
                <a:cs typeface="Courier"/>
              </a:rPr>
              <a:t> = 2048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Mips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17902</a:t>
            </a:r>
          </a:p>
          <a:p>
            <a:r>
              <a:rPr lang="en-US" sz="1200" dirty="0" smtClean="0">
                <a:latin typeface="Courier"/>
                <a:cs typeface="Courier"/>
              </a:rPr>
              <a:t>Memory </a:t>
            </a:r>
            <a:r>
              <a:rPr lang="en-US" sz="1200" dirty="0">
                <a:latin typeface="Courier"/>
                <a:cs typeface="Courier"/>
              </a:rPr>
              <a:t>= 2048</a:t>
            </a:r>
          </a:p>
          <a:p>
            <a:r>
              <a:rPr lang="en-US" sz="1200" dirty="0" err="1">
                <a:latin typeface="Courier"/>
                <a:cs typeface="Courier"/>
              </a:rPr>
              <a:t>UtsnameSysname</a:t>
            </a:r>
            <a:r>
              <a:rPr lang="en-US" sz="1200" dirty="0">
                <a:latin typeface="Courier"/>
                <a:cs typeface="Courier"/>
              </a:rPr>
              <a:t> = "Linux"</a:t>
            </a:r>
          </a:p>
          <a:p>
            <a:r>
              <a:rPr lang="en-US" sz="1200" dirty="0">
                <a:latin typeface="Courier"/>
                <a:cs typeface="Courier"/>
              </a:rPr>
              <a:t>MAX_PREEMPT = ( 3600 * ( 72 - 68 * ( </a:t>
            </a:r>
            <a:r>
              <a:rPr lang="en-US" sz="1200" dirty="0" err="1">
                <a:latin typeface="Courier"/>
                <a:cs typeface="Courier"/>
              </a:rPr>
              <a:t>WantGlidein</a:t>
            </a:r>
            <a:r>
              <a:rPr lang="en-US" sz="1200" dirty="0">
                <a:latin typeface="Courier"/>
                <a:cs typeface="Courier"/>
              </a:rPr>
              <a:t> =?= true ) ) )</a:t>
            </a:r>
          </a:p>
          <a:p>
            <a:r>
              <a:rPr lang="en-US" sz="1200" dirty="0">
                <a:latin typeface="Courier"/>
                <a:cs typeface="Courier"/>
              </a:rPr>
              <a:t>Requirements = ( START ) &amp;&amp; ( </a:t>
            </a:r>
            <a:r>
              <a:rPr lang="en-US" sz="1200" dirty="0" err="1">
                <a:latin typeface="Courier"/>
                <a:cs typeface="Courier"/>
              </a:rPr>
              <a:t>IsValidCheckpointPlatform</a:t>
            </a:r>
            <a:r>
              <a:rPr lang="en-US" sz="1200" dirty="0">
                <a:latin typeface="Courier"/>
                <a:cs typeface="Courier"/>
              </a:rPr>
              <a:t> ) &amp;&amp; ( </a:t>
            </a:r>
            <a:r>
              <a:rPr lang="en-US" sz="1200" dirty="0" err="1">
                <a:latin typeface="Courier"/>
                <a:cs typeface="Courier"/>
              </a:rPr>
              <a:t>WithinResourceLimits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OpSysMajorVer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6</a:t>
            </a:r>
          </a:p>
          <a:p>
            <a:r>
              <a:rPr lang="en-US" sz="1200" dirty="0" err="1">
                <a:latin typeface="Courier"/>
                <a:cs typeface="Courier"/>
              </a:rPr>
              <a:t>TotalMemory</a:t>
            </a:r>
            <a:r>
              <a:rPr lang="en-US" sz="1200" dirty="0">
                <a:latin typeface="Courier"/>
                <a:cs typeface="Courier"/>
              </a:rPr>
              <a:t> = 9889</a:t>
            </a:r>
          </a:p>
          <a:p>
            <a:r>
              <a:rPr lang="en-US" sz="1200" dirty="0" err="1">
                <a:latin typeface="Courier"/>
                <a:cs typeface="Courier"/>
              </a:rPr>
              <a:t>HasGluster</a:t>
            </a:r>
            <a:r>
              <a:rPr lang="en-US" sz="1200" dirty="0">
                <a:latin typeface="Courier"/>
                <a:cs typeface="Courier"/>
              </a:rPr>
              <a:t> = true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OpSysName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"SL"</a:t>
            </a:r>
          </a:p>
          <a:p>
            <a:r>
              <a:rPr lang="en-US" sz="1200" dirty="0" err="1">
                <a:latin typeface="Courier"/>
                <a:cs typeface="Courier"/>
              </a:rPr>
              <a:t>HasDocker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true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err="1" smtClean="0"/>
              <a:t>ClassAd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91880" y="1707654"/>
            <a:ext cx="691327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11" name="Picture 10" descr="serv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1353190" cy="20919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13" y="3230098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Default </a:t>
            </a:r>
            <a:r>
              <a:rPr lang="en-US" sz="2400" dirty="0" err="1" smtClean="0">
                <a:latin typeface="Arial"/>
                <a:cs typeface="Arial"/>
              </a:rPr>
              <a:t>HTCondor</a:t>
            </a:r>
            <a:r>
              <a:rPr lang="en-US" sz="2400" dirty="0" smtClean="0">
                <a:latin typeface="Arial"/>
                <a:cs typeface="Arial"/>
              </a:rPr>
              <a:t> configuration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Matchmaking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000127"/>
            <a:ext cx="7772400" cy="995560"/>
          </a:xfrm>
        </p:spPr>
        <p:txBody>
          <a:bodyPr/>
          <a:lstStyle/>
          <a:p>
            <a:r>
              <a:rPr lang="en-US" sz="2000" dirty="0" smtClean="0"/>
              <a:t>On a regular basis, the central manager reviews job and Machine </a:t>
            </a:r>
            <a:r>
              <a:rPr lang="en-US" sz="2000" dirty="0" err="1" smtClean="0"/>
              <a:t>ClassAds</a:t>
            </a:r>
            <a:r>
              <a:rPr lang="en-US" sz="2000" dirty="0" smtClean="0"/>
              <a:t> </a:t>
            </a:r>
            <a:r>
              <a:rPr lang="en-US" sz="2000" dirty="0" smtClean="0"/>
              <a:t>and matches jobs to computers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9" name="Picture 18" descr="HTCondor_red_blk_not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71750"/>
            <a:ext cx="1660209" cy="39239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76661" y="2946504"/>
            <a:ext cx="2131788" cy="1669883"/>
            <a:chOff x="3086855" y="4123553"/>
            <a:chExt cx="2524144" cy="1977225"/>
          </a:xfrm>
        </p:grpSpPr>
        <p:pic>
          <p:nvPicPr>
            <p:cNvPr id="21" name="Picture 20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dirty="0" smtClean="0">
                <a:latin typeface="Arial"/>
                <a:cs typeface="Arial"/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28050" y="2573860"/>
            <a:ext cx="1478005" cy="963916"/>
            <a:chOff x="6708589" y="4275951"/>
            <a:chExt cx="1750032" cy="1141325"/>
          </a:xfrm>
        </p:grpSpPr>
        <p:pic>
          <p:nvPicPr>
            <p:cNvPr id="24" name="Picture 23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Rectangle 24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98695" y="3305519"/>
            <a:ext cx="1478005" cy="963916"/>
            <a:chOff x="6708589" y="4275951"/>
            <a:chExt cx="1750032" cy="1141325"/>
          </a:xfrm>
        </p:grpSpPr>
        <p:pic>
          <p:nvPicPr>
            <p:cNvPr id="27" name="Picture 26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15508" y="4093752"/>
            <a:ext cx="1478005" cy="963916"/>
            <a:chOff x="6708589" y="4275951"/>
            <a:chExt cx="1750032" cy="1141325"/>
          </a:xfrm>
        </p:grpSpPr>
        <p:pic>
          <p:nvPicPr>
            <p:cNvPr id="30" name="Picture 29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 30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32" name="Picture 31" descr="manag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08" y="3045724"/>
            <a:ext cx="1430560" cy="11042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Straight Arrow Connector 33"/>
          <p:cNvCxnSpPr>
            <a:endCxn id="22" idx="3"/>
          </p:cNvCxnSpPr>
          <p:nvPr/>
        </p:nvCxnSpPr>
        <p:spPr>
          <a:xfrm flipH="1">
            <a:off x="2708449" y="3507854"/>
            <a:ext cx="1390531" cy="2735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  <a:endCxn id="32" idx="3"/>
          </p:cNvCxnSpPr>
          <p:nvPr/>
        </p:nvCxnSpPr>
        <p:spPr>
          <a:xfrm flipH="1">
            <a:off x="5540868" y="3055818"/>
            <a:ext cx="1287182" cy="5420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  <a:endCxn id="32" idx="3"/>
          </p:cNvCxnSpPr>
          <p:nvPr/>
        </p:nvCxnSpPr>
        <p:spPr>
          <a:xfrm flipH="1" flipV="1">
            <a:off x="5540868" y="3597831"/>
            <a:ext cx="1657827" cy="1896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1"/>
            <a:endCxn id="32" idx="3"/>
          </p:cNvCxnSpPr>
          <p:nvPr/>
        </p:nvCxnSpPr>
        <p:spPr>
          <a:xfrm flipH="1" flipV="1">
            <a:off x="5540868" y="3597831"/>
            <a:ext cx="1174640" cy="9778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9912" y="4112805"/>
            <a:ext cx="2160240" cy="47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central manager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(negotiator + collector)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submission, revisited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matchmaking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74700" y="1000126"/>
            <a:ext cx="8369300" cy="3514725"/>
          </a:xfrm>
        </p:spPr>
        <p:txBody>
          <a:bodyPr/>
          <a:lstStyle/>
          <a:p>
            <a:r>
              <a:rPr lang="en-US" sz="2000" dirty="0" smtClean="0">
                <a:latin typeface="Arial"/>
                <a:cs typeface="Arial"/>
              </a:rPr>
              <a:t>Back to our </a:t>
            </a:r>
            <a:r>
              <a:rPr lang="en-US" sz="2000" dirty="0" err="1" smtClean="0">
                <a:latin typeface="Arial"/>
                <a:cs typeface="Arial"/>
              </a:rPr>
              <a:t>compare_states</a:t>
            </a:r>
            <a:r>
              <a:rPr lang="en-US" sz="2000" dirty="0" smtClean="0">
                <a:latin typeface="Arial"/>
                <a:cs typeface="Arial"/>
              </a:rPr>
              <a:t> example: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condor_submit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job.submit</a:t>
            </a:r>
            <a:r>
              <a:rPr lang="en-US" sz="1600" dirty="0" smtClean="0">
                <a:latin typeface="Courier"/>
                <a:cs typeface="Courier"/>
              </a:rPr>
              <a:t>  # job is submitted to the queue!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condor_q</a:t>
            </a:r>
            <a:r>
              <a:rPr lang="en-US" sz="1600" dirty="0" smtClean="0">
                <a:latin typeface="Courier"/>
                <a:cs typeface="Courier"/>
              </a:rPr>
              <a:t> # let’s check the status!</a:t>
            </a: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pPr lvl="1"/>
            <a:endParaRPr lang="en-US" sz="1600" dirty="0" smtClean="0">
              <a:latin typeface="Courier"/>
              <a:cs typeface="Courier"/>
            </a:endParaRP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pPr lvl="1"/>
            <a:endParaRPr lang="en-US" sz="1600" dirty="0" smtClean="0">
              <a:latin typeface="Courier"/>
              <a:cs typeface="Courier"/>
            </a:endParaRPr>
          </a:p>
          <a:p>
            <a:pPr lvl="1"/>
            <a:endParaRPr lang="en-US" sz="1600" dirty="0">
              <a:latin typeface="Courier"/>
              <a:cs typeface="Courier"/>
            </a:endParaRPr>
          </a:p>
          <a:p>
            <a:pPr lvl="1"/>
            <a:endParaRPr lang="en-US" sz="16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Arial"/>
                <a:cs typeface="Arial"/>
              </a:rPr>
              <a:t>Matchmaking does not happen instantaneously! We need to wait for the periodic matchmaking cycle (on the order of 5 minutes)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395536" y="2211710"/>
            <a:ext cx="8429625" cy="126831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"/>
          <p:cNvSpPr txBox="1"/>
          <p:nvPr/>
        </p:nvSpPr>
        <p:spPr>
          <a:xfrm>
            <a:off x="395536" y="2211710"/>
            <a:ext cx="8429625" cy="126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30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1300" b="1" dirty="0">
                <a:latin typeface="DejaVu Sans Mono"/>
                <a:cs typeface="DejaVu Sans Mono"/>
              </a:rPr>
              <a:t>--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Schedd</a:t>
            </a:r>
            <a:r>
              <a:rPr sz="1300" b="1" dirty="0" smtClean="0">
                <a:latin typeface="DejaVu Sans Mono"/>
                <a:cs typeface="DejaVu Sans Mono"/>
              </a:rPr>
              <a:t>:</a:t>
            </a:r>
            <a:r>
              <a:rPr sz="1300" b="1" spc="87" dirty="0" smtClean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learn</a:t>
            </a:r>
            <a:r>
              <a:rPr sz="1300" b="1" dirty="0" smtClean="0">
                <a:latin typeface="DejaVu Sans Mono"/>
                <a:cs typeface="DejaVu Sans Mono"/>
              </a:rPr>
              <a:t>.chtc.wisc.edu</a:t>
            </a:r>
            <a:r>
              <a:rPr sz="1300" b="1" spc="223" dirty="0" smtClean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&lt;...&gt;</a:t>
            </a:r>
            <a:r>
              <a:rPr sz="1300" b="1" spc="4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...</a:t>
            </a:r>
            <a:endParaRPr sz="1300" dirty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r>
              <a:rPr sz="1300" b="1" dirty="0">
                <a:latin typeface="DejaVu Sans Mono"/>
                <a:cs typeface="DejaVu Sans Mono"/>
              </a:rPr>
              <a:t>ID     </a:t>
            </a:r>
            <a:r>
              <a:rPr sz="1300" b="1" spc="6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OWNER           </a:t>
            </a:r>
            <a:r>
              <a:rPr sz="1300" b="1" spc="14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SUBMITTED    </a:t>
            </a:r>
            <a:r>
              <a:rPr sz="1300" b="1" spc="1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RUN_TIME</a:t>
            </a:r>
            <a:r>
              <a:rPr sz="1300" b="1" spc="7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ST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PRI</a:t>
            </a:r>
            <a:r>
              <a:rPr sz="1300" b="1" spc="3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SIZE</a:t>
            </a:r>
            <a:r>
              <a:rPr sz="1300" b="1" spc="39" dirty="0">
                <a:latin typeface="DejaVu Sans Mono"/>
                <a:cs typeface="DejaVu Sans Mono"/>
              </a:rPr>
              <a:t> </a:t>
            </a:r>
            <a:r>
              <a:rPr sz="1300" b="1" dirty="0" smtClean="0">
                <a:latin typeface="DejaVu Sans Mono"/>
                <a:cs typeface="DejaVu Sans Mono"/>
              </a:rPr>
              <a:t>CMD</a:t>
            </a:r>
            <a:endParaRPr sz="1300" dirty="0" smtClean="0">
              <a:latin typeface="DejaVu Sans Mono"/>
              <a:cs typeface="DejaVu Sans Mono"/>
            </a:endParaRPr>
          </a:p>
          <a:p>
            <a:pPr marL="385133">
              <a:lnSpc>
                <a:spcPct val="97005"/>
              </a:lnSpc>
              <a:spcBef>
                <a:spcPts val="8"/>
              </a:spcBef>
            </a:pPr>
            <a:r>
              <a:rPr lang="ro-RO" sz="1300" b="1" dirty="0" smtClean="0">
                <a:latin typeface="DejaVu Sans Mono"/>
                <a:cs typeface="DejaVu Sans Mono"/>
              </a:rPr>
              <a:t>8.0  </a:t>
            </a:r>
            <a:r>
              <a:rPr lang="ro-RO" sz="1300" b="1" spc="47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cat           </a:t>
            </a:r>
            <a:r>
              <a:rPr lang="ro-RO" sz="1300" b="1" spc="12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11/12</a:t>
            </a:r>
            <a:r>
              <a:rPr lang="ro-RO" sz="1300" b="1" spc="4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09:30  </a:t>
            </a:r>
            <a:r>
              <a:rPr lang="ro-RO" sz="1300" b="1" spc="6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0+00:00:00</a:t>
            </a:r>
            <a:r>
              <a:rPr lang="ro-RO" sz="1300" b="1" spc="8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I </a:t>
            </a:r>
            <a:r>
              <a:rPr lang="ro-RO" sz="1300" b="1" spc="2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  </a:t>
            </a:r>
            <a:r>
              <a:rPr lang="ro-RO" sz="1300" b="1" spc="31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0.0 </a:t>
            </a:r>
            <a:r>
              <a:rPr lang="ro-RO" sz="1300" b="1" spc="39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compare_states</a:t>
            </a:r>
            <a:endParaRPr sz="1300" dirty="0">
              <a:latin typeface="DejaVu Sans Mono"/>
              <a:cs typeface="DejaVu Sans Mono"/>
            </a:endParaRPr>
          </a:p>
          <a:p>
            <a:pPr marL="78689">
              <a:lnSpc>
                <a:spcPct val="97005"/>
              </a:lnSpc>
              <a:spcBef>
                <a:spcPts val="1559"/>
              </a:spcBef>
            </a:pPr>
            <a:r>
              <a:rPr lang="en-US" sz="1300" b="1" dirty="0">
                <a:latin typeface="DejaVu Sans Mono"/>
                <a:cs typeface="DejaVu Sans Mono"/>
              </a:rPr>
              <a:t>1 jobs; 0 completed, 0 removed, 1 idle, 0 running, 0 held, 0 suspended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95936" y="3049910"/>
            <a:ext cx="6858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E7972-0240-D844-975F-605D2588B3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5364088" y="2643758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3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Idle</a:t>
            </a:r>
            <a:endParaRPr lang="en-US" dirty="0"/>
          </a:p>
        </p:txBody>
      </p:sp>
      <p:sp>
        <p:nvSpPr>
          <p:cNvPr id="3" name="object 18"/>
          <p:cNvSpPr/>
          <p:nvPr/>
        </p:nvSpPr>
        <p:spPr>
          <a:xfrm>
            <a:off x="381000" y="1123950"/>
            <a:ext cx="8429625" cy="126831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381000" y="1123950"/>
            <a:ext cx="8429625" cy="126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30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1300" b="1" dirty="0">
                <a:latin typeface="DejaVu Sans Mono"/>
                <a:cs typeface="DejaVu Sans Mono"/>
              </a:rPr>
              <a:t>--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Schedd</a:t>
            </a:r>
            <a:r>
              <a:rPr sz="1300" b="1" dirty="0" smtClean="0">
                <a:latin typeface="DejaVu Sans Mono"/>
                <a:cs typeface="DejaVu Sans Mono"/>
              </a:rPr>
              <a:t>:</a:t>
            </a:r>
            <a:r>
              <a:rPr sz="1300" b="1" spc="87" dirty="0" smtClean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learn</a:t>
            </a:r>
            <a:r>
              <a:rPr sz="1300" b="1" dirty="0" smtClean="0">
                <a:latin typeface="DejaVu Sans Mono"/>
                <a:cs typeface="DejaVu Sans Mono"/>
              </a:rPr>
              <a:t>.chtc.wisc.edu</a:t>
            </a:r>
            <a:r>
              <a:rPr sz="1300" b="1" spc="223" dirty="0" smtClean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&lt;...&gt;</a:t>
            </a:r>
            <a:r>
              <a:rPr sz="1300" b="1" spc="4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...</a:t>
            </a:r>
            <a:endParaRPr sz="1300" dirty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r>
              <a:rPr sz="1300" b="1" dirty="0">
                <a:latin typeface="DejaVu Sans Mono"/>
                <a:cs typeface="DejaVu Sans Mono"/>
              </a:rPr>
              <a:t>ID     </a:t>
            </a:r>
            <a:r>
              <a:rPr sz="1300" b="1" spc="6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OWNER           </a:t>
            </a:r>
            <a:r>
              <a:rPr sz="1300" b="1" spc="14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SUBMITTED    </a:t>
            </a:r>
            <a:r>
              <a:rPr sz="1300" b="1" spc="1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RUN_TIME</a:t>
            </a:r>
            <a:r>
              <a:rPr sz="1300" b="1" spc="7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ST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PRI</a:t>
            </a:r>
            <a:r>
              <a:rPr sz="1300" b="1" spc="3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SIZE</a:t>
            </a:r>
            <a:r>
              <a:rPr sz="1300" b="1" spc="39" dirty="0">
                <a:latin typeface="DejaVu Sans Mono"/>
                <a:cs typeface="DejaVu Sans Mono"/>
              </a:rPr>
              <a:t> </a:t>
            </a:r>
            <a:r>
              <a:rPr sz="1300" b="1" dirty="0" smtClean="0">
                <a:latin typeface="DejaVu Sans Mono"/>
                <a:cs typeface="DejaVu Sans Mono"/>
              </a:rPr>
              <a:t>CMD</a:t>
            </a:r>
            <a:endParaRPr sz="1300" dirty="0" smtClean="0">
              <a:latin typeface="DejaVu Sans Mono"/>
              <a:cs typeface="DejaVu Sans Mono"/>
            </a:endParaRPr>
          </a:p>
          <a:p>
            <a:pPr marL="385133">
              <a:lnSpc>
                <a:spcPct val="97005"/>
              </a:lnSpc>
              <a:spcBef>
                <a:spcPts val="8"/>
              </a:spcBef>
            </a:pPr>
            <a:r>
              <a:rPr lang="ro-RO" sz="1300" b="1" dirty="0" smtClean="0">
                <a:latin typeface="DejaVu Sans Mono"/>
                <a:cs typeface="DejaVu Sans Mono"/>
              </a:rPr>
              <a:t>8.0  </a:t>
            </a:r>
            <a:r>
              <a:rPr lang="ro-RO" sz="1300" b="1" spc="47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cat           </a:t>
            </a:r>
            <a:r>
              <a:rPr lang="ro-RO" sz="1300" b="1" spc="12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11/12</a:t>
            </a:r>
            <a:r>
              <a:rPr lang="ro-RO" sz="1300" b="1" spc="4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09:30  </a:t>
            </a:r>
            <a:r>
              <a:rPr lang="ro-RO" sz="1300" b="1" spc="6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0+00:00:00</a:t>
            </a:r>
            <a:r>
              <a:rPr lang="ro-RO" sz="1300" b="1" spc="8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I </a:t>
            </a:r>
            <a:r>
              <a:rPr lang="ro-RO" sz="1300" b="1" spc="2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  </a:t>
            </a:r>
            <a:r>
              <a:rPr lang="ro-RO" sz="1300" b="1" spc="31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0.0 </a:t>
            </a:r>
            <a:r>
              <a:rPr lang="ro-RO" sz="1300" b="1" spc="39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compare_states</a:t>
            </a:r>
            <a:endParaRPr sz="1300" dirty="0">
              <a:latin typeface="DejaVu Sans Mono"/>
              <a:cs typeface="DejaVu Sans Mono"/>
            </a:endParaRPr>
          </a:p>
          <a:p>
            <a:pPr marL="78689">
              <a:lnSpc>
                <a:spcPct val="97005"/>
              </a:lnSpc>
              <a:spcBef>
                <a:spcPts val="1559"/>
              </a:spcBef>
            </a:pPr>
            <a:r>
              <a:rPr lang="en-US" sz="1300" b="1" dirty="0">
                <a:latin typeface="DejaVu Sans Mono"/>
                <a:cs typeface="DejaVu Sans Mono"/>
              </a:rPr>
              <a:t>1 jobs; 0 completed, 0 removed, 1 idle, 0 running, 0 held, 0 suspended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76550"/>
            <a:ext cx="2514600" cy="212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compare_states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us.dat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job.log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job.out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job.err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Submit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1581150"/>
            <a:ext cx="2286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1962150"/>
            <a:ext cx="6858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made! Job Starts</a:t>
            </a:r>
            <a:endParaRPr lang="en-US" dirty="0"/>
          </a:p>
        </p:txBody>
      </p:sp>
      <p:sp>
        <p:nvSpPr>
          <p:cNvPr id="3" name="object 18"/>
          <p:cNvSpPr/>
          <p:nvPr/>
        </p:nvSpPr>
        <p:spPr>
          <a:xfrm>
            <a:off x="381000" y="1123950"/>
            <a:ext cx="8429625" cy="126831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381000" y="1123950"/>
            <a:ext cx="8429625" cy="126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30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1300" b="1" dirty="0">
                <a:latin typeface="DejaVu Sans Mono"/>
                <a:cs typeface="DejaVu Sans Mono"/>
              </a:rPr>
              <a:t>--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lang="en-US" sz="1300" b="1" dirty="0">
                <a:latin typeface="DejaVu Sans Mono"/>
                <a:cs typeface="DejaVu Sans Mono"/>
              </a:rPr>
              <a:t>S</a:t>
            </a:r>
            <a:r>
              <a:rPr lang="en-US" sz="1300" b="1" dirty="0" smtClean="0">
                <a:latin typeface="DejaVu Sans Mono"/>
                <a:cs typeface="DejaVu Sans Mono"/>
              </a:rPr>
              <a:t>chedd</a:t>
            </a:r>
            <a:r>
              <a:rPr sz="1300" b="1" dirty="0" smtClean="0">
                <a:latin typeface="DejaVu Sans Mono"/>
                <a:cs typeface="DejaVu Sans Mono"/>
              </a:rPr>
              <a:t>:</a:t>
            </a:r>
            <a:r>
              <a:rPr sz="1300" b="1" spc="87" dirty="0" smtClean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learn</a:t>
            </a:r>
            <a:r>
              <a:rPr sz="1300" b="1" dirty="0" smtClean="0">
                <a:latin typeface="DejaVu Sans Mono"/>
                <a:cs typeface="DejaVu Sans Mono"/>
              </a:rPr>
              <a:t>.chtc.wisc.edu</a:t>
            </a:r>
            <a:r>
              <a:rPr sz="1300" b="1" spc="223" dirty="0" smtClean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&lt;...&gt;</a:t>
            </a:r>
            <a:r>
              <a:rPr sz="1300" b="1" spc="4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...</a:t>
            </a:r>
            <a:endParaRPr sz="1300" dirty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r>
              <a:rPr sz="1300" b="1" dirty="0">
                <a:latin typeface="DejaVu Sans Mono"/>
                <a:cs typeface="DejaVu Sans Mono"/>
              </a:rPr>
              <a:t>ID     </a:t>
            </a:r>
            <a:r>
              <a:rPr sz="1300" b="1" spc="6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OWNER           </a:t>
            </a:r>
            <a:r>
              <a:rPr sz="1300" b="1" spc="14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SUBMITTED    </a:t>
            </a:r>
            <a:r>
              <a:rPr sz="1300" b="1" spc="1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RUN_TIME</a:t>
            </a:r>
            <a:r>
              <a:rPr sz="1300" b="1" spc="7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ST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PRI</a:t>
            </a:r>
            <a:r>
              <a:rPr sz="1300" b="1" spc="3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SIZE</a:t>
            </a:r>
            <a:r>
              <a:rPr sz="1300" b="1" spc="39" dirty="0">
                <a:latin typeface="DejaVu Sans Mono"/>
                <a:cs typeface="DejaVu Sans Mono"/>
              </a:rPr>
              <a:t> </a:t>
            </a:r>
            <a:r>
              <a:rPr sz="1300" b="1" dirty="0" smtClean="0">
                <a:latin typeface="DejaVu Sans Mono"/>
                <a:cs typeface="DejaVu Sans Mono"/>
              </a:rPr>
              <a:t>CMD</a:t>
            </a:r>
            <a:endParaRPr sz="1300" dirty="0" smtClean="0">
              <a:latin typeface="DejaVu Sans Mono"/>
              <a:cs typeface="DejaVu Sans Mono"/>
            </a:endParaRPr>
          </a:p>
          <a:p>
            <a:pPr marL="385133">
              <a:lnSpc>
                <a:spcPct val="97005"/>
              </a:lnSpc>
              <a:spcBef>
                <a:spcPts val="8"/>
              </a:spcBef>
            </a:pPr>
            <a:r>
              <a:rPr lang="ro-RO" sz="1300" b="1" dirty="0" smtClean="0">
                <a:latin typeface="DejaVu Sans Mono"/>
                <a:cs typeface="DejaVu Sans Mono"/>
              </a:rPr>
              <a:t>8.0  </a:t>
            </a:r>
            <a:r>
              <a:rPr lang="ro-RO" sz="1300" b="1" spc="47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cat           </a:t>
            </a:r>
            <a:r>
              <a:rPr lang="ro-RO" sz="1300" b="1" spc="12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11/12</a:t>
            </a:r>
            <a:r>
              <a:rPr lang="ro-RO" sz="1300" b="1" spc="4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09:30  </a:t>
            </a:r>
            <a:r>
              <a:rPr lang="ro-RO" sz="1300" b="1" spc="6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0+00:00:00</a:t>
            </a:r>
            <a:r>
              <a:rPr lang="ro-RO" sz="1300" b="1" spc="87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&lt; </a:t>
            </a:r>
            <a:r>
              <a:rPr lang="ro-RO" sz="1300" b="1" spc="23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  </a:t>
            </a:r>
            <a:r>
              <a:rPr lang="ro-RO" sz="1300" b="1" spc="31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0.0 </a:t>
            </a:r>
            <a:r>
              <a:rPr lang="ro-RO" sz="1300" b="1" spc="39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compare_states</a:t>
            </a:r>
            <a:endParaRPr sz="1300" dirty="0">
              <a:latin typeface="DejaVu Sans Mono"/>
              <a:cs typeface="DejaVu Sans Mono"/>
            </a:endParaRPr>
          </a:p>
          <a:p>
            <a:pPr marL="78689">
              <a:lnSpc>
                <a:spcPct val="97005"/>
              </a:lnSpc>
              <a:spcBef>
                <a:spcPts val="1559"/>
              </a:spcBef>
            </a:pPr>
            <a:r>
              <a:rPr lang="en-US" sz="1300" b="1" dirty="0">
                <a:latin typeface="DejaVu Sans Mono"/>
                <a:cs typeface="DejaVu Sans Mono"/>
              </a:rPr>
              <a:t>1 jobs; 0 completed, 0 removed, 1 idle, 0 running, 0 held, 0 suspended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76550"/>
            <a:ext cx="2514600" cy="212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compare_states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us.dat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job.log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job.out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job.err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Submit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1581150"/>
            <a:ext cx="2286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2952750"/>
            <a:ext cx="2170444" cy="130207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Transfer: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us.dat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71800" y="3380450"/>
            <a:ext cx="3124200" cy="2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0" y="2876550"/>
            <a:ext cx="2674324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execute_dir</a:t>
            </a:r>
            <a:r>
              <a:rPr lang="en-US" dirty="0" smtClean="0">
                <a:latin typeface="Courier"/>
                <a:cs typeface="Courier"/>
              </a:rPr>
              <a:t>)/</a:t>
            </a:r>
          </a:p>
          <a:p>
            <a:endParaRPr lang="en-US" b="1" dirty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Execute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Running</a:t>
            </a:r>
            <a:endParaRPr lang="en-US" dirty="0"/>
          </a:p>
        </p:txBody>
      </p:sp>
      <p:sp>
        <p:nvSpPr>
          <p:cNvPr id="3" name="object 18"/>
          <p:cNvSpPr/>
          <p:nvPr/>
        </p:nvSpPr>
        <p:spPr>
          <a:xfrm>
            <a:off x="381000" y="1123950"/>
            <a:ext cx="8429625" cy="126831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381000" y="1123950"/>
            <a:ext cx="8429625" cy="126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30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1300" b="1" dirty="0">
                <a:latin typeface="DejaVu Sans Mono"/>
                <a:cs typeface="DejaVu Sans Mono"/>
              </a:rPr>
              <a:t>--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Schedd</a:t>
            </a:r>
            <a:r>
              <a:rPr sz="1300" b="1" dirty="0" smtClean="0">
                <a:latin typeface="DejaVu Sans Mono"/>
                <a:cs typeface="DejaVu Sans Mono"/>
              </a:rPr>
              <a:t>:</a:t>
            </a:r>
            <a:r>
              <a:rPr sz="1300" b="1" spc="87" dirty="0" smtClean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learn</a:t>
            </a:r>
            <a:r>
              <a:rPr sz="1300" b="1" dirty="0" smtClean="0">
                <a:latin typeface="DejaVu Sans Mono"/>
                <a:cs typeface="DejaVu Sans Mono"/>
              </a:rPr>
              <a:t>.chtc.wisc.edu</a:t>
            </a:r>
            <a:r>
              <a:rPr sz="1300" b="1" spc="223" dirty="0" smtClean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&lt;...&gt;</a:t>
            </a:r>
            <a:r>
              <a:rPr sz="1300" b="1" spc="4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...</a:t>
            </a:r>
            <a:endParaRPr sz="1300" dirty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r>
              <a:rPr sz="1300" b="1" dirty="0">
                <a:latin typeface="DejaVu Sans Mono"/>
                <a:cs typeface="DejaVu Sans Mono"/>
              </a:rPr>
              <a:t>ID     </a:t>
            </a:r>
            <a:r>
              <a:rPr sz="1300" b="1" spc="6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OWNER           </a:t>
            </a:r>
            <a:r>
              <a:rPr sz="1300" b="1" spc="14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SUBMITTED    </a:t>
            </a:r>
            <a:r>
              <a:rPr sz="1300" b="1" spc="1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RUN_TIME</a:t>
            </a:r>
            <a:r>
              <a:rPr sz="1300" b="1" spc="7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ST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PRI</a:t>
            </a:r>
            <a:r>
              <a:rPr sz="1300" b="1" spc="3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SIZE</a:t>
            </a:r>
            <a:r>
              <a:rPr sz="1300" b="1" spc="39" dirty="0">
                <a:latin typeface="DejaVu Sans Mono"/>
                <a:cs typeface="DejaVu Sans Mono"/>
              </a:rPr>
              <a:t> </a:t>
            </a:r>
            <a:r>
              <a:rPr sz="1300" b="1" dirty="0" smtClean="0">
                <a:latin typeface="DejaVu Sans Mono"/>
                <a:cs typeface="DejaVu Sans Mono"/>
              </a:rPr>
              <a:t>CMD</a:t>
            </a:r>
            <a:endParaRPr sz="1300" dirty="0" smtClean="0">
              <a:latin typeface="DejaVu Sans Mono"/>
              <a:cs typeface="DejaVu Sans Mono"/>
            </a:endParaRPr>
          </a:p>
          <a:p>
            <a:pPr marL="385133">
              <a:lnSpc>
                <a:spcPct val="97005"/>
              </a:lnSpc>
              <a:spcBef>
                <a:spcPts val="8"/>
              </a:spcBef>
            </a:pPr>
            <a:r>
              <a:rPr lang="ro-RO" sz="1300" b="1" dirty="0" smtClean="0">
                <a:latin typeface="DejaVu Sans Mono"/>
                <a:cs typeface="DejaVu Sans Mono"/>
              </a:rPr>
              <a:t>8.0  </a:t>
            </a:r>
            <a:r>
              <a:rPr lang="ro-RO" sz="1300" b="1" spc="47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cat           </a:t>
            </a:r>
            <a:r>
              <a:rPr lang="ro-RO" sz="1300" b="1" spc="12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11/12</a:t>
            </a:r>
            <a:r>
              <a:rPr lang="ro-RO" sz="1300" b="1" spc="4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09:30  </a:t>
            </a:r>
            <a:r>
              <a:rPr lang="ro-RO" sz="1300" b="1" spc="6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0+00:00:00</a:t>
            </a:r>
            <a:r>
              <a:rPr lang="ro-RO" sz="1300" b="1" spc="87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R </a:t>
            </a:r>
            <a:r>
              <a:rPr lang="ro-RO" sz="1300" b="1" spc="23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  </a:t>
            </a:r>
            <a:r>
              <a:rPr lang="ro-RO" sz="1300" b="1" spc="31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0.0 </a:t>
            </a:r>
            <a:r>
              <a:rPr lang="ro-RO" sz="1300" b="1" spc="39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compare_states</a:t>
            </a:r>
            <a:endParaRPr sz="1300" dirty="0">
              <a:latin typeface="DejaVu Sans Mono"/>
              <a:cs typeface="DejaVu Sans Mono"/>
            </a:endParaRPr>
          </a:p>
          <a:p>
            <a:pPr marL="78689">
              <a:lnSpc>
                <a:spcPct val="97005"/>
              </a:lnSpc>
              <a:spcBef>
                <a:spcPts val="1559"/>
              </a:spcBef>
            </a:pPr>
            <a:r>
              <a:rPr lang="en-US" sz="1300" b="1" dirty="0">
                <a:latin typeface="DejaVu Sans Mono"/>
                <a:cs typeface="DejaVu Sans Mono"/>
              </a:rPr>
              <a:t>1 jobs; 0 completed, 0 removed, </a:t>
            </a:r>
            <a:r>
              <a:rPr lang="en-US" sz="1300" b="1" dirty="0" smtClean="0">
                <a:latin typeface="DejaVu Sans Mono"/>
                <a:cs typeface="DejaVu Sans Mono"/>
              </a:rPr>
              <a:t>0 </a:t>
            </a:r>
            <a:r>
              <a:rPr lang="en-US" sz="1300" b="1" dirty="0">
                <a:latin typeface="DejaVu Sans Mono"/>
                <a:cs typeface="DejaVu Sans Mono"/>
              </a:rPr>
              <a:t>idle, </a:t>
            </a:r>
            <a:r>
              <a:rPr lang="en-US" sz="1300" b="1" dirty="0" smtClean="0">
                <a:latin typeface="DejaVu Sans Mono"/>
                <a:cs typeface="DejaVu Sans Mono"/>
              </a:rPr>
              <a:t>1 </a:t>
            </a:r>
            <a:r>
              <a:rPr lang="en-US" sz="1300" b="1" dirty="0">
                <a:latin typeface="DejaVu Sans Mono"/>
                <a:cs typeface="DejaVu Sans Mono"/>
              </a:rPr>
              <a:t>running, 0 held, 0 suspended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76550"/>
            <a:ext cx="2514600" cy="212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compare_states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us.dat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job.log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job.out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job.err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Submit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1581150"/>
            <a:ext cx="2286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19600" y="1962150"/>
            <a:ext cx="9906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71800" y="3380450"/>
            <a:ext cx="3124200" cy="2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0" y="2876550"/>
            <a:ext cx="2674324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execute_dir</a:t>
            </a:r>
            <a:r>
              <a:rPr lang="en-US" dirty="0" smtClean="0">
                <a:latin typeface="Courier"/>
                <a:cs typeface="Courier"/>
              </a:rPr>
              <a:t>)/</a:t>
            </a:r>
          </a:p>
          <a:p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us.dat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stderr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stdout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wi.dat.out</a:t>
            </a:r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Execute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5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33800" y="3118724"/>
            <a:ext cx="1800664" cy="120562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stderr</a:t>
            </a:r>
            <a:endParaRPr lang="en-US" dirty="0">
              <a:latin typeface="Courier"/>
              <a:cs typeface="Courier"/>
            </a:endParaRPr>
          </a:p>
          <a:p>
            <a:pPr algn="ctr"/>
            <a:r>
              <a:rPr lang="en-US" dirty="0" err="1" smtClean="0">
                <a:latin typeface="Courier"/>
                <a:cs typeface="Courier"/>
              </a:rPr>
              <a:t>stdout</a:t>
            </a:r>
            <a:endParaRPr lang="en-US" dirty="0">
              <a:latin typeface="Courier"/>
              <a:cs typeface="Courier"/>
            </a:endParaRPr>
          </a:p>
          <a:p>
            <a:pPr algn="ctr"/>
            <a:r>
              <a:rPr lang="en-US" dirty="0" err="1" smtClean="0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Completes</a:t>
            </a:r>
            <a:endParaRPr lang="en-US" dirty="0"/>
          </a:p>
        </p:txBody>
      </p:sp>
      <p:sp>
        <p:nvSpPr>
          <p:cNvPr id="3" name="object 18"/>
          <p:cNvSpPr/>
          <p:nvPr/>
        </p:nvSpPr>
        <p:spPr>
          <a:xfrm>
            <a:off x="381000" y="1123950"/>
            <a:ext cx="8429625" cy="126831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381000" y="1123950"/>
            <a:ext cx="8429625" cy="126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30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1300" b="1" dirty="0">
                <a:latin typeface="DejaVu Sans Mono"/>
                <a:cs typeface="DejaVu Sans Mono"/>
              </a:rPr>
              <a:t>--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Schedd</a:t>
            </a:r>
            <a:r>
              <a:rPr sz="1300" b="1" dirty="0" smtClean="0">
                <a:latin typeface="DejaVu Sans Mono"/>
                <a:cs typeface="DejaVu Sans Mono"/>
              </a:rPr>
              <a:t>:</a:t>
            </a:r>
            <a:r>
              <a:rPr sz="1300" b="1" spc="87" dirty="0" smtClean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learn</a:t>
            </a:r>
            <a:r>
              <a:rPr sz="1300" b="1" dirty="0" smtClean="0">
                <a:latin typeface="DejaVu Sans Mono"/>
                <a:cs typeface="DejaVu Sans Mono"/>
              </a:rPr>
              <a:t>.chtc.wisc.edu</a:t>
            </a:r>
            <a:r>
              <a:rPr sz="1300" b="1" spc="223" dirty="0" smtClean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&lt;...&gt;</a:t>
            </a:r>
            <a:r>
              <a:rPr sz="1300" b="1" spc="4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...</a:t>
            </a:r>
            <a:endParaRPr sz="1300" dirty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r>
              <a:rPr sz="1300" b="1" dirty="0">
                <a:latin typeface="DejaVu Sans Mono"/>
                <a:cs typeface="DejaVu Sans Mono"/>
              </a:rPr>
              <a:t>ID     </a:t>
            </a:r>
            <a:r>
              <a:rPr sz="1300" b="1" spc="6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OWNER           </a:t>
            </a:r>
            <a:r>
              <a:rPr sz="1300" b="1" spc="14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SUBMITTED    </a:t>
            </a:r>
            <a:r>
              <a:rPr sz="1300" b="1" spc="1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RUN_TIME</a:t>
            </a:r>
            <a:r>
              <a:rPr sz="1300" b="1" spc="7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ST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PRI</a:t>
            </a:r>
            <a:r>
              <a:rPr sz="1300" b="1" spc="3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SIZE</a:t>
            </a:r>
            <a:r>
              <a:rPr sz="1300" b="1" spc="39" dirty="0">
                <a:latin typeface="DejaVu Sans Mono"/>
                <a:cs typeface="DejaVu Sans Mono"/>
              </a:rPr>
              <a:t> </a:t>
            </a:r>
            <a:r>
              <a:rPr sz="1300" b="1" dirty="0" smtClean="0">
                <a:latin typeface="DejaVu Sans Mono"/>
                <a:cs typeface="DejaVu Sans Mono"/>
              </a:rPr>
              <a:t>CMD</a:t>
            </a:r>
            <a:endParaRPr sz="1300" dirty="0" smtClean="0">
              <a:latin typeface="DejaVu Sans Mono"/>
              <a:cs typeface="DejaVu Sans Mono"/>
            </a:endParaRPr>
          </a:p>
          <a:p>
            <a:pPr marL="385133">
              <a:lnSpc>
                <a:spcPct val="97005"/>
              </a:lnSpc>
              <a:spcBef>
                <a:spcPts val="8"/>
              </a:spcBef>
            </a:pPr>
            <a:r>
              <a:rPr lang="ro-RO" sz="1300" b="1" dirty="0" smtClean="0">
                <a:latin typeface="DejaVu Sans Mono"/>
                <a:cs typeface="DejaVu Sans Mono"/>
              </a:rPr>
              <a:t>8.0  </a:t>
            </a:r>
            <a:r>
              <a:rPr lang="ro-RO" sz="1300" b="1" spc="47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cat           </a:t>
            </a:r>
            <a:r>
              <a:rPr lang="ro-RO" sz="1300" b="1" spc="12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11/12</a:t>
            </a:r>
            <a:r>
              <a:rPr lang="ro-RO" sz="1300" b="1" spc="47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09:30  </a:t>
            </a:r>
            <a:r>
              <a:rPr lang="ro-RO" sz="1300" b="1" spc="63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0+00:00:00</a:t>
            </a:r>
            <a:r>
              <a:rPr lang="ro-RO" sz="1300" b="1" spc="87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&gt; </a:t>
            </a:r>
            <a:r>
              <a:rPr lang="ro-RO" sz="1300" b="1" spc="23" dirty="0" smtClean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  </a:t>
            </a:r>
            <a:r>
              <a:rPr lang="ro-RO" sz="1300" b="1" spc="31" dirty="0">
                <a:latin typeface="DejaVu Sans Mono"/>
                <a:cs typeface="DejaVu Sans Mono"/>
              </a:rPr>
              <a:t> </a:t>
            </a:r>
            <a:r>
              <a:rPr lang="ro-RO" sz="1300" b="1" dirty="0">
                <a:latin typeface="DejaVu Sans Mono"/>
                <a:cs typeface="DejaVu Sans Mono"/>
              </a:rPr>
              <a:t>0.0 </a:t>
            </a:r>
            <a:r>
              <a:rPr lang="ro-RO" sz="1300" b="1" spc="39" dirty="0">
                <a:latin typeface="DejaVu Sans Mono"/>
                <a:cs typeface="DejaVu Sans Mono"/>
              </a:rPr>
              <a:t> </a:t>
            </a:r>
            <a:r>
              <a:rPr lang="ro-RO" sz="1300" b="1" dirty="0" smtClean="0">
                <a:latin typeface="DejaVu Sans Mono"/>
                <a:cs typeface="DejaVu Sans Mono"/>
              </a:rPr>
              <a:t>compare_states</a:t>
            </a:r>
            <a:endParaRPr sz="1300" dirty="0">
              <a:latin typeface="DejaVu Sans Mono"/>
              <a:cs typeface="DejaVu Sans Mono"/>
            </a:endParaRPr>
          </a:p>
          <a:p>
            <a:pPr marL="78689">
              <a:lnSpc>
                <a:spcPct val="97005"/>
              </a:lnSpc>
              <a:spcBef>
                <a:spcPts val="1559"/>
              </a:spcBef>
            </a:pPr>
            <a:r>
              <a:rPr lang="en-US" sz="1300" b="1" dirty="0">
                <a:latin typeface="DejaVu Sans Mono"/>
                <a:cs typeface="DejaVu Sans Mono"/>
              </a:rPr>
              <a:t>1 jobs; 0 completed, 0 removed, </a:t>
            </a:r>
            <a:r>
              <a:rPr lang="en-US" sz="1300" b="1" dirty="0" smtClean="0">
                <a:latin typeface="DejaVu Sans Mono"/>
                <a:cs typeface="DejaVu Sans Mono"/>
              </a:rPr>
              <a:t>0 </a:t>
            </a:r>
            <a:r>
              <a:rPr lang="en-US" sz="1300" b="1" dirty="0">
                <a:latin typeface="DejaVu Sans Mono"/>
                <a:cs typeface="DejaVu Sans Mono"/>
              </a:rPr>
              <a:t>idle, </a:t>
            </a:r>
            <a:r>
              <a:rPr lang="en-US" sz="1300" b="1" dirty="0" smtClean="0">
                <a:latin typeface="DejaVu Sans Mono"/>
                <a:cs typeface="DejaVu Sans Mono"/>
              </a:rPr>
              <a:t>1 </a:t>
            </a:r>
            <a:r>
              <a:rPr lang="en-US" sz="1300" b="1" dirty="0">
                <a:latin typeface="DejaVu Sans Mono"/>
                <a:cs typeface="DejaVu Sans Mono"/>
              </a:rPr>
              <a:t>running, 0 held, 0 suspended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76550"/>
            <a:ext cx="2514600" cy="212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compare_states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us.dat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job.log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job.out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job.err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Submit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1581150"/>
            <a:ext cx="2286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19600" y="1962150"/>
            <a:ext cx="990600" cy="22860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71800" y="3380450"/>
            <a:ext cx="3124200" cy="295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0" y="2876550"/>
            <a:ext cx="2674324" cy="213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execute_dir</a:t>
            </a:r>
            <a:r>
              <a:rPr lang="en-US" dirty="0" smtClean="0">
                <a:latin typeface="Courier"/>
                <a:cs typeface="Courier"/>
              </a:rPr>
              <a:t>)/</a:t>
            </a:r>
          </a:p>
          <a:p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us.dat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stderr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stdout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wi.dat.out</a:t>
            </a:r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Execute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Completes</a:t>
            </a:r>
            <a:endParaRPr lang="en-US" dirty="0"/>
          </a:p>
        </p:txBody>
      </p:sp>
      <p:sp>
        <p:nvSpPr>
          <p:cNvPr id="3" name="object 18"/>
          <p:cNvSpPr/>
          <p:nvPr/>
        </p:nvSpPr>
        <p:spPr>
          <a:xfrm>
            <a:off x="381000" y="1123950"/>
            <a:ext cx="8429625" cy="1268310"/>
          </a:xfrm>
          <a:custGeom>
            <a:avLst/>
            <a:gdLst/>
            <a:ahLst/>
            <a:cxnLst/>
            <a:rect l="l" t="t" r="r" b="b"/>
            <a:pathLst>
              <a:path w="9272587" h="2406550">
                <a:moveTo>
                  <a:pt x="0" y="0"/>
                </a:moveTo>
                <a:lnTo>
                  <a:pt x="0" y="2406550"/>
                </a:lnTo>
                <a:lnTo>
                  <a:pt x="9272587" y="2406550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5E3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381000" y="1123950"/>
            <a:ext cx="8429625" cy="1268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1"/>
              </a:lnSpc>
              <a:spcBef>
                <a:spcPts val="30"/>
              </a:spcBef>
            </a:pPr>
            <a:endParaRPr sz="600" dirty="0"/>
          </a:p>
          <a:p>
            <a:pPr marL="78689">
              <a:lnSpc>
                <a:spcPct val="97005"/>
              </a:lnSpc>
            </a:pPr>
            <a:r>
              <a:rPr sz="1300" b="1" dirty="0">
                <a:latin typeface="DejaVu Sans Mono"/>
                <a:cs typeface="DejaVu Sans Mono"/>
              </a:rPr>
              <a:t>--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Schedd</a:t>
            </a:r>
            <a:r>
              <a:rPr sz="1300" b="1" dirty="0" smtClean="0">
                <a:latin typeface="DejaVu Sans Mono"/>
                <a:cs typeface="DejaVu Sans Mono"/>
              </a:rPr>
              <a:t>:</a:t>
            </a:r>
            <a:r>
              <a:rPr sz="1300" b="1" spc="87" dirty="0" smtClean="0">
                <a:latin typeface="DejaVu Sans Mono"/>
                <a:cs typeface="DejaVu Sans Mono"/>
              </a:rPr>
              <a:t> </a:t>
            </a:r>
            <a:r>
              <a:rPr lang="en-US" sz="1300" b="1" dirty="0" smtClean="0">
                <a:latin typeface="DejaVu Sans Mono"/>
                <a:cs typeface="DejaVu Sans Mono"/>
              </a:rPr>
              <a:t>learn</a:t>
            </a:r>
            <a:r>
              <a:rPr sz="1300" b="1" dirty="0" smtClean="0">
                <a:latin typeface="DejaVu Sans Mono"/>
                <a:cs typeface="DejaVu Sans Mono"/>
              </a:rPr>
              <a:t>.chtc.wisc.edu</a:t>
            </a:r>
            <a:r>
              <a:rPr sz="1300" b="1" spc="223" dirty="0" smtClean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&lt;...&gt;</a:t>
            </a:r>
            <a:r>
              <a:rPr sz="1300" b="1" spc="4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:</a:t>
            </a:r>
            <a:r>
              <a:rPr sz="1300" b="1" spc="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...</a:t>
            </a:r>
            <a:endParaRPr sz="1300" dirty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r>
              <a:rPr sz="1300" b="1" dirty="0">
                <a:latin typeface="DejaVu Sans Mono"/>
                <a:cs typeface="DejaVu Sans Mono"/>
              </a:rPr>
              <a:t>ID     </a:t>
            </a:r>
            <a:r>
              <a:rPr sz="1300" b="1" spc="67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OWNER           </a:t>
            </a:r>
            <a:r>
              <a:rPr sz="1300" b="1" spc="14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SUBMITTED    </a:t>
            </a:r>
            <a:r>
              <a:rPr sz="1300" b="1" spc="115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RUN_TIME</a:t>
            </a:r>
            <a:r>
              <a:rPr sz="1300" b="1" spc="7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ST</a:t>
            </a:r>
            <a:r>
              <a:rPr sz="1300" b="1" spc="23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PRI</a:t>
            </a:r>
            <a:r>
              <a:rPr sz="1300" b="1" spc="31" dirty="0">
                <a:latin typeface="DejaVu Sans Mono"/>
                <a:cs typeface="DejaVu Sans Mono"/>
              </a:rPr>
              <a:t> </a:t>
            </a:r>
            <a:r>
              <a:rPr sz="1300" b="1" dirty="0">
                <a:latin typeface="DejaVu Sans Mono"/>
                <a:cs typeface="DejaVu Sans Mono"/>
              </a:rPr>
              <a:t>SIZE</a:t>
            </a:r>
            <a:r>
              <a:rPr sz="1300" b="1" spc="39" dirty="0">
                <a:latin typeface="DejaVu Sans Mono"/>
                <a:cs typeface="DejaVu Sans Mono"/>
              </a:rPr>
              <a:t> </a:t>
            </a:r>
            <a:r>
              <a:rPr sz="1300" b="1" dirty="0" smtClean="0">
                <a:latin typeface="DejaVu Sans Mono"/>
                <a:cs typeface="DejaVu Sans Mono"/>
              </a:rPr>
              <a:t>CMD</a:t>
            </a:r>
            <a:endParaRPr lang="en-US" sz="1300" b="1" dirty="0" smtClean="0">
              <a:latin typeface="DejaVu Sans Mono"/>
              <a:cs typeface="DejaVu Sans Mono"/>
            </a:endParaRPr>
          </a:p>
          <a:p>
            <a:pPr marL="180836">
              <a:lnSpc>
                <a:spcPct val="97005"/>
              </a:lnSpc>
              <a:spcBef>
                <a:spcPts val="8"/>
              </a:spcBef>
            </a:pPr>
            <a:endParaRPr sz="1300" dirty="0" smtClean="0">
              <a:latin typeface="DejaVu Sans Mono"/>
              <a:cs typeface="DejaVu Sans Mono"/>
            </a:endParaRPr>
          </a:p>
          <a:p>
            <a:pPr marL="78689">
              <a:lnSpc>
                <a:spcPct val="97005"/>
              </a:lnSpc>
              <a:spcBef>
                <a:spcPts val="1559"/>
              </a:spcBef>
            </a:pPr>
            <a:r>
              <a:rPr lang="en-US" sz="1300" b="1" dirty="0" smtClean="0">
                <a:latin typeface="DejaVu Sans Mono"/>
                <a:cs typeface="DejaVu Sans Mono"/>
              </a:rPr>
              <a:t>0 </a:t>
            </a:r>
            <a:r>
              <a:rPr lang="en-US" sz="1300" b="1" dirty="0">
                <a:latin typeface="DejaVu Sans Mono"/>
                <a:cs typeface="DejaVu Sans Mono"/>
              </a:rPr>
              <a:t>jobs; 0 completed, 0 removed, 0 idle, 0 running, 0 held, 0 suspended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76550"/>
            <a:ext cx="2514600" cy="2125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submit_dir</a:t>
            </a:r>
            <a:r>
              <a:rPr lang="en-US" dirty="0">
                <a:latin typeface="Courier"/>
                <a:cs typeface="Courier"/>
              </a:rPr>
              <a:t>)/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job.submit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wi.dat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us.dat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job.log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job.out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job.err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wi.dat.out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495550"/>
            <a:ext cx="1545580" cy="400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Submit Node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708727" y="2235573"/>
            <a:ext cx="5215666" cy="15414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89"/>
              </a:lnSpc>
            </a:pPr>
            <a:r>
              <a:rPr lang="en-CA" sz="4800" b="1" spc="-8" dirty="0">
                <a:solidFill>
                  <a:srgbClr val="011892"/>
                </a:solidFill>
                <a:latin typeface="Arial Bold"/>
                <a:cs typeface="Arial Bold"/>
              </a:rPr>
              <a:t>Questions so far?</a:t>
            </a:r>
          </a:p>
          <a:p>
            <a:pPr>
              <a:lnSpc>
                <a:spcPts val="5989"/>
              </a:lnSpc>
            </a:pPr>
            <a:endParaRPr lang="en-CA" sz="5200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Priorities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Job priority</a:t>
            </a:r>
          </a:p>
          <a:p>
            <a:pPr lvl="1"/>
            <a:r>
              <a:rPr lang="en-US" sz="1400" dirty="0" smtClean="0"/>
              <a:t>Set per job by the user (owner)</a:t>
            </a:r>
          </a:p>
          <a:p>
            <a:pPr lvl="1"/>
            <a:r>
              <a:rPr lang="en-US" sz="1400" dirty="0" smtClean="0"/>
              <a:t>Relative to that user’s other jobs</a:t>
            </a:r>
          </a:p>
          <a:p>
            <a:pPr lvl="1"/>
            <a:r>
              <a:rPr lang="en-US" sz="1400" dirty="0" smtClean="0"/>
              <a:t>Set in submit file or changed later with </a:t>
            </a:r>
            <a:r>
              <a:rPr lang="en-US" sz="1400" dirty="0" err="1" smtClean="0">
                <a:latin typeface="Courier"/>
                <a:cs typeface="Courier"/>
              </a:rPr>
              <a:t>condor_prio</a:t>
            </a:r>
            <a:endParaRPr lang="en-US" sz="1400" dirty="0" smtClean="0">
              <a:latin typeface="Courier"/>
              <a:cs typeface="Courier"/>
            </a:endParaRPr>
          </a:p>
          <a:p>
            <a:pPr lvl="1"/>
            <a:r>
              <a:rPr lang="en-US" sz="1400" dirty="0" smtClean="0">
                <a:latin typeface="Arial"/>
                <a:cs typeface="Arial"/>
              </a:rPr>
              <a:t>Higher number means run sooner</a:t>
            </a:r>
          </a:p>
          <a:p>
            <a:r>
              <a:rPr lang="en-US" sz="1600" dirty="0" smtClean="0">
                <a:latin typeface="Arial"/>
                <a:cs typeface="Arial"/>
              </a:rPr>
              <a:t>User priority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Computed based on past usage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Determines user’s “fair share” percentage of slots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Lower number means run sooner (0.5 is minimum)</a:t>
            </a:r>
          </a:p>
          <a:p>
            <a:r>
              <a:rPr lang="en-US" sz="1600" dirty="0" smtClean="0">
                <a:latin typeface="Arial"/>
                <a:cs typeface="Arial"/>
              </a:rPr>
              <a:t>Preemption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Low priority jobs stopped for high priority ones (stopped jobs go back into the regular queue)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Governed by fair-share algorithm and pool policy</a:t>
            </a:r>
          </a:p>
          <a:p>
            <a:pPr lvl="1"/>
            <a:r>
              <a:rPr lang="en-US" sz="1400" dirty="0" smtClean="0">
                <a:latin typeface="Arial"/>
                <a:cs typeface="Arial"/>
              </a:rPr>
              <a:t>Not enabled on all pools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in </a:t>
            </a:r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Option 1: Shared </a:t>
            </a:r>
            <a:r>
              <a:rPr lang="en-US" sz="2400" dirty="0" err="1" smtClean="0"/>
              <a:t>filesystem</a:t>
            </a:r>
            <a:endParaRPr lang="en-US" sz="2400" dirty="0" smtClean="0"/>
          </a:p>
          <a:p>
            <a:pPr lvl="1"/>
            <a:r>
              <a:rPr lang="en-US" sz="2000" dirty="0" smtClean="0"/>
              <a:t>Easy to use (jobs just access files)</a:t>
            </a:r>
          </a:p>
          <a:p>
            <a:pPr lvl="1"/>
            <a:r>
              <a:rPr lang="en-US" sz="2000" dirty="0" smtClean="0"/>
              <a:t>But, must exist and be ready to handle load</a:t>
            </a:r>
          </a:p>
          <a:p>
            <a:pPr marL="457046" lvl="1" indent="0">
              <a:buNone/>
            </a:pPr>
            <a:endParaRPr lang="en-US" sz="2000" dirty="0"/>
          </a:p>
          <a:p>
            <a:r>
              <a:rPr lang="en-US" sz="2400" dirty="0" smtClean="0"/>
              <a:t>Option 2: </a:t>
            </a:r>
            <a:r>
              <a:rPr lang="en-US" sz="2400" dirty="0" err="1" smtClean="0"/>
              <a:t>HTCondor</a:t>
            </a:r>
            <a:r>
              <a:rPr lang="en-US" sz="2400" dirty="0" smtClean="0"/>
              <a:t> transfers files for you</a:t>
            </a:r>
          </a:p>
          <a:p>
            <a:pPr lvl="1"/>
            <a:r>
              <a:rPr lang="en-US" sz="2000" dirty="0" smtClean="0"/>
              <a:t>Must name all input files (except executable)</a:t>
            </a:r>
          </a:p>
          <a:p>
            <a:pPr lvl="1"/>
            <a:r>
              <a:rPr lang="en-US" sz="2000" dirty="0" smtClean="0"/>
              <a:t>May name output files; defaults to all new/changed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51520" y="2192396"/>
            <a:ext cx="8568952" cy="432048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438727" y="2234933"/>
            <a:ext cx="4424288" cy="6968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err="1">
                <a:solidFill>
                  <a:srgbClr val="000000"/>
                </a:solidFill>
                <a:latin typeface="Courier"/>
                <a:cs typeface="Courier"/>
              </a:rPr>
              <a:t>s</a:t>
            </a:r>
            <a:r>
              <a:rPr lang="en-CA" sz="2200" b="1" dirty="0" err="1" smtClean="0">
                <a:solidFill>
                  <a:srgbClr val="000000"/>
                </a:solidFill>
                <a:latin typeface="Courier"/>
                <a:cs typeface="Courier"/>
              </a:rPr>
              <a:t>hould_transfer_files</a:t>
            </a: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CA" sz="2200" b="1" dirty="0" smtClean="0">
                <a:latin typeface="Courier"/>
                <a:cs typeface="Courier"/>
              </a:rPr>
              <a:t>NO</a:t>
            </a:r>
            <a:r>
              <a:rPr lang="en-CA" sz="22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CA" sz="2200" dirty="0">
                <a:solidFill>
                  <a:srgbClr val="000000"/>
                </a:solidFill>
                <a:latin typeface="Courier"/>
                <a:cs typeface="Courier"/>
              </a:rPr>
            </a:br>
            <a:endParaRPr lang="en-CA" sz="2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1520" y="3723878"/>
            <a:ext cx="8568952" cy="1080120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438727" y="3766415"/>
            <a:ext cx="5925663" cy="1395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err="1">
                <a:solidFill>
                  <a:srgbClr val="000000"/>
                </a:solidFill>
                <a:latin typeface="Courier"/>
                <a:cs typeface="Courier"/>
              </a:rPr>
              <a:t>s</a:t>
            </a:r>
            <a:r>
              <a:rPr lang="en-CA" sz="2200" b="1" dirty="0" err="1" smtClean="0">
                <a:solidFill>
                  <a:srgbClr val="000000"/>
                </a:solidFill>
                <a:latin typeface="Courier"/>
                <a:cs typeface="Courier"/>
              </a:rPr>
              <a:t>hould_transfer_files</a:t>
            </a: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CA" sz="2200" b="1" dirty="0" smtClean="0">
                <a:latin typeface="Courier"/>
                <a:cs typeface="Courier"/>
              </a:rPr>
              <a:t>YES</a:t>
            </a:r>
          </a:p>
          <a:p>
            <a:pPr>
              <a:lnSpc>
                <a:spcPts val="2724"/>
              </a:lnSpc>
            </a:pPr>
            <a:r>
              <a:rPr lang="en-CA" sz="2200" b="1" dirty="0" err="1" smtClean="0">
                <a:solidFill>
                  <a:srgbClr val="000000"/>
                </a:solidFill>
                <a:latin typeface="Courier"/>
                <a:cs typeface="Courier"/>
              </a:rPr>
              <a:t>when_to_transfer_output</a:t>
            </a: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 = ON_EXIT</a:t>
            </a:r>
          </a:p>
          <a:p>
            <a:pPr>
              <a:lnSpc>
                <a:spcPts val="2724"/>
              </a:lnSpc>
            </a:pPr>
            <a:r>
              <a:rPr lang="en-CA" sz="2200" b="1" dirty="0" err="1" smtClean="0">
                <a:solidFill>
                  <a:srgbClr val="000000"/>
                </a:solidFill>
                <a:latin typeface="Courier"/>
                <a:cs typeface="Courier"/>
              </a:rPr>
              <a:t>transfer_input_files</a:t>
            </a: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CA" sz="2200" b="1" dirty="0" err="1" smtClean="0">
                <a:solidFill>
                  <a:srgbClr val="000000"/>
                </a:solidFill>
                <a:latin typeface="Courier"/>
                <a:cs typeface="Courier"/>
              </a:rPr>
              <a:t>a.txt</a:t>
            </a: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CA" sz="2200" b="1" dirty="0" err="1" smtClean="0">
                <a:solidFill>
                  <a:srgbClr val="000000"/>
                </a:solidFill>
                <a:latin typeface="Courier"/>
                <a:cs typeface="Courier"/>
              </a:rPr>
              <a:t>b.tgz</a:t>
            </a:r>
            <a:r>
              <a:rPr lang="en-CA" sz="22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>
                <a:solidFill>
                  <a:srgbClr val="000000"/>
                </a:solidFill>
                <a:latin typeface="Times New Roman"/>
              </a:rPr>
            </a:b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251520" y="3435846"/>
            <a:ext cx="8568952" cy="1368152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1520" y="915566"/>
            <a:ext cx="8568952" cy="1152128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8727" y="958103"/>
            <a:ext cx="5887945" cy="13955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request_cpus</a:t>
            </a:r>
            <a:r>
              <a:rPr lang="en-CA" sz="22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</a:t>
            </a:r>
            <a:r>
              <a:rPr lang="en-CA" sz="2200" b="1" i="1" dirty="0" err="1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  <a:r>
              <a:rPr lang="en-CA" sz="22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>
                <a:solidFill>
                  <a:srgbClr val="000000"/>
                </a:solidFill>
                <a:latin typeface="Times New Roman"/>
              </a:rPr>
            </a:br>
            <a:r>
              <a:rPr lang="en-CA" sz="22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request_disk</a:t>
            </a:r>
            <a:r>
              <a:rPr lang="en-CA" sz="22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</a:t>
            </a:r>
            <a:r>
              <a:rPr lang="en-CA" sz="2200" b="1" i="1" dirty="0" err="1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  <a:r>
              <a:rPr lang="en-CA" sz="22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>
                <a:solidFill>
                  <a:srgbClr val="000000"/>
                </a:solidFill>
                <a:latin typeface="Times New Roman"/>
              </a:rPr>
            </a:br>
            <a:r>
              <a:rPr lang="en-CA" sz="22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</a:t>
            </a:r>
            <a:r>
              <a:rPr lang="en-CA" sz="22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</a:t>
            </a:r>
            <a:r>
              <a:rPr lang="en-CA" sz="2200" b="1" i="1" dirty="0" err="1">
                <a:solidFill>
                  <a:srgbClr val="941100"/>
                </a:solidFill>
                <a:latin typeface="DejaVu Sans Mono Bold Oblique"/>
                <a:cs typeface="DejaVu Sans Mono Bold Oblique"/>
              </a:rPr>
              <a:t>ClassAdExpression</a:t>
            </a:r>
            <a:endParaRPr lang="en-CA" sz="2200" b="1" i="1" dirty="0">
              <a:solidFill>
                <a:srgbClr val="941100"/>
              </a:solidFill>
              <a:latin typeface="DejaVu Sans Mono Bold Oblique"/>
              <a:cs typeface="DejaVu Sans Mono Bold Oblique"/>
            </a:endParaRPr>
          </a:p>
          <a:p>
            <a:pPr>
              <a:lnSpc>
                <a:spcPts val="2724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8727" y="3477048"/>
            <a:ext cx="3736825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200" b="1">
                <a:solidFill>
                  <a:srgbClr val="000000"/>
                </a:solidFill>
                <a:latin typeface="DejaVu Sans Mono Bold"/>
                <a:cs typeface="DejaVu Sans Mono Bold"/>
              </a:rPr>
              <a:t>request_disk = 2000000</a:t>
            </a:r>
          </a:p>
          <a:p>
            <a:pPr>
              <a:lnSpc>
                <a:spcPts val="2580"/>
              </a:lnSpc>
            </a:pPr>
            <a:endParaRPr lang="en-CA" sz="2200" b="1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80000" y="3477048"/>
            <a:ext cx="3057402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200" b="1">
                <a:solidFill>
                  <a:srgbClr val="011892"/>
                </a:solidFill>
                <a:latin typeface="DejaVu Sans Mono Bold"/>
                <a:cs typeface="DejaVu Sans Mono Bold"/>
              </a:rPr>
              <a:t># in KB by default</a:t>
            </a:r>
          </a:p>
          <a:p>
            <a:pPr>
              <a:lnSpc>
                <a:spcPts val="2580"/>
              </a:lnSpc>
            </a:pPr>
            <a:endParaRPr lang="en-CA" sz="2200" b="1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8727" y="3793182"/>
            <a:ext cx="3057402" cy="6507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request_disk</a:t>
            </a:r>
            <a:r>
              <a:rPr lang="en-CA" sz="22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2GB</a:t>
            </a:r>
          </a:p>
          <a:p>
            <a:pPr>
              <a:lnSpc>
                <a:spcPts val="2528"/>
              </a:lnSpc>
            </a:pPr>
            <a:endParaRPr lang="en-CA" sz="2200" b="1" dirty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80000" y="3780956"/>
            <a:ext cx="2718693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200" b="1" dirty="0">
                <a:solidFill>
                  <a:srgbClr val="011892"/>
                </a:solidFill>
                <a:latin typeface="DejaVu Sans Mono Bold"/>
                <a:cs typeface="DejaVu Sans Mono Bold"/>
              </a:rPr>
              <a:t># KB, MB, GB, TB</a:t>
            </a:r>
          </a:p>
          <a:p>
            <a:pPr>
              <a:lnSpc>
                <a:spcPts val="2580"/>
              </a:lnSpc>
            </a:pPr>
            <a:endParaRPr lang="en-CA" sz="2200" b="1" dirty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8727" y="4083918"/>
            <a:ext cx="3566970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2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</a:t>
            </a:r>
            <a:r>
              <a:rPr lang="en-CA" sz="22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2000</a:t>
            </a:r>
          </a:p>
          <a:p>
            <a:pPr>
              <a:lnSpc>
                <a:spcPts val="2580"/>
              </a:lnSpc>
            </a:pPr>
            <a:endParaRPr lang="en-CA" sz="2200" b="1" dirty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80000" y="4083918"/>
            <a:ext cx="3057402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200" b="1" dirty="0">
                <a:solidFill>
                  <a:srgbClr val="011892"/>
                </a:solidFill>
                <a:latin typeface="DejaVu Sans Mono Bold"/>
                <a:cs typeface="DejaVu Sans Mono Bold"/>
              </a:rPr>
              <a:t># in MB by default</a:t>
            </a:r>
          </a:p>
          <a:p>
            <a:pPr>
              <a:lnSpc>
                <a:spcPts val="2580"/>
              </a:lnSpc>
            </a:pPr>
            <a:endParaRPr lang="en-CA" sz="2200" b="1" dirty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38727" y="4439373"/>
            <a:ext cx="3398366" cy="6526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6"/>
              </a:lnSpc>
            </a:pPr>
            <a:r>
              <a:rPr lang="en-CA" sz="22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request_memory</a:t>
            </a:r>
            <a:r>
              <a:rPr lang="en-CA" sz="22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2GB</a:t>
            </a:r>
          </a:p>
          <a:p>
            <a:pPr>
              <a:lnSpc>
                <a:spcPts val="2536"/>
              </a:lnSpc>
            </a:pPr>
            <a:endParaRPr lang="en-CA" sz="2200" b="1" dirty="0">
              <a:solidFill>
                <a:srgbClr val="000000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0" y="4429028"/>
            <a:ext cx="2718693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200" b="1" dirty="0">
                <a:solidFill>
                  <a:srgbClr val="011892"/>
                </a:solidFill>
                <a:latin typeface="DejaVu Sans Mono Bold"/>
                <a:cs typeface="DejaVu Sans Mono Bold"/>
              </a:rPr>
              <a:t># KB, MB, GB, TB</a:t>
            </a:r>
          </a:p>
          <a:p>
            <a:pPr>
              <a:lnSpc>
                <a:spcPts val="2580"/>
              </a:lnSpc>
            </a:pPr>
            <a:endParaRPr lang="en-CA" sz="2200" b="1" dirty="0">
              <a:solidFill>
                <a:srgbClr val="011892"/>
              </a:solidFill>
              <a:latin typeface="DejaVu Sans Mono Bold"/>
              <a:cs typeface="DejaVu Sans Mono Bold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requests</a:t>
            </a:r>
            <a:endParaRPr lang="en-US" dirty="0"/>
          </a:p>
        </p:txBody>
      </p:sp>
      <p:sp>
        <p:nvSpPr>
          <p:cNvPr id="21" name="Content Placeholder 13"/>
          <p:cNvSpPr txBox="1">
            <a:spLocks/>
          </p:cNvSpPr>
          <p:nvPr/>
        </p:nvSpPr>
        <p:spPr>
          <a:xfrm>
            <a:off x="539552" y="2211710"/>
            <a:ext cx="8007548" cy="1008112"/>
          </a:xfrm>
          <a:prstGeom prst="rect">
            <a:avLst/>
          </a:prstGeom>
        </p:spPr>
        <p:txBody>
          <a:bodyPr/>
          <a:lstStyle>
            <a:lvl1pPr marL="342786" indent="-3427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701" indent="-2856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2618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599666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6712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3759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0806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7853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4900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 smtClean="0"/>
              <a:t>Be a good user! Ask for minimum resources of execute machine</a:t>
            </a:r>
          </a:p>
          <a:p>
            <a:r>
              <a:rPr lang="en-US" sz="2000" b="1" dirty="0" smtClean="0">
                <a:solidFill>
                  <a:srgbClr val="FF6600"/>
                </a:solidFill>
              </a:rPr>
              <a:t>Check job log for actual usage!!!</a:t>
            </a:r>
          </a:p>
          <a:p>
            <a:r>
              <a:rPr lang="en-US" sz="2000" dirty="0"/>
              <a:t>May be dynamically allocated (very advanced!)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66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requests -- Log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044029"/>
            <a:ext cx="7528786" cy="3777258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000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11:09:08 Job submitted from host: &lt;</a:t>
            </a:r>
            <a:r>
              <a:rPr lang="en-US" sz="1050" dirty="0" smtClean="0">
                <a:latin typeface="Courier"/>
                <a:cs typeface="Courier"/>
              </a:rPr>
              <a:t>128.104.101.92&amp;</a:t>
            </a:r>
            <a:r>
              <a:rPr lang="en-US" sz="1050" dirty="0">
                <a:latin typeface="Courier"/>
                <a:cs typeface="Courier"/>
              </a:rPr>
              <a:t>sock=6423_b881_3&gt;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001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11:10:46 Job executing on host: &lt;128.104.101.128:</a:t>
            </a:r>
            <a:r>
              <a:rPr lang="en-US" sz="1050" dirty="0" smtClean="0">
                <a:latin typeface="Courier"/>
                <a:cs typeface="Courier"/>
              </a:rPr>
              <a:t>9618&amp;</a:t>
            </a:r>
            <a:r>
              <a:rPr lang="en-US" sz="1050" dirty="0">
                <a:latin typeface="Courier"/>
                <a:cs typeface="Courier"/>
              </a:rPr>
              <a:t>sock=5053_3126_3&gt;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006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11:10:54 Image size of job updated: 220</a:t>
            </a:r>
          </a:p>
          <a:p>
            <a:r>
              <a:rPr lang="en-US" sz="1050" dirty="0">
                <a:latin typeface="Courier"/>
                <a:cs typeface="Courier"/>
              </a:rPr>
              <a:t>	1  -  </a:t>
            </a:r>
            <a:r>
              <a:rPr lang="en-US" sz="1050" dirty="0" err="1">
                <a:latin typeface="Courier"/>
                <a:cs typeface="Courier"/>
              </a:rPr>
              <a:t>MemoryUsage</a:t>
            </a:r>
            <a:r>
              <a:rPr lang="en-US" sz="1050" dirty="0">
                <a:latin typeface="Courier"/>
                <a:cs typeface="Courier"/>
              </a:rPr>
              <a:t> of job (MB)</a:t>
            </a:r>
          </a:p>
          <a:p>
            <a:r>
              <a:rPr lang="en-US" sz="1050" dirty="0">
                <a:latin typeface="Courier"/>
                <a:cs typeface="Courier"/>
              </a:rPr>
              <a:t>	220  -  </a:t>
            </a:r>
            <a:r>
              <a:rPr lang="en-US" sz="1050" dirty="0" err="1">
                <a:latin typeface="Courier"/>
                <a:cs typeface="Courier"/>
              </a:rPr>
              <a:t>ResidentSetSize</a:t>
            </a:r>
            <a:r>
              <a:rPr lang="en-US" sz="1050" dirty="0">
                <a:latin typeface="Courier"/>
                <a:cs typeface="Courier"/>
              </a:rPr>
              <a:t> of job (KB)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005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11:12:48 Job terminated.</a:t>
            </a:r>
          </a:p>
          <a:p>
            <a:r>
              <a:rPr lang="en-US" sz="1050" dirty="0">
                <a:latin typeface="Courier"/>
                <a:cs typeface="Courier"/>
              </a:rPr>
              <a:t>	(1) Normal termination (return value 0)</a:t>
            </a:r>
          </a:p>
          <a:p>
            <a:r>
              <a:rPr lang="de-DE" sz="1050" dirty="0">
                <a:latin typeface="Courier"/>
                <a:cs typeface="Courier"/>
              </a:rPr>
              <a:t>		</a:t>
            </a:r>
            <a:r>
              <a:rPr lang="de-DE" sz="1050" dirty="0" err="1">
                <a:latin typeface="Courier"/>
                <a:cs typeface="Courier"/>
              </a:rPr>
              <a:t>Usr</a:t>
            </a:r>
            <a:r>
              <a:rPr lang="de-DE" sz="1050" dirty="0">
                <a:latin typeface="Courier"/>
                <a:cs typeface="Courier"/>
              </a:rPr>
              <a:t> 0 00:00:00, </a:t>
            </a:r>
            <a:r>
              <a:rPr lang="de-DE" sz="1050" dirty="0" err="1">
                <a:latin typeface="Courier"/>
                <a:cs typeface="Courier"/>
              </a:rPr>
              <a:t>Sys</a:t>
            </a:r>
            <a:r>
              <a:rPr lang="de-DE" sz="1050" dirty="0">
                <a:latin typeface="Courier"/>
                <a:cs typeface="Courier"/>
              </a:rPr>
              <a:t> 0 00:00:00  -  Run Remote </a:t>
            </a:r>
            <a:r>
              <a:rPr lang="de-DE" sz="1050" dirty="0" err="1">
                <a:latin typeface="Courier"/>
                <a:cs typeface="Courier"/>
              </a:rPr>
              <a:t>Usage</a:t>
            </a:r>
            <a:endParaRPr lang="de-DE" sz="1050" dirty="0">
              <a:latin typeface="Courier"/>
              <a:cs typeface="Courier"/>
            </a:endParaRP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Run Local Usage</a:t>
            </a: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Total Remote Usage</a:t>
            </a: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Total Local Usage</a:t>
            </a:r>
          </a:p>
          <a:p>
            <a:r>
              <a:rPr lang="en-US" sz="1050" dirty="0">
                <a:latin typeface="Courier"/>
                <a:cs typeface="Courier"/>
              </a:rPr>
              <a:t>	0  -  Run Bytes Sent By Job</a:t>
            </a:r>
          </a:p>
          <a:p>
            <a:r>
              <a:rPr lang="en-US" sz="1050" dirty="0">
                <a:latin typeface="Courier"/>
                <a:cs typeface="Courier"/>
              </a:rPr>
              <a:t>	33  -  Run Bytes Received By Job</a:t>
            </a:r>
          </a:p>
          <a:p>
            <a:r>
              <a:rPr lang="en-US" sz="1050" dirty="0">
                <a:latin typeface="Courier"/>
                <a:cs typeface="Courier"/>
              </a:rPr>
              <a:t>	0  -  Total Bytes Sent By Job</a:t>
            </a:r>
          </a:p>
          <a:p>
            <a:r>
              <a:rPr lang="en-US" sz="1050" dirty="0">
                <a:latin typeface="Courier"/>
                <a:cs typeface="Courier"/>
              </a:rPr>
              <a:t>	33  -  Total Bytes Received By Job</a:t>
            </a:r>
          </a:p>
          <a:p>
            <a:r>
              <a:rPr lang="en-US" sz="1050" dirty="0">
                <a:latin typeface="Courier"/>
                <a:cs typeface="Courier"/>
              </a:rPr>
              <a:t>	</a:t>
            </a:r>
            <a:r>
              <a:rPr lang="en-US" sz="1050" dirty="0" err="1">
                <a:latin typeface="Courier"/>
                <a:cs typeface="Courier"/>
              </a:rPr>
              <a:t>Partitionable</a:t>
            </a:r>
            <a:r>
              <a:rPr lang="en-US" sz="1050" dirty="0">
                <a:latin typeface="Courier"/>
                <a:cs typeface="Courier"/>
              </a:rPr>
              <a:t> Resources :    Usage  Request Allocated</a:t>
            </a:r>
          </a:p>
          <a:p>
            <a:r>
              <a:rPr lang="ro-RO" sz="1050" dirty="0">
                <a:latin typeface="Courier"/>
                <a:cs typeface="Courier"/>
              </a:rPr>
              <a:t>	   Cpus                 :                 1         1</a:t>
            </a:r>
          </a:p>
          <a:p>
            <a:r>
              <a:rPr lang="da-DK" sz="1050" dirty="0">
                <a:latin typeface="Courier"/>
                <a:cs typeface="Courier"/>
              </a:rPr>
              <a:t>	   Disk (KB)            : </a:t>
            </a:r>
            <a:r>
              <a:rPr lang="da-DK" sz="1050" dirty="0" smtClean="0">
                <a:latin typeface="Courier"/>
                <a:cs typeface="Courier"/>
              </a:rPr>
              <a:t>	 612015	 20480  </a:t>
            </a:r>
            <a:r>
              <a:rPr lang="da-DK" sz="1050" dirty="0">
                <a:latin typeface="Courier"/>
                <a:cs typeface="Courier"/>
              </a:rPr>
              <a:t>17203728</a:t>
            </a:r>
          </a:p>
          <a:p>
            <a:r>
              <a:rPr lang="en-US" sz="1050" dirty="0">
                <a:latin typeface="Courier"/>
                <a:cs typeface="Courier"/>
              </a:rPr>
              <a:t>	   Memory (MB)          :      </a:t>
            </a:r>
            <a:r>
              <a:rPr lang="en-US" sz="1050" dirty="0" smtClean="0">
                <a:latin typeface="Courier"/>
                <a:cs typeface="Courier"/>
              </a:rPr>
              <a:t>312     3000	   3000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51920" y="4155926"/>
            <a:ext cx="648072" cy="64807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99992" y="4155926"/>
            <a:ext cx="648072" cy="64807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requests -- Log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044029"/>
            <a:ext cx="7528786" cy="3777258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"/>
                <a:cs typeface="Courier"/>
              </a:rPr>
              <a:t>000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11:09:08 Job submitted from host: &lt;</a:t>
            </a:r>
            <a:r>
              <a:rPr lang="en-US" sz="1050" dirty="0" smtClean="0">
                <a:latin typeface="Courier"/>
                <a:cs typeface="Courier"/>
              </a:rPr>
              <a:t>128.104.101.92&amp;</a:t>
            </a:r>
            <a:r>
              <a:rPr lang="en-US" sz="1050" dirty="0">
                <a:latin typeface="Courier"/>
                <a:cs typeface="Courier"/>
              </a:rPr>
              <a:t>sock=6423_b881_3&gt;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001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11:10:46 Job executing on host: &lt;128.104.101.128:</a:t>
            </a:r>
            <a:r>
              <a:rPr lang="en-US" sz="1050" dirty="0" smtClean="0">
                <a:latin typeface="Courier"/>
                <a:cs typeface="Courier"/>
              </a:rPr>
              <a:t>9618&amp;</a:t>
            </a:r>
            <a:r>
              <a:rPr lang="en-US" sz="1050" dirty="0">
                <a:latin typeface="Courier"/>
                <a:cs typeface="Courier"/>
              </a:rPr>
              <a:t>sock=5053_3126_3&gt;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006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11:10:54 Image size of job updated: 220</a:t>
            </a:r>
          </a:p>
          <a:p>
            <a:r>
              <a:rPr lang="en-US" sz="1050" dirty="0">
                <a:latin typeface="Courier"/>
                <a:cs typeface="Courier"/>
              </a:rPr>
              <a:t>	1  -  </a:t>
            </a:r>
            <a:r>
              <a:rPr lang="en-US" sz="1050" dirty="0" err="1">
                <a:latin typeface="Courier"/>
                <a:cs typeface="Courier"/>
              </a:rPr>
              <a:t>MemoryUsage</a:t>
            </a:r>
            <a:r>
              <a:rPr lang="en-US" sz="1050" dirty="0">
                <a:latin typeface="Courier"/>
                <a:cs typeface="Courier"/>
              </a:rPr>
              <a:t> of job (MB)</a:t>
            </a:r>
          </a:p>
          <a:p>
            <a:r>
              <a:rPr lang="en-US" sz="1050" dirty="0">
                <a:latin typeface="Courier"/>
                <a:cs typeface="Courier"/>
              </a:rPr>
              <a:t>	220  -  </a:t>
            </a:r>
            <a:r>
              <a:rPr lang="en-US" sz="1050" dirty="0" err="1">
                <a:latin typeface="Courier"/>
                <a:cs typeface="Courier"/>
              </a:rPr>
              <a:t>ResidentSetSize</a:t>
            </a:r>
            <a:r>
              <a:rPr lang="en-US" sz="1050" dirty="0">
                <a:latin typeface="Courier"/>
                <a:cs typeface="Courier"/>
              </a:rPr>
              <a:t> of job (KB)</a:t>
            </a:r>
          </a:p>
          <a:p>
            <a:r>
              <a:rPr lang="en-US" sz="1050" dirty="0">
                <a:latin typeface="Courier"/>
                <a:cs typeface="Courier"/>
              </a:rPr>
              <a:t>...</a:t>
            </a:r>
          </a:p>
          <a:p>
            <a:r>
              <a:rPr lang="en-US" sz="1050" dirty="0">
                <a:latin typeface="Courier"/>
                <a:cs typeface="Courier"/>
              </a:rPr>
              <a:t>005 </a:t>
            </a:r>
            <a:r>
              <a:rPr lang="en-US" sz="1050" dirty="0" smtClean="0">
                <a:latin typeface="Courier"/>
                <a:cs typeface="Courier"/>
              </a:rPr>
              <a:t>(128.000.000</a:t>
            </a:r>
            <a:r>
              <a:rPr lang="en-US" sz="1050" dirty="0">
                <a:latin typeface="Courier"/>
                <a:cs typeface="Courier"/>
              </a:rPr>
              <a:t>) 05/09 11:12:48 Job terminated.</a:t>
            </a:r>
          </a:p>
          <a:p>
            <a:r>
              <a:rPr lang="en-US" sz="1050" dirty="0">
                <a:latin typeface="Courier"/>
                <a:cs typeface="Courier"/>
              </a:rPr>
              <a:t>	(1) Normal termination (return value 0)</a:t>
            </a:r>
          </a:p>
          <a:p>
            <a:r>
              <a:rPr lang="de-DE" sz="1050" dirty="0">
                <a:latin typeface="Courier"/>
                <a:cs typeface="Courier"/>
              </a:rPr>
              <a:t>		</a:t>
            </a:r>
            <a:r>
              <a:rPr lang="de-DE" sz="1050" dirty="0" err="1">
                <a:latin typeface="Courier"/>
                <a:cs typeface="Courier"/>
              </a:rPr>
              <a:t>Usr</a:t>
            </a:r>
            <a:r>
              <a:rPr lang="de-DE" sz="1050" dirty="0">
                <a:latin typeface="Courier"/>
                <a:cs typeface="Courier"/>
              </a:rPr>
              <a:t> 0 00:00:00, </a:t>
            </a:r>
            <a:r>
              <a:rPr lang="de-DE" sz="1050" dirty="0" err="1">
                <a:latin typeface="Courier"/>
                <a:cs typeface="Courier"/>
              </a:rPr>
              <a:t>Sys</a:t>
            </a:r>
            <a:r>
              <a:rPr lang="de-DE" sz="1050" dirty="0">
                <a:latin typeface="Courier"/>
                <a:cs typeface="Courier"/>
              </a:rPr>
              <a:t> 0 00:00:00  -  Run Remote </a:t>
            </a:r>
            <a:r>
              <a:rPr lang="de-DE" sz="1050" dirty="0" err="1">
                <a:latin typeface="Courier"/>
                <a:cs typeface="Courier"/>
              </a:rPr>
              <a:t>Usage</a:t>
            </a:r>
            <a:endParaRPr lang="de-DE" sz="1050" dirty="0">
              <a:latin typeface="Courier"/>
              <a:cs typeface="Courier"/>
            </a:endParaRP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Run Local Usage</a:t>
            </a: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Total Remote Usage</a:t>
            </a:r>
          </a:p>
          <a:p>
            <a:r>
              <a:rPr lang="en-US" sz="1050" dirty="0">
                <a:latin typeface="Courier"/>
                <a:cs typeface="Courier"/>
              </a:rPr>
              <a:t>		</a:t>
            </a:r>
            <a:r>
              <a:rPr lang="en-US" sz="1050" dirty="0" err="1">
                <a:latin typeface="Courier"/>
                <a:cs typeface="Courier"/>
              </a:rPr>
              <a:t>Usr</a:t>
            </a:r>
            <a:r>
              <a:rPr lang="en-US" sz="1050" dirty="0">
                <a:latin typeface="Courier"/>
                <a:cs typeface="Courier"/>
              </a:rPr>
              <a:t> 0 00:00:00, Sys 0 00:00:00  -  Total Local Usage</a:t>
            </a:r>
          </a:p>
          <a:p>
            <a:r>
              <a:rPr lang="en-US" sz="1050" dirty="0">
                <a:latin typeface="Courier"/>
                <a:cs typeface="Courier"/>
              </a:rPr>
              <a:t>	0  -  Run Bytes Sent By Job</a:t>
            </a:r>
          </a:p>
          <a:p>
            <a:r>
              <a:rPr lang="en-US" sz="1050" dirty="0">
                <a:latin typeface="Courier"/>
                <a:cs typeface="Courier"/>
              </a:rPr>
              <a:t>	33  -  Run Bytes Received By Job</a:t>
            </a:r>
          </a:p>
          <a:p>
            <a:r>
              <a:rPr lang="en-US" sz="1050" dirty="0">
                <a:latin typeface="Courier"/>
                <a:cs typeface="Courier"/>
              </a:rPr>
              <a:t>	0  -  Total Bytes Sent By Job</a:t>
            </a:r>
          </a:p>
          <a:p>
            <a:r>
              <a:rPr lang="en-US" sz="1050" dirty="0">
                <a:latin typeface="Courier"/>
                <a:cs typeface="Courier"/>
              </a:rPr>
              <a:t>	33  -  Total Bytes Received By Job</a:t>
            </a:r>
          </a:p>
          <a:p>
            <a:r>
              <a:rPr lang="en-US" sz="1050" dirty="0">
                <a:latin typeface="Courier"/>
                <a:cs typeface="Courier"/>
              </a:rPr>
              <a:t>	</a:t>
            </a:r>
            <a:r>
              <a:rPr lang="en-US" sz="1050" dirty="0" err="1">
                <a:latin typeface="Courier"/>
                <a:cs typeface="Courier"/>
              </a:rPr>
              <a:t>Partitionable</a:t>
            </a:r>
            <a:r>
              <a:rPr lang="en-US" sz="1050" dirty="0">
                <a:latin typeface="Courier"/>
                <a:cs typeface="Courier"/>
              </a:rPr>
              <a:t> Resources :    Usage  Request Allocated</a:t>
            </a:r>
          </a:p>
          <a:p>
            <a:r>
              <a:rPr lang="ro-RO" sz="1050" dirty="0">
                <a:latin typeface="Courier"/>
                <a:cs typeface="Courier"/>
              </a:rPr>
              <a:t>	   Cpus                 :                 1         1</a:t>
            </a:r>
          </a:p>
          <a:p>
            <a:r>
              <a:rPr lang="da-DK" sz="1050" dirty="0">
                <a:latin typeface="Courier"/>
                <a:cs typeface="Courier"/>
              </a:rPr>
              <a:t>	   Disk (KB)            : </a:t>
            </a:r>
            <a:r>
              <a:rPr lang="da-DK" sz="1050" dirty="0" smtClean="0">
                <a:latin typeface="Courier"/>
                <a:cs typeface="Courier"/>
              </a:rPr>
              <a:t>	 612015	 20480  </a:t>
            </a:r>
            <a:r>
              <a:rPr lang="da-DK" sz="1050" dirty="0">
                <a:latin typeface="Courier"/>
                <a:cs typeface="Courier"/>
              </a:rPr>
              <a:t>17203728</a:t>
            </a:r>
          </a:p>
          <a:p>
            <a:r>
              <a:rPr lang="en-US" sz="1050" dirty="0">
                <a:latin typeface="Courier"/>
                <a:cs typeface="Courier"/>
              </a:rPr>
              <a:t>	   Memory (MB)          :      </a:t>
            </a:r>
            <a:r>
              <a:rPr lang="en-US" sz="1050" dirty="0" smtClean="0">
                <a:latin typeface="Courier"/>
                <a:cs typeface="Courier"/>
              </a:rPr>
              <a:t>312     3000	   3000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51920" y="4155926"/>
            <a:ext cx="648072" cy="64807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99992" y="4155926"/>
            <a:ext cx="648072" cy="64807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915566"/>
            <a:ext cx="9144000" cy="3168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539552" y="987574"/>
            <a:ext cx="8007548" cy="3096344"/>
          </a:xfrm>
          <a:prstGeom prst="rect">
            <a:avLst/>
          </a:prstGeom>
        </p:spPr>
        <p:txBody>
          <a:bodyPr/>
          <a:lstStyle>
            <a:lvl1pPr marL="342786" indent="-3427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701" indent="-2856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2618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599666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6712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3759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0806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7853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4900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This user needs to update their resource requests!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more </a:t>
            </a:r>
            <a:r>
              <a:rPr lang="en-US" sz="2000" dirty="0" err="1" smtClean="0">
                <a:solidFill>
                  <a:schemeClr val="tx1"/>
                </a:solidFill>
              </a:rPr>
              <a:t>diskspace</a:t>
            </a:r>
            <a:r>
              <a:rPr lang="en-US" sz="2000" dirty="0" smtClean="0">
                <a:solidFill>
                  <a:schemeClr val="tx1"/>
                </a:solidFill>
              </a:rPr>
              <a:t> than they request, which can cause their jobs to go on hold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More on this tomorrow!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Requesting more memory than they use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Their jobs can take longer to match (there may be old 1GB RAM machines sitting around ready for them!)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Other users might </a:t>
            </a:r>
            <a:r>
              <a:rPr lang="en-US" sz="1600" i="1" dirty="0" smtClean="0">
                <a:solidFill>
                  <a:schemeClr val="tx1"/>
                </a:solidFill>
              </a:rPr>
              <a:t>actually need</a:t>
            </a:r>
            <a:r>
              <a:rPr lang="en-US" sz="1600" dirty="0" smtClean="0">
                <a:solidFill>
                  <a:schemeClr val="tx1"/>
                </a:solidFill>
              </a:rPr>
              <a:t> all that memory and are waiting in line.</a:t>
            </a:r>
            <a:endParaRPr lang="en-US" sz="1600" i="1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notifications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55576" y="1275606"/>
            <a:ext cx="7772400" cy="3514725"/>
          </a:xfrm>
        </p:spPr>
        <p:txBody>
          <a:bodyPr/>
          <a:lstStyle/>
          <a:p>
            <a:r>
              <a:rPr lang="en-US" sz="2800" dirty="0" smtClean="0"/>
              <a:t>When to send email:</a:t>
            </a:r>
          </a:p>
          <a:p>
            <a:pPr lvl="1"/>
            <a:r>
              <a:rPr lang="en-US" sz="2400" dirty="0" smtClean="0"/>
              <a:t>Always: job checkpoints or completes</a:t>
            </a:r>
          </a:p>
          <a:p>
            <a:pPr lvl="1"/>
            <a:r>
              <a:rPr lang="en-US" sz="2400" dirty="0" smtClean="0"/>
              <a:t>Complete: job completes (default)</a:t>
            </a:r>
          </a:p>
          <a:p>
            <a:pPr lvl="1"/>
            <a:r>
              <a:rPr lang="en-US" sz="2400" dirty="0" smtClean="0"/>
              <a:t>Error: job completes with error</a:t>
            </a:r>
          </a:p>
          <a:p>
            <a:pPr lvl="1"/>
            <a:r>
              <a:rPr lang="en-US" sz="2400" dirty="0" smtClean="0"/>
              <a:t>Never: do not send email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Where to send email</a:t>
            </a:r>
          </a:p>
          <a:p>
            <a:pPr lvl="1"/>
            <a:r>
              <a:rPr lang="en-US" sz="2400" dirty="0" smtClean="0"/>
              <a:t>Defaults to </a:t>
            </a:r>
            <a:r>
              <a:rPr lang="en-US" sz="2400" dirty="0" err="1" smtClean="0"/>
              <a:t>user@submit-machine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251520" y="915566"/>
            <a:ext cx="8568952" cy="432048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38727" y="958103"/>
            <a:ext cx="7110796" cy="347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notification = </a:t>
            </a:r>
            <a:r>
              <a:rPr lang="en-CA" sz="2200" b="1" dirty="0" err="1" smtClean="0">
                <a:solidFill>
                  <a:srgbClr val="800000"/>
                </a:solidFill>
                <a:latin typeface="Courier"/>
                <a:cs typeface="Courier"/>
              </a:rPr>
              <a:t>Always</a:t>
            </a:r>
            <a:r>
              <a:rPr lang="en-CA" sz="2200" b="1" dirty="0" err="1" smtClean="0">
                <a:solidFill>
                  <a:srgbClr val="3366FF"/>
                </a:solidFill>
                <a:latin typeface="Courier"/>
                <a:cs typeface="Courier"/>
              </a:rPr>
              <a:t>|</a:t>
            </a:r>
            <a:r>
              <a:rPr lang="en-CA" sz="2200" b="1" dirty="0" err="1" smtClean="0">
                <a:solidFill>
                  <a:srgbClr val="800000"/>
                </a:solidFill>
                <a:latin typeface="Courier"/>
                <a:cs typeface="Courier"/>
              </a:rPr>
              <a:t>Complete</a:t>
            </a:r>
            <a:r>
              <a:rPr lang="en-CA" sz="2200" b="1" dirty="0" err="1" smtClean="0">
                <a:solidFill>
                  <a:srgbClr val="3366FF"/>
                </a:solidFill>
                <a:latin typeface="Courier"/>
                <a:cs typeface="Courier"/>
              </a:rPr>
              <a:t>|</a:t>
            </a:r>
            <a:r>
              <a:rPr lang="en-CA" sz="2200" b="1" dirty="0" err="1" smtClean="0">
                <a:solidFill>
                  <a:srgbClr val="800000"/>
                </a:solidFill>
                <a:latin typeface="Courier"/>
                <a:cs typeface="Courier"/>
              </a:rPr>
              <a:t>Error</a:t>
            </a:r>
            <a:r>
              <a:rPr lang="en-CA" sz="2200" b="1" dirty="0" err="1" smtClean="0">
                <a:solidFill>
                  <a:srgbClr val="3366FF"/>
                </a:solidFill>
                <a:latin typeface="Courier"/>
                <a:cs typeface="Courier"/>
              </a:rPr>
              <a:t>|</a:t>
            </a:r>
            <a:r>
              <a:rPr lang="en-CA" sz="2200" b="1" dirty="0" err="1" smtClean="0">
                <a:solidFill>
                  <a:srgbClr val="800000"/>
                </a:solidFill>
                <a:latin typeface="Courier"/>
                <a:cs typeface="Courier"/>
              </a:rPr>
              <a:t>Never</a:t>
            </a:r>
            <a:endParaRPr lang="en-CA" sz="2200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1520" y="3579862"/>
            <a:ext cx="8568952" cy="432048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438727" y="3622399"/>
            <a:ext cx="3263094" cy="347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err="1" smtClean="0">
                <a:solidFill>
                  <a:srgbClr val="000000"/>
                </a:solidFill>
                <a:latin typeface="Courier"/>
                <a:cs typeface="Courier"/>
              </a:rPr>
              <a:t>notify_user</a:t>
            </a: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CA" sz="2200" b="1" i="1" dirty="0" smtClean="0">
                <a:solidFill>
                  <a:srgbClr val="800000"/>
                </a:solidFill>
                <a:latin typeface="Courier"/>
                <a:cs typeface="Courier"/>
              </a:rPr>
              <a:t>email</a:t>
            </a:r>
            <a:endParaRPr lang="en-CA" sz="2200" i="1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Rank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55576" y="1347614"/>
            <a:ext cx="7772400" cy="3514725"/>
          </a:xfrm>
        </p:spPr>
        <p:txBody>
          <a:bodyPr/>
          <a:lstStyle/>
          <a:p>
            <a:r>
              <a:rPr lang="en-US" sz="2000" dirty="0" smtClean="0"/>
              <a:t>Expression must evaluate to true to match slot</a:t>
            </a:r>
          </a:p>
          <a:p>
            <a:r>
              <a:rPr lang="en-US" sz="2000" dirty="0" err="1" smtClean="0"/>
              <a:t>HTCondor</a:t>
            </a:r>
            <a:r>
              <a:rPr lang="en-US" sz="2000" dirty="0" smtClean="0"/>
              <a:t> adds defaults!</a:t>
            </a:r>
          </a:p>
          <a:p>
            <a:r>
              <a:rPr lang="en-US" sz="2000" dirty="0" smtClean="0"/>
              <a:t>See </a:t>
            </a:r>
            <a:r>
              <a:rPr lang="en-US" sz="2000" dirty="0" err="1" smtClean="0"/>
              <a:t>HTCondor</a:t>
            </a:r>
            <a:r>
              <a:rPr lang="en-US" sz="2000" dirty="0" smtClean="0"/>
              <a:t> Manual (esp. 2.5.2 and 4.1) for more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Ranks matching slots in order by preference</a:t>
            </a:r>
          </a:p>
          <a:p>
            <a:r>
              <a:rPr lang="en-US" sz="2000" dirty="0" smtClean="0"/>
              <a:t>Must evaluate to a </a:t>
            </a:r>
            <a:r>
              <a:rPr lang="en-US" sz="2000" dirty="0" err="1" smtClean="0"/>
              <a:t>floatingpoint</a:t>
            </a:r>
            <a:r>
              <a:rPr lang="en-US" sz="2000" dirty="0" smtClean="0"/>
              <a:t> number, higher is better</a:t>
            </a:r>
          </a:p>
          <a:p>
            <a:pPr lvl="1"/>
            <a:r>
              <a:rPr lang="en-US" sz="1800" dirty="0" smtClean="0"/>
              <a:t>False becomes 0.0, True becomes 1.0</a:t>
            </a:r>
          </a:p>
          <a:p>
            <a:pPr lvl="1"/>
            <a:r>
              <a:rPr lang="en-US" sz="1800" dirty="0" smtClean="0"/>
              <a:t>Undefined or error values become 0.0</a:t>
            </a:r>
          </a:p>
          <a:p>
            <a:r>
              <a:rPr lang="en-US" sz="2000" dirty="0" smtClean="0"/>
              <a:t>Writing rank expressions is an art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1520" y="915566"/>
            <a:ext cx="8568952" cy="432048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438727" y="958103"/>
            <a:ext cx="5417749" cy="347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requirements = </a:t>
            </a:r>
            <a:r>
              <a:rPr lang="en-CA" sz="2200" b="1" i="1" dirty="0" err="1" smtClean="0">
                <a:solidFill>
                  <a:srgbClr val="800000"/>
                </a:solidFill>
                <a:latin typeface="Courier"/>
                <a:cs typeface="Courier"/>
              </a:rPr>
              <a:t>ClassAdExpression</a:t>
            </a:r>
            <a:endParaRPr lang="en-CA" sz="2200" i="1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1520" y="2643758"/>
            <a:ext cx="8568952" cy="432048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438727" y="2686295"/>
            <a:ext cx="4109617" cy="347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rank = </a:t>
            </a:r>
            <a:r>
              <a:rPr lang="en-CA" sz="2200" b="1" i="1" dirty="0" err="1" smtClean="0">
                <a:solidFill>
                  <a:srgbClr val="800000"/>
                </a:solidFill>
                <a:latin typeface="Courier"/>
                <a:cs typeface="Courier"/>
              </a:rPr>
              <a:t>ClassAdExpression</a:t>
            </a:r>
            <a:endParaRPr lang="en-CA" sz="2200" i="1" dirty="0">
              <a:solidFill>
                <a:srgbClr val="80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Attributes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4700" y="1419622"/>
            <a:ext cx="7772400" cy="3095229"/>
          </a:xfrm>
        </p:spPr>
        <p:txBody>
          <a:bodyPr/>
          <a:lstStyle/>
          <a:p>
            <a:r>
              <a:rPr lang="en-US" sz="2800" dirty="0" smtClean="0"/>
              <a:t>Adds arbitrary attribute(s) to a job’s </a:t>
            </a:r>
            <a:r>
              <a:rPr lang="en-US" sz="2800" dirty="0" err="1" smtClean="0"/>
              <a:t>ClassAd</a:t>
            </a:r>
            <a:endParaRPr lang="en-US" sz="2800" dirty="0" smtClean="0"/>
          </a:p>
          <a:p>
            <a:r>
              <a:rPr lang="en-US" sz="2800" dirty="0" smtClean="0"/>
              <a:t>Useful in (at least) 2 cases:</a:t>
            </a:r>
          </a:p>
          <a:p>
            <a:pPr lvl="1"/>
            <a:r>
              <a:rPr lang="en-US" sz="2400" dirty="0" smtClean="0"/>
              <a:t>Affect matchmaking with special attributes</a:t>
            </a:r>
          </a:p>
          <a:p>
            <a:pPr lvl="1"/>
            <a:r>
              <a:rPr lang="en-US" sz="2400" dirty="0" smtClean="0"/>
              <a:t>Report on jobs with specific attribute value</a:t>
            </a:r>
          </a:p>
          <a:p>
            <a:r>
              <a:rPr lang="en-US" sz="2800" dirty="0" smtClean="0"/>
              <a:t>Experiment with reporting during exercises!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51520" y="915566"/>
            <a:ext cx="8568952" cy="432048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438727" y="958103"/>
            <a:ext cx="3771008" cy="347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4"/>
              </a:lnSpc>
            </a:pP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+</a:t>
            </a:r>
            <a:r>
              <a:rPr lang="en-CA" sz="2200" b="1" i="1" dirty="0" err="1" smtClean="0">
                <a:solidFill>
                  <a:srgbClr val="800000"/>
                </a:solidFill>
                <a:latin typeface="Courier"/>
                <a:cs typeface="Courier"/>
              </a:rPr>
              <a:t>AttributeName</a:t>
            </a:r>
            <a:r>
              <a:rPr lang="en-CA" sz="2200" b="1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CA" sz="2200" b="1" dirty="0" smtClean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CA" sz="2200" b="1" i="1" dirty="0" smtClean="0">
                <a:solidFill>
                  <a:srgbClr val="3366FF"/>
                </a:solidFill>
                <a:latin typeface="Courier"/>
                <a:cs typeface="Courier"/>
              </a:rPr>
              <a:t>value</a:t>
            </a:r>
            <a:endParaRPr lang="en-CA" sz="2200" i="1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multiple jobs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Session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4700" y="1059582"/>
            <a:ext cx="7772400" cy="3514725"/>
          </a:xfrm>
        </p:spPr>
        <p:txBody>
          <a:bodyPr/>
          <a:lstStyle/>
          <a:p>
            <a:r>
              <a:rPr lang="en-US" dirty="0" smtClean="0"/>
              <a:t>Understand the mechanisms of </a:t>
            </a:r>
            <a:r>
              <a:rPr lang="en-US" dirty="0" err="1" smtClean="0"/>
              <a:t>HTCondor</a:t>
            </a:r>
            <a:r>
              <a:rPr lang="en-US" dirty="0" smtClean="0"/>
              <a:t> (and HTC in general) a bit more deeply</a:t>
            </a:r>
          </a:p>
          <a:p>
            <a:r>
              <a:rPr lang="en-US" dirty="0" smtClean="0"/>
              <a:t>Use a few more </a:t>
            </a:r>
            <a:r>
              <a:rPr lang="en-US" dirty="0" err="1" smtClean="0"/>
              <a:t>HTCondor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Run more (and more complex) jobs at once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Jobs, One Submit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HTCondor</a:t>
            </a:r>
            <a:r>
              <a:rPr lang="en-US" sz="2400" dirty="0" smtClean="0"/>
              <a:t> offers many ways to submit multiple jobs from one submit file, allowing you to:</a:t>
            </a:r>
          </a:p>
          <a:p>
            <a:pPr lvl="1"/>
            <a:r>
              <a:rPr lang="en-US" sz="2000" dirty="0" smtClean="0"/>
              <a:t>Analyze multiple data files</a:t>
            </a:r>
          </a:p>
          <a:p>
            <a:pPr lvl="1"/>
            <a:r>
              <a:rPr lang="en-US" sz="2000" dirty="0" smtClean="0"/>
              <a:t>Test many parameter or input combinations</a:t>
            </a:r>
          </a:p>
          <a:p>
            <a:pPr lvl="1"/>
            <a:r>
              <a:rPr lang="en-US" sz="2000" dirty="0" smtClean="0"/>
              <a:t>Modify arguments</a:t>
            </a:r>
          </a:p>
          <a:p>
            <a:r>
              <a:rPr lang="is-IS" sz="2400" dirty="0" smtClean="0"/>
              <a:t>…without having to </a:t>
            </a:r>
          </a:p>
          <a:p>
            <a:pPr lvl="1"/>
            <a:r>
              <a:rPr lang="is-IS" sz="2000" dirty="0" smtClean="0"/>
              <a:t>Start each job individually</a:t>
            </a:r>
          </a:p>
          <a:p>
            <a:pPr lvl="1"/>
            <a:r>
              <a:rPr lang="is-IS" sz="2000" dirty="0" smtClean="0"/>
              <a:t>Create submit files for each job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numbered input files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467544" y="3723878"/>
            <a:ext cx="8229600" cy="1102066"/>
          </a:xfrm>
        </p:spPr>
        <p:txBody>
          <a:bodyPr/>
          <a:lstStyle/>
          <a:p>
            <a:r>
              <a:rPr lang="en-US" dirty="0" smtClean="0"/>
              <a:t>Goal: create 3 jobs that each analyze a different input file.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27944"/>
            <a:ext cx="4859363" cy="2136631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executable = </a:t>
            </a:r>
            <a:r>
              <a:rPr lang="en-US" dirty="0" err="1" smtClean="0">
                <a:latin typeface="Courier"/>
                <a:cs typeface="Courier"/>
              </a:rPr>
              <a:t>analyze.exe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smtClean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transfer_input_files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 smtClean="0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queue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059582"/>
            <a:ext cx="1415973" cy="279796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job.submit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6270" y="1532932"/>
            <a:ext cx="2349590" cy="1516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analyze.exe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file0.in</a:t>
            </a:r>
          </a:p>
          <a:p>
            <a:r>
              <a:rPr lang="en-US" dirty="0" smtClean="0">
                <a:latin typeface="Courier"/>
                <a:cs typeface="Courier"/>
              </a:rPr>
              <a:t>file1.in</a:t>
            </a:r>
          </a:p>
          <a:p>
            <a:r>
              <a:rPr lang="en-US" dirty="0" smtClean="0">
                <a:latin typeface="Courier"/>
                <a:cs typeface="Courier"/>
              </a:rPr>
              <a:t>file2.in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1203598"/>
            <a:ext cx="1985452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numbered input files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0" y="3629924"/>
            <a:ext cx="9144000" cy="1102066"/>
          </a:xfrm>
        </p:spPr>
        <p:txBody>
          <a:bodyPr/>
          <a:lstStyle/>
          <a:p>
            <a:r>
              <a:rPr lang="en-US" sz="2400" dirty="0" smtClean="0"/>
              <a:t>Generates 3 jobs, but doesn’t change inputs and overwrites outputs</a:t>
            </a:r>
          </a:p>
          <a:p>
            <a:r>
              <a:rPr lang="en-US" sz="2400" dirty="0" smtClean="0"/>
              <a:t>So how can we specify different values to each job?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27944"/>
            <a:ext cx="4859363" cy="2031325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executable = </a:t>
            </a:r>
            <a:r>
              <a:rPr lang="en-US" dirty="0" err="1" smtClean="0">
                <a:latin typeface="Courier"/>
                <a:cs typeface="Courier"/>
              </a:rPr>
              <a:t>analyze.exe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smtClean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transfer_input_files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err="1">
                <a:latin typeface="Courier"/>
                <a:cs typeface="Courier"/>
              </a:rPr>
              <a:t>job.out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 smtClean="0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queue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059582"/>
            <a:ext cx="1415973" cy="279796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job.submit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6270" y="1532932"/>
            <a:ext cx="2349590" cy="1516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analyze.exe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file0.in</a:t>
            </a:r>
          </a:p>
          <a:p>
            <a:r>
              <a:rPr lang="en-US" dirty="0" smtClean="0">
                <a:latin typeface="Courier"/>
                <a:cs typeface="Courier"/>
              </a:rPr>
              <a:t>file1.in</a:t>
            </a:r>
          </a:p>
          <a:p>
            <a:r>
              <a:rPr lang="en-US" dirty="0" smtClean="0">
                <a:latin typeface="Courier"/>
                <a:cs typeface="Courier"/>
              </a:rPr>
              <a:t>file2.in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1203598"/>
            <a:ext cx="1985452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3200" dirty="0" smtClean="0"/>
              <a:t>Manual Approach (Not </a:t>
            </a:r>
            <a:r>
              <a:rPr lang="en-US" sz="3200" dirty="0" err="1" smtClean="0"/>
              <a:t>recommnded</a:t>
            </a:r>
            <a:r>
              <a:rPr lang="en-US" sz="3200" dirty="0" smtClean="0"/>
              <a:t>!)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211920"/>
            <a:ext cx="4859363" cy="375487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executable = </a:t>
            </a:r>
            <a:r>
              <a:rPr lang="en-US" dirty="0" err="1" smtClean="0">
                <a:latin typeface="Courier"/>
                <a:cs typeface="Courier"/>
              </a:rPr>
              <a:t>analyze.exe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arguments = file0.in file0.out</a:t>
            </a:r>
          </a:p>
          <a:p>
            <a:r>
              <a:rPr lang="en-US" dirty="0" err="1" smtClean="0">
                <a:latin typeface="Courier"/>
                <a:cs typeface="Courier"/>
              </a:rPr>
              <a:t>transfer_input_files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file0.in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output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job0.</a:t>
            </a:r>
            <a:r>
              <a:rPr lang="en-US" dirty="0">
                <a:latin typeface="Courier"/>
                <a:cs typeface="Courier"/>
              </a:rPr>
              <a:t>out</a:t>
            </a: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smtClean="0">
                <a:latin typeface="Courier"/>
                <a:cs typeface="Courier"/>
              </a:rPr>
              <a:t>job0.err</a:t>
            </a:r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q</a:t>
            </a:r>
            <a:r>
              <a:rPr lang="en-US" b="1" dirty="0" smtClean="0">
                <a:latin typeface="Courier"/>
                <a:cs typeface="Courier"/>
              </a:rPr>
              <a:t>ueue 1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smtClean="0">
                <a:latin typeface="Courier"/>
                <a:cs typeface="Courier"/>
              </a:rPr>
              <a:t>file1.in file1.out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smtClean="0">
                <a:latin typeface="Courier"/>
                <a:cs typeface="Courier"/>
              </a:rPr>
              <a:t>file1.in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smtClean="0">
                <a:latin typeface="Courier"/>
                <a:cs typeface="Courier"/>
              </a:rPr>
              <a:t>job1.out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smtClean="0">
                <a:latin typeface="Courier"/>
                <a:cs typeface="Courier"/>
              </a:rPr>
              <a:t>job1.err</a:t>
            </a:r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queue </a:t>
            </a:r>
            <a:r>
              <a:rPr lang="en-US" b="1" dirty="0" smtClean="0">
                <a:latin typeface="Courier"/>
                <a:cs typeface="Courier"/>
              </a:rPr>
              <a:t>1</a:t>
            </a: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...</a:t>
            </a:r>
            <a:endParaRPr lang="en-US" b="1" dirty="0"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843558"/>
            <a:ext cx="1415973" cy="279796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job.submit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6270" y="1532932"/>
            <a:ext cx="2349590" cy="1516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analyze.exe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file0.in</a:t>
            </a:r>
          </a:p>
          <a:p>
            <a:r>
              <a:rPr lang="en-US" dirty="0" smtClean="0">
                <a:latin typeface="Courier"/>
                <a:cs typeface="Courier"/>
              </a:rPr>
              <a:t>file1.in</a:t>
            </a:r>
          </a:p>
          <a:p>
            <a:r>
              <a:rPr lang="en-US" dirty="0" smtClean="0">
                <a:latin typeface="Courier"/>
                <a:cs typeface="Courier"/>
              </a:rPr>
              <a:t>file2.in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1203598"/>
            <a:ext cx="1985452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1288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24128" y="1059582"/>
            <a:ext cx="3225800" cy="374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  <a:noAutofit/>
          </a:bodyPr>
          <a:lstStyle>
            <a:lvl1pPr marL="342786" indent="-3427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701" indent="-2856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2618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599666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6712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3759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0806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7853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4900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 smtClean="0">
                <a:cs typeface="Arial"/>
              </a:rPr>
              <a:t>Each job’s </a:t>
            </a:r>
            <a:r>
              <a:rPr lang="en-US" sz="2000" dirty="0" err="1" smtClean="0">
                <a:latin typeface="Courier"/>
                <a:cs typeface="Courier"/>
              </a:rPr>
              <a:t>ClusterId</a:t>
            </a:r>
            <a:r>
              <a:rPr lang="en-US" sz="2000" dirty="0" smtClean="0">
                <a:cs typeface="Arial"/>
              </a:rPr>
              <a:t> and </a:t>
            </a:r>
            <a:r>
              <a:rPr lang="en-US" sz="2000" dirty="0" err="1" smtClean="0">
                <a:latin typeface="Courier"/>
                <a:cs typeface="Courier"/>
              </a:rPr>
              <a:t>ProcId</a:t>
            </a:r>
            <a:r>
              <a:rPr lang="en-US" sz="2000" dirty="0" smtClean="0">
                <a:cs typeface="Arial"/>
              </a:rPr>
              <a:t> numbers are saved as job attributes </a:t>
            </a:r>
          </a:p>
          <a:p>
            <a:r>
              <a:rPr lang="en-US" sz="2000" dirty="0" smtClean="0">
                <a:cs typeface="Arial"/>
              </a:rPr>
              <a:t>They can be accessed inside the submit file using:</a:t>
            </a:r>
          </a:p>
          <a:p>
            <a:pPr lvl="1"/>
            <a:r>
              <a:rPr lang="en-US" sz="1800" dirty="0" smtClean="0">
                <a:cs typeface="Arial"/>
              </a:rPr>
              <a:t>$(</a:t>
            </a:r>
            <a:r>
              <a:rPr lang="en-US" sz="1800" dirty="0" smtClean="0">
                <a:latin typeface="Courier"/>
                <a:cs typeface="Courier"/>
              </a:rPr>
              <a:t>Cluster)*</a:t>
            </a:r>
            <a:endParaRPr lang="en-US" sz="1800" dirty="0" smtClean="0">
              <a:cs typeface="Arial"/>
            </a:endParaRPr>
          </a:p>
          <a:p>
            <a:pPr lvl="1"/>
            <a:r>
              <a:rPr lang="en-US" sz="1800" dirty="0" smtClean="0">
                <a:cs typeface="Arial"/>
              </a:rPr>
              <a:t>$(</a:t>
            </a:r>
            <a:r>
              <a:rPr lang="en-US" sz="1800" dirty="0" err="1" smtClean="0">
                <a:latin typeface="Courier"/>
                <a:cs typeface="Courier"/>
              </a:rPr>
              <a:t>Proc</a:t>
            </a:r>
            <a:r>
              <a:rPr lang="en-US" sz="1800" dirty="0" smtClean="0">
                <a:latin typeface="Courier"/>
                <a:cs typeface="Courier"/>
              </a:rPr>
              <a:t>)*</a:t>
            </a:r>
            <a:endParaRPr lang="en-US" sz="1800" dirty="0"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41717" y="987574"/>
            <a:ext cx="5837853" cy="3429716"/>
            <a:chOff x="330200" y="1493838"/>
            <a:chExt cx="4381500" cy="3040062"/>
          </a:xfrm>
        </p:grpSpPr>
        <p:sp>
          <p:nvSpPr>
            <p:cNvPr id="6" name="Rectangle 5"/>
            <p:cNvSpPr/>
            <p:nvPr/>
          </p:nvSpPr>
          <p:spPr>
            <a:xfrm>
              <a:off x="330200" y="24892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queue </a:t>
              </a:r>
              <a:r>
                <a:rPr lang="en-US" i="1" dirty="0" smtClean="0">
                  <a:latin typeface="Courier"/>
                  <a:cs typeface="Courier"/>
                </a:rPr>
                <a:t>N</a:t>
              </a:r>
              <a:endParaRPr lang="en-US" i="1" dirty="0"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3000" y="20320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128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000" y="24892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128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25700" y="29591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128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3800" y="20320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24892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3800" y="29591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 flipV="1">
              <a:off x="1498600" y="23876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1498600" y="28448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9" idx="1"/>
            </p:cNvCxnSpPr>
            <p:nvPr/>
          </p:nvCxnSpPr>
          <p:spPr>
            <a:xfrm>
              <a:off x="1498600" y="2844800"/>
              <a:ext cx="927100" cy="469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13000" y="1493838"/>
              <a:ext cx="1282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ClusterId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90900" y="1493838"/>
              <a:ext cx="13208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ProcId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25700" y="33909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...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3000" y="3822700"/>
              <a:ext cx="11684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128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800" y="3822700"/>
              <a:ext cx="647700" cy="71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Arial"/>
                  <a:cs typeface="Arial"/>
                </a:rPr>
                <a:t>N-1</a:t>
              </a:r>
              <a:endParaRPr lang="en-US" i="1" dirty="0">
                <a:latin typeface="Arial"/>
                <a:cs typeface="Arial"/>
              </a:endParaRPr>
            </a:p>
          </p:txBody>
        </p: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>
              <a:off x="1498600" y="2844800"/>
              <a:ext cx="914400" cy="13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617556" y="3390578"/>
            <a:ext cx="1614366" cy="784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...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2764" y="4856261"/>
            <a:ext cx="3118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: $(</a:t>
            </a:r>
            <a:r>
              <a:rPr lang="en-US" sz="1200" dirty="0" err="1" smtClean="0"/>
              <a:t>ClusterId</a:t>
            </a:r>
            <a:r>
              <a:rPr lang="en-US" sz="1200" dirty="0" smtClean="0"/>
              <a:t>) and $(</a:t>
            </a:r>
            <a:r>
              <a:rPr lang="en-US" sz="1200" dirty="0" err="1" smtClean="0"/>
              <a:t>ProcId</a:t>
            </a:r>
            <a:r>
              <a:rPr lang="en-US" sz="1200" dirty="0" smtClean="0"/>
              <a:t>) are also used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numbered input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27944"/>
            <a:ext cx="5328592" cy="2031325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executable = </a:t>
            </a:r>
            <a:r>
              <a:rPr lang="en-US" dirty="0" err="1" smtClean="0">
                <a:latin typeface="Courier"/>
                <a:cs typeface="Courier"/>
              </a:rPr>
              <a:t>analyze.exe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r>
              <a:rPr lang="en-US" dirty="0" smtClean="0">
                <a:latin typeface="Courier"/>
                <a:cs typeface="Courier"/>
              </a:rPr>
              <a:t>arguments = file$(Process).in file$(Process).out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transfer_input_files</a:t>
            </a:r>
            <a:r>
              <a:rPr lang="en-US" dirty="0" smtClean="0">
                <a:latin typeface="Courier"/>
                <a:cs typeface="Courier"/>
              </a:rPr>
              <a:t> = file$(Process).in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smtClean="0">
                <a:latin typeface="Courier"/>
                <a:cs typeface="Courier"/>
              </a:rPr>
              <a:t>job_$(Cluster).log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output = </a:t>
            </a:r>
            <a:r>
              <a:rPr lang="en-US" dirty="0" smtClean="0">
                <a:latin typeface="Courier"/>
                <a:cs typeface="Courier"/>
              </a:rPr>
              <a:t>job_$(Process).out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smtClean="0">
                <a:latin typeface="Courier"/>
                <a:cs typeface="Courier"/>
              </a:rPr>
              <a:t>job_$(Process).err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queue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059582"/>
            <a:ext cx="1415973" cy="279796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job.submit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6270" y="1532932"/>
            <a:ext cx="2349590" cy="1516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analyze.exe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file0.in</a:t>
            </a:r>
          </a:p>
          <a:p>
            <a:r>
              <a:rPr lang="en-US" dirty="0" smtClean="0">
                <a:latin typeface="Courier"/>
                <a:cs typeface="Courier"/>
              </a:rPr>
              <a:t>file1.in</a:t>
            </a:r>
          </a:p>
          <a:p>
            <a:r>
              <a:rPr lang="en-US" dirty="0" smtClean="0">
                <a:latin typeface="Courier"/>
                <a:cs typeface="Courier"/>
              </a:rPr>
              <a:t>file2.in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2160" y="1203598"/>
            <a:ext cx="1985452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0" y="3629924"/>
            <a:ext cx="9144000" cy="1102066"/>
          </a:xfrm>
        </p:spPr>
        <p:txBody>
          <a:bodyPr/>
          <a:lstStyle/>
          <a:p>
            <a:r>
              <a:rPr lang="en-US" sz="2800" dirty="0" smtClean="0"/>
              <a:t>$(Cluster) and $(Process) allow us to provide unique values to jobs!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Jobs with </a:t>
            </a:r>
            <a:r>
              <a:rPr lang="en-US" dirty="0" err="1" smtClean="0"/>
              <a:t>initialdir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ourier"/>
                <a:cs typeface="Courier"/>
              </a:rPr>
              <a:t>Initialdir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changes the submission directory for each job, allowing each job to “live” in separate directories</a:t>
            </a:r>
          </a:p>
          <a:p>
            <a:r>
              <a:rPr lang="en-US" sz="2400" dirty="0" smtClean="0">
                <a:latin typeface="Arial"/>
                <a:cs typeface="Arial"/>
              </a:rPr>
              <a:t>Uses the same name for all input/output files</a:t>
            </a:r>
          </a:p>
          <a:p>
            <a:r>
              <a:rPr lang="en-US" sz="2400" dirty="0" smtClean="0">
                <a:latin typeface="Arial"/>
                <a:cs typeface="Arial"/>
              </a:rPr>
              <a:t>Useful for jobs with lots of output files</a:t>
            </a:r>
          </a:p>
        </p:txBody>
      </p:sp>
      <p:pic>
        <p:nvPicPr>
          <p:cNvPr id="9" name="Picture 8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75806"/>
            <a:ext cx="1734541" cy="1734541"/>
          </a:xfrm>
          <a:prstGeom prst="rect">
            <a:avLst/>
          </a:prstGeom>
        </p:spPr>
      </p:pic>
      <p:pic>
        <p:nvPicPr>
          <p:cNvPr id="10" name="Picture 9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61" y="3091881"/>
            <a:ext cx="1734541" cy="1734541"/>
          </a:xfrm>
          <a:prstGeom prst="rect">
            <a:avLst/>
          </a:prstGeom>
        </p:spPr>
      </p:pic>
      <p:pic>
        <p:nvPicPr>
          <p:cNvPr id="11" name="Picture 10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02" y="3091881"/>
            <a:ext cx="1734541" cy="1734541"/>
          </a:xfrm>
          <a:prstGeom prst="rect">
            <a:avLst/>
          </a:prstGeom>
        </p:spPr>
      </p:pic>
      <p:pic>
        <p:nvPicPr>
          <p:cNvPr id="12" name="Picture 11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43" y="3091881"/>
            <a:ext cx="1734541" cy="1734541"/>
          </a:xfrm>
          <a:prstGeom prst="rect">
            <a:avLst/>
          </a:prstGeom>
        </p:spPr>
      </p:pic>
      <p:pic>
        <p:nvPicPr>
          <p:cNvPr id="13" name="Picture 12" descr="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84" y="3091881"/>
            <a:ext cx="1734541" cy="17345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6035" y="372166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61863" y="376846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46450" y="372166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34574" y="372166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54181" y="372166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job4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jobs with </a:t>
            </a:r>
            <a:r>
              <a:rPr lang="en-US" dirty="0" err="1" smtClean="0"/>
              <a:t>initialdir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2715766"/>
            <a:ext cx="8453463" cy="2136631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executable = </a:t>
            </a:r>
            <a:r>
              <a:rPr lang="en-US" dirty="0" err="1" smtClean="0">
                <a:latin typeface="Courier"/>
                <a:cs typeface="Courier"/>
              </a:rPr>
              <a:t>analyze.exe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initialdir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>
                <a:latin typeface="Courier"/>
                <a:cs typeface="Courier"/>
              </a:rPr>
              <a:t>job$(</a:t>
            </a:r>
            <a:r>
              <a:rPr lang="en-US" b="1" dirty="0" err="1">
                <a:latin typeface="Courier"/>
                <a:cs typeface="Courier"/>
              </a:rPr>
              <a:t>ProcId</a:t>
            </a:r>
            <a:r>
              <a:rPr lang="en-US" b="1" dirty="0" smtClean="0">
                <a:latin typeface="Courier"/>
                <a:cs typeface="Courier"/>
              </a:rPr>
              <a:t>)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transfer_input_files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log = </a:t>
            </a:r>
            <a:r>
              <a:rPr lang="en-US" dirty="0" err="1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error = </a:t>
            </a:r>
            <a:r>
              <a:rPr lang="en-US" dirty="0" err="1" smtClean="0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queue </a:t>
            </a:r>
            <a:r>
              <a:rPr lang="en-US" dirty="0">
                <a:latin typeface="Courier"/>
                <a:cs typeface="Courier"/>
              </a:rPr>
              <a:t>3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132447"/>
            <a:ext cx="8453463" cy="1232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Courier"/>
                <a:cs typeface="Courier"/>
              </a:rPr>
              <a:t>job.submit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analyze.exe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1578" y="1070220"/>
            <a:ext cx="1778000" cy="125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"/>
                <a:cs typeface="Courier"/>
              </a:rPr>
              <a:t>job0/</a:t>
            </a:r>
          </a:p>
          <a:p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file.out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61978" y="1013155"/>
            <a:ext cx="1778000" cy="125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"/>
                <a:cs typeface="Courier"/>
              </a:rPr>
              <a:t>job1/</a:t>
            </a:r>
          </a:p>
          <a:p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file.out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9862" y="1031083"/>
            <a:ext cx="1778000" cy="125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"/>
                <a:cs typeface="Courier"/>
              </a:rPr>
              <a:t>job2/</a:t>
            </a:r>
          </a:p>
          <a:p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file.in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job.log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job.err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file.out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27734"/>
            <a:ext cx="1415973" cy="279797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job.submit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826356"/>
            <a:ext cx="1985452" cy="3052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submit_dir</a:t>
            </a:r>
            <a:r>
              <a:rPr lang="en-US" dirty="0" smtClean="0">
                <a:latin typeface="Courier"/>
                <a:cs typeface="Courier"/>
              </a:rPr>
              <a:t>)/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52896" y="3141511"/>
            <a:ext cx="2629647" cy="13582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Executable should be in the directory with the submit file, *not*  in the individual job directories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87824" y="2859782"/>
            <a:ext cx="2765073" cy="857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1739502" y="1641275"/>
            <a:ext cx="4013394" cy="2283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jobs per submit file</a:t>
            </a:r>
            <a:endParaRPr lang="en-US" dirty="0"/>
          </a:p>
        </p:txBody>
      </p:sp>
      <p:sp>
        <p:nvSpPr>
          <p:cNvPr id="4" name="object 9"/>
          <p:cNvSpPr/>
          <p:nvPr/>
        </p:nvSpPr>
        <p:spPr>
          <a:xfrm>
            <a:off x="107504" y="278777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107504" y="285978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07504" y="357986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107504" y="365187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mo.dat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mo.dat.out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278777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4572000" y="285978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ca.dat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ca.dat.out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572000" y="357986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"/>
          <p:cNvSpPr txBox="1"/>
          <p:nvPr/>
        </p:nvSpPr>
        <p:spPr>
          <a:xfrm>
            <a:off x="4572000" y="365187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md.dat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md.dat.out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107504" y="43719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"/>
          <p:cNvSpPr txBox="1"/>
          <p:nvPr/>
        </p:nvSpPr>
        <p:spPr>
          <a:xfrm>
            <a:off x="107504" y="44439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wv.dat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wv.dat.out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4572000" y="43719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"/>
          <p:cNvSpPr txBox="1"/>
          <p:nvPr/>
        </p:nvSpPr>
        <p:spPr>
          <a:xfrm>
            <a:off x="4572000" y="44439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fl.dat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fl.dat.out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9" name="Content Placeholder 16"/>
          <p:cNvSpPr txBox="1">
            <a:spLocks/>
          </p:cNvSpPr>
          <p:nvPr/>
        </p:nvSpPr>
        <p:spPr bwMode="auto">
          <a:xfrm>
            <a:off x="927100" y="11525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marL="342786" indent="-3427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701" indent="-2856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2618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599666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6712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3759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0806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7853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4900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Back to our </a:t>
            </a:r>
            <a:r>
              <a:rPr lang="en-US" sz="2400" dirty="0" err="1" smtClean="0"/>
              <a:t>compare_states</a:t>
            </a:r>
            <a:r>
              <a:rPr lang="en-US" sz="2400" dirty="0" smtClean="0"/>
              <a:t> example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What if we had data for each state? We could do 50 submit files (or 50 </a:t>
            </a:r>
            <a:r>
              <a:rPr lang="is-IS" sz="2400" dirty="0" smtClean="0">
                <a:latin typeface="Courier"/>
                <a:cs typeface="Courier"/>
              </a:rPr>
              <a:t>queue 1 </a:t>
            </a:r>
            <a:r>
              <a:rPr lang="is-IS" sz="2400" dirty="0" smtClean="0">
                <a:latin typeface="Arial"/>
                <a:cs typeface="Arial"/>
              </a:rPr>
              <a:t>statements</a:t>
            </a:r>
            <a:r>
              <a:rPr lang="is-IS" sz="2400" dirty="0" smtClean="0">
                <a:latin typeface="Courier"/>
                <a:cs typeface="Courier"/>
              </a:rPr>
              <a:t>) </a:t>
            </a:r>
            <a:r>
              <a:rPr lang="is-IS" sz="2400" dirty="0" smtClean="0"/>
              <a:t>...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jobs per submit file</a:t>
            </a:r>
            <a:endParaRPr lang="en-US" dirty="0"/>
          </a:p>
        </p:txBody>
      </p:sp>
      <p:sp>
        <p:nvSpPr>
          <p:cNvPr id="4" name="object 9"/>
          <p:cNvSpPr/>
          <p:nvPr/>
        </p:nvSpPr>
        <p:spPr>
          <a:xfrm>
            <a:off x="107504" y="278777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107504" y="285978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07504" y="357986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107504" y="365187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mo.dat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mo.dat.out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278777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4572000" y="285978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ca.dat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ca.dat.out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572000" y="357986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"/>
          <p:cNvSpPr txBox="1"/>
          <p:nvPr/>
        </p:nvSpPr>
        <p:spPr>
          <a:xfrm>
            <a:off x="4572000" y="365187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md.dat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md.dat.out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107504" y="43719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"/>
          <p:cNvSpPr txBox="1"/>
          <p:nvPr/>
        </p:nvSpPr>
        <p:spPr>
          <a:xfrm>
            <a:off x="107504" y="44439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wv.dat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wv.dat.out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4572000" y="43719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"/>
          <p:cNvSpPr txBox="1"/>
          <p:nvPr/>
        </p:nvSpPr>
        <p:spPr>
          <a:xfrm>
            <a:off x="4572000" y="44439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fl.dat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fl.dat.out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object 9"/>
          <p:cNvSpPr/>
          <p:nvPr/>
        </p:nvSpPr>
        <p:spPr>
          <a:xfrm>
            <a:off x="683568" y="2715766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"/>
          <p:cNvSpPr txBox="1"/>
          <p:nvPr/>
        </p:nvSpPr>
        <p:spPr>
          <a:xfrm>
            <a:off x="683568" y="2787774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wa.dat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wa.dat.out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1" name="object 9"/>
          <p:cNvSpPr/>
          <p:nvPr/>
        </p:nvSpPr>
        <p:spPr>
          <a:xfrm>
            <a:off x="683568" y="350785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"/>
          <p:cNvSpPr txBox="1"/>
          <p:nvPr/>
        </p:nvSpPr>
        <p:spPr>
          <a:xfrm>
            <a:off x="683568" y="357986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mi.dat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mi.dat.out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3" name="object 9"/>
          <p:cNvSpPr/>
          <p:nvPr/>
        </p:nvSpPr>
        <p:spPr>
          <a:xfrm>
            <a:off x="5148064" y="2715766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"/>
          <p:cNvSpPr txBox="1"/>
          <p:nvPr/>
        </p:nvSpPr>
        <p:spPr>
          <a:xfrm>
            <a:off x="5148064" y="2787774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co.dat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5" name="object 9"/>
          <p:cNvSpPr/>
          <p:nvPr/>
        </p:nvSpPr>
        <p:spPr>
          <a:xfrm>
            <a:off x="5148064" y="350785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"/>
          <p:cNvSpPr txBox="1"/>
          <p:nvPr/>
        </p:nvSpPr>
        <p:spPr>
          <a:xfrm>
            <a:off x="5148064" y="357986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nv.dat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nv.dat.out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7" name="object 9"/>
          <p:cNvSpPr/>
          <p:nvPr/>
        </p:nvSpPr>
        <p:spPr>
          <a:xfrm>
            <a:off x="683568" y="429994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"/>
          <p:cNvSpPr txBox="1"/>
          <p:nvPr/>
        </p:nvSpPr>
        <p:spPr>
          <a:xfrm>
            <a:off x="683568" y="437195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sd.dat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sd.dat.out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9" name="object 9"/>
          <p:cNvSpPr/>
          <p:nvPr/>
        </p:nvSpPr>
        <p:spPr>
          <a:xfrm>
            <a:off x="5148064" y="429994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"/>
          <p:cNvSpPr txBox="1"/>
          <p:nvPr/>
        </p:nvSpPr>
        <p:spPr>
          <a:xfrm>
            <a:off x="5148064" y="437195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mn.dat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mn.dat.out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3" name="Content Placeholder 16"/>
          <p:cNvSpPr txBox="1">
            <a:spLocks/>
          </p:cNvSpPr>
          <p:nvPr/>
        </p:nvSpPr>
        <p:spPr bwMode="auto">
          <a:xfrm>
            <a:off x="927100" y="11525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marL="342786" indent="-3427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701" indent="-2856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2618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599666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6712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3759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0806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7853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4900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Back to our </a:t>
            </a:r>
            <a:r>
              <a:rPr lang="en-US" sz="2400" dirty="0" err="1" smtClean="0"/>
              <a:t>compare_states</a:t>
            </a:r>
            <a:r>
              <a:rPr lang="en-US" sz="2400" dirty="0" smtClean="0"/>
              <a:t> example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What if we had data for each state? We could do 50 submit files (or 50 </a:t>
            </a:r>
            <a:r>
              <a:rPr lang="is-IS" sz="2400" dirty="0" smtClean="0">
                <a:latin typeface="Courier"/>
                <a:cs typeface="Courier"/>
              </a:rPr>
              <a:t>queue 1 </a:t>
            </a:r>
            <a:r>
              <a:rPr lang="is-IS" sz="2400" dirty="0" smtClean="0">
                <a:latin typeface="Arial"/>
                <a:cs typeface="Arial"/>
              </a:rPr>
              <a:t>statements</a:t>
            </a:r>
            <a:r>
              <a:rPr lang="is-IS" sz="2400" dirty="0" smtClean="0">
                <a:latin typeface="Courier"/>
                <a:cs typeface="Courier"/>
              </a:rPr>
              <a:t>) </a:t>
            </a:r>
            <a:r>
              <a:rPr lang="is-I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24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HTC Difficult?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System must track jobs, machines, policy, </a:t>
            </a:r>
            <a:r>
              <a:rPr lang="is-IS" sz="2800" dirty="0" smtClean="0"/>
              <a:t>…</a:t>
            </a:r>
          </a:p>
          <a:p>
            <a:r>
              <a:rPr lang="is-IS" sz="2800" dirty="0" smtClean="0"/>
              <a:t>System must recover gracefully from failures</a:t>
            </a:r>
          </a:p>
          <a:p>
            <a:r>
              <a:rPr lang="is-IS" sz="2800" dirty="0" smtClean="0"/>
              <a:t>Try to use all available resources, all the time</a:t>
            </a:r>
          </a:p>
          <a:p>
            <a:r>
              <a:rPr lang="is-IS" sz="2800" dirty="0" smtClean="0"/>
              <a:t>Lots of variety in users, machines, networks, ...</a:t>
            </a:r>
          </a:p>
          <a:p>
            <a:r>
              <a:rPr lang="is-IS" sz="2800" dirty="0" smtClean="0"/>
              <a:t>Sharing is hard (e.g. </a:t>
            </a:r>
            <a:r>
              <a:rPr lang="en-US" sz="2800" dirty="0" smtClean="0"/>
              <a:t>P</a:t>
            </a:r>
            <a:r>
              <a:rPr lang="is-IS" sz="2800" dirty="0" smtClean="0"/>
              <a:t>olicy, security</a:t>
            </a:r>
            <a:r>
              <a:rPr lang="is-IS" sz="2800" dirty="0" smtClean="0"/>
              <a:t>)</a:t>
            </a:r>
            <a:endParaRPr lang="is-I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jobs per submit file</a:t>
            </a:r>
            <a:endParaRPr lang="en-US" dirty="0"/>
          </a:p>
        </p:txBody>
      </p:sp>
      <p:sp>
        <p:nvSpPr>
          <p:cNvPr id="4" name="object 9"/>
          <p:cNvSpPr/>
          <p:nvPr/>
        </p:nvSpPr>
        <p:spPr>
          <a:xfrm>
            <a:off x="107504" y="278777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107504" y="285978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wi.dat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wi.dat.out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107504" y="357986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107504" y="365187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mo.dat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mo.dat.out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278777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4572000" y="285978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ca.dat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ca.dat.out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572000" y="357986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"/>
          <p:cNvSpPr txBox="1"/>
          <p:nvPr/>
        </p:nvSpPr>
        <p:spPr>
          <a:xfrm>
            <a:off x="4572000" y="365187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md.dat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md.dat.out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107504" y="43719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"/>
          <p:cNvSpPr txBox="1"/>
          <p:nvPr/>
        </p:nvSpPr>
        <p:spPr>
          <a:xfrm>
            <a:off x="107504" y="44439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wv.dat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wv.dat.out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4572000" y="43719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"/>
          <p:cNvSpPr txBox="1"/>
          <p:nvPr/>
        </p:nvSpPr>
        <p:spPr>
          <a:xfrm>
            <a:off x="4572000" y="44439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fl.dat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fl.dat.out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9" name="object 9"/>
          <p:cNvSpPr/>
          <p:nvPr/>
        </p:nvSpPr>
        <p:spPr>
          <a:xfrm>
            <a:off x="683568" y="2715766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"/>
          <p:cNvSpPr txBox="1"/>
          <p:nvPr/>
        </p:nvSpPr>
        <p:spPr>
          <a:xfrm>
            <a:off x="683568" y="2787774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wa.dat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wa.dat.out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1" name="object 9"/>
          <p:cNvSpPr/>
          <p:nvPr/>
        </p:nvSpPr>
        <p:spPr>
          <a:xfrm>
            <a:off x="683568" y="350785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"/>
          <p:cNvSpPr txBox="1"/>
          <p:nvPr/>
        </p:nvSpPr>
        <p:spPr>
          <a:xfrm>
            <a:off x="683568" y="357986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mi.dat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mi.dat.out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3" name="object 9"/>
          <p:cNvSpPr/>
          <p:nvPr/>
        </p:nvSpPr>
        <p:spPr>
          <a:xfrm>
            <a:off x="5148064" y="2715766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"/>
          <p:cNvSpPr txBox="1"/>
          <p:nvPr/>
        </p:nvSpPr>
        <p:spPr>
          <a:xfrm>
            <a:off x="5148064" y="2787774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co.dat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co.dat.out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5" name="object 9"/>
          <p:cNvSpPr/>
          <p:nvPr/>
        </p:nvSpPr>
        <p:spPr>
          <a:xfrm>
            <a:off x="5148064" y="3507854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"/>
          <p:cNvSpPr txBox="1"/>
          <p:nvPr/>
        </p:nvSpPr>
        <p:spPr>
          <a:xfrm>
            <a:off x="5148064" y="3579862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nv.dat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nv.dat.out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7" name="object 9"/>
          <p:cNvSpPr/>
          <p:nvPr/>
        </p:nvSpPr>
        <p:spPr>
          <a:xfrm>
            <a:off x="683568" y="429994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"/>
          <p:cNvSpPr txBox="1"/>
          <p:nvPr/>
        </p:nvSpPr>
        <p:spPr>
          <a:xfrm>
            <a:off x="683568" y="437195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sd.dat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sd.dat.out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9" name="object 9"/>
          <p:cNvSpPr/>
          <p:nvPr/>
        </p:nvSpPr>
        <p:spPr>
          <a:xfrm>
            <a:off x="5148064" y="4299942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"/>
          <p:cNvSpPr txBox="1"/>
          <p:nvPr/>
        </p:nvSpPr>
        <p:spPr>
          <a:xfrm>
            <a:off x="5148064" y="4371950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mn.dat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mn.dat.out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1" name="object 9"/>
          <p:cNvSpPr/>
          <p:nvPr/>
        </p:nvSpPr>
        <p:spPr>
          <a:xfrm>
            <a:off x="-396552" y="25717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"/>
          <p:cNvSpPr txBox="1"/>
          <p:nvPr/>
        </p:nvSpPr>
        <p:spPr>
          <a:xfrm>
            <a:off x="-396552" y="26437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vt.dat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vt.dat.out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" name="object 9"/>
          <p:cNvSpPr/>
          <p:nvPr/>
        </p:nvSpPr>
        <p:spPr>
          <a:xfrm>
            <a:off x="-396552" y="3363838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"/>
          <p:cNvSpPr txBox="1"/>
          <p:nvPr/>
        </p:nvSpPr>
        <p:spPr>
          <a:xfrm>
            <a:off x="-396552" y="3435846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tx.dat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tx.dat.out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5" name="object 9"/>
          <p:cNvSpPr/>
          <p:nvPr/>
        </p:nvSpPr>
        <p:spPr>
          <a:xfrm>
            <a:off x="4067944" y="2571750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2"/>
          <p:cNvSpPr txBox="1"/>
          <p:nvPr/>
        </p:nvSpPr>
        <p:spPr>
          <a:xfrm>
            <a:off x="4067944" y="2643758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al.dat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7" name="object 9"/>
          <p:cNvSpPr/>
          <p:nvPr/>
        </p:nvSpPr>
        <p:spPr>
          <a:xfrm>
            <a:off x="4067944" y="3363838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"/>
          <p:cNvSpPr txBox="1"/>
          <p:nvPr/>
        </p:nvSpPr>
        <p:spPr>
          <a:xfrm>
            <a:off x="4067944" y="3435846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ut.dat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ut.dat.out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9" name="object 9"/>
          <p:cNvSpPr/>
          <p:nvPr/>
        </p:nvSpPr>
        <p:spPr>
          <a:xfrm>
            <a:off x="-396552" y="4155926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2"/>
          <p:cNvSpPr txBox="1"/>
          <p:nvPr/>
        </p:nvSpPr>
        <p:spPr>
          <a:xfrm>
            <a:off x="-396552" y="4227934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ak.dat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ak.dat.out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1" name="object 9"/>
          <p:cNvSpPr/>
          <p:nvPr/>
        </p:nvSpPr>
        <p:spPr>
          <a:xfrm>
            <a:off x="4067944" y="4155926"/>
            <a:ext cx="4214812" cy="693440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4DF">
              <a:alpha val="86000"/>
            </a:srgb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"/>
          <p:cNvSpPr txBox="1"/>
          <p:nvPr/>
        </p:nvSpPr>
        <p:spPr>
          <a:xfrm>
            <a:off x="4067944" y="4227934"/>
            <a:ext cx="4291011" cy="621432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dirty="0">
                <a:latin typeface="Courier"/>
                <a:cs typeface="Courier"/>
              </a:rPr>
              <a:t>executable = 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arguments = </a:t>
            </a:r>
            <a:r>
              <a:rPr lang="en-US" dirty="0" err="1" smtClean="0">
                <a:latin typeface="Courier"/>
                <a:cs typeface="Courier"/>
              </a:rPr>
              <a:t>tn.dat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us.dat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tn.dat.out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3" name="Content Placeholder 16"/>
          <p:cNvSpPr txBox="1">
            <a:spLocks/>
          </p:cNvSpPr>
          <p:nvPr/>
        </p:nvSpPr>
        <p:spPr bwMode="auto">
          <a:xfrm>
            <a:off x="927100" y="11525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marL="342786" indent="-3427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701" indent="-2856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2618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599666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6712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3759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0806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7853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4900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Back to our </a:t>
            </a:r>
            <a:r>
              <a:rPr lang="en-US" sz="2400" dirty="0" err="1" smtClean="0"/>
              <a:t>compare_states</a:t>
            </a:r>
            <a:r>
              <a:rPr lang="en-US" sz="2400" dirty="0" smtClean="0"/>
              <a:t> example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What if we had data for each state? We could do 50 submit files (or 50 </a:t>
            </a:r>
            <a:r>
              <a:rPr lang="is-IS" sz="2400" dirty="0" smtClean="0">
                <a:latin typeface="Courier"/>
                <a:cs typeface="Courier"/>
              </a:rPr>
              <a:t>queue 1 </a:t>
            </a:r>
            <a:r>
              <a:rPr lang="is-IS" sz="2400" dirty="0" smtClean="0">
                <a:latin typeface="Arial"/>
                <a:cs typeface="Arial"/>
              </a:rPr>
              <a:t>statements</a:t>
            </a:r>
            <a:r>
              <a:rPr lang="is-IS" sz="2400" dirty="0" smtClean="0">
                <a:latin typeface="Courier"/>
                <a:cs typeface="Courier"/>
              </a:rPr>
              <a:t>) </a:t>
            </a:r>
            <a:r>
              <a:rPr lang="is-I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45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jobs per submit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Content Placeholder 16"/>
          <p:cNvSpPr txBox="1">
            <a:spLocks/>
          </p:cNvSpPr>
          <p:nvPr/>
        </p:nvSpPr>
        <p:spPr bwMode="auto">
          <a:xfrm>
            <a:off x="927100" y="11525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marL="342786" indent="-3427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701" indent="-2856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charset="0"/>
              <a:buChar char=""/>
              <a:defRPr kumimoji="1"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2618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599666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6712" indent="-22852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0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3759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0806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7853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4900" indent="-228524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Back to our </a:t>
            </a:r>
            <a:r>
              <a:rPr lang="en-US" sz="2400" dirty="0" err="1" smtClean="0"/>
              <a:t>compare_states</a:t>
            </a:r>
            <a:r>
              <a:rPr lang="en-US" sz="2400" dirty="0" smtClean="0"/>
              <a:t> example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What if we had data for each state? We could do 50 submit files (or 50 </a:t>
            </a:r>
            <a:r>
              <a:rPr lang="is-IS" sz="2400" dirty="0" smtClean="0">
                <a:latin typeface="Courier"/>
                <a:cs typeface="Courier"/>
              </a:rPr>
              <a:t>queue 1 </a:t>
            </a:r>
            <a:r>
              <a:rPr lang="is-IS" sz="2400" dirty="0" smtClean="0">
                <a:latin typeface="Arial"/>
                <a:cs typeface="Arial"/>
              </a:rPr>
              <a:t>statements</a:t>
            </a:r>
            <a:r>
              <a:rPr lang="is-IS" sz="2400" dirty="0" smtClean="0">
                <a:latin typeface="Courier"/>
                <a:cs typeface="Courier"/>
              </a:rPr>
              <a:t>) </a:t>
            </a:r>
            <a:r>
              <a:rPr lang="is-IS" sz="2400" dirty="0" smtClean="0"/>
              <a:t>...</a:t>
            </a:r>
          </a:p>
          <a:p>
            <a:r>
              <a:rPr lang="en-US" sz="2400" dirty="0"/>
              <a:t>Or we could organize our data to fit the $(Process) or </a:t>
            </a:r>
            <a:r>
              <a:rPr lang="en-US" sz="2400" dirty="0" err="1"/>
              <a:t>initialdir</a:t>
            </a:r>
            <a:r>
              <a:rPr lang="en-US" sz="2400" dirty="0"/>
              <a:t> approaches</a:t>
            </a:r>
            <a:r>
              <a:rPr lang="en-US" sz="2400" dirty="0" smtClean="0"/>
              <a:t>…</a:t>
            </a:r>
            <a:endParaRPr lang="en-US" sz="2400" dirty="0"/>
          </a:p>
          <a:p>
            <a:r>
              <a:rPr lang="en-US" sz="2400" dirty="0"/>
              <a:t>Or we could use </a:t>
            </a:r>
            <a:r>
              <a:rPr lang="en-US" sz="2400" dirty="0" err="1"/>
              <a:t>HTCondor’s</a:t>
            </a:r>
            <a:r>
              <a:rPr lang="en-US" sz="2400" dirty="0"/>
              <a:t> </a:t>
            </a:r>
            <a:r>
              <a:rPr lang="en-US" sz="2400" dirty="0">
                <a:latin typeface="Courier"/>
                <a:cs typeface="Courier"/>
              </a:rPr>
              <a:t>queue</a:t>
            </a:r>
            <a:r>
              <a:rPr lang="en-US" sz="2400" dirty="0"/>
              <a:t> language to submit jobs smartly!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55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Multiple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Replace job-level files</a:t>
            </a:r>
            <a:r>
              <a:rPr lang="is-IS" sz="2400" dirty="0" smtClean="0"/>
              <a:t>…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is-IS" sz="2400" dirty="0" smtClean="0"/>
              <a:t>…with a variable:</a:t>
            </a:r>
          </a:p>
          <a:p>
            <a:endParaRPr lang="is-IS" sz="2400" dirty="0"/>
          </a:p>
          <a:p>
            <a:endParaRPr lang="is-IS" sz="2400" dirty="0" smtClean="0"/>
          </a:p>
          <a:p>
            <a:endParaRPr lang="is-IS" sz="2400" dirty="0"/>
          </a:p>
          <a:p>
            <a:r>
              <a:rPr lang="is-IS" sz="2400" dirty="0" smtClean="0"/>
              <a:t>...But how do we define these variables in our queue statement?</a:t>
            </a:r>
            <a:endParaRPr lang="en-US" sz="2400" dirty="0"/>
          </a:p>
        </p:txBody>
      </p:sp>
      <p:sp>
        <p:nvSpPr>
          <p:cNvPr id="4" name="object 9"/>
          <p:cNvSpPr/>
          <p:nvPr/>
        </p:nvSpPr>
        <p:spPr>
          <a:xfrm>
            <a:off x="1403648" y="1416852"/>
            <a:ext cx="5256584" cy="1010882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403648" y="1473474"/>
            <a:ext cx="5256584" cy="786241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sz="1200" dirty="0">
                <a:latin typeface="Courier"/>
                <a:cs typeface="Courier"/>
              </a:rPr>
              <a:t>executable = </a:t>
            </a:r>
            <a:r>
              <a:rPr lang="en-US" sz="1200" dirty="0" err="1">
                <a:latin typeface="Courier"/>
                <a:cs typeface="Courier"/>
              </a:rPr>
              <a:t>compare_states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arguments = </a:t>
            </a:r>
            <a:r>
              <a:rPr lang="en-US" sz="1200" dirty="0" err="1" smtClean="0">
                <a:latin typeface="Courier"/>
                <a:cs typeface="Courier"/>
              </a:rPr>
              <a:t>wi.dat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us.dat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wi.dat.out</a:t>
            </a:r>
            <a:endParaRPr lang="en-US" sz="1200" dirty="0">
              <a:latin typeface="Courier"/>
              <a:cs typeface="Courier"/>
            </a:endParaRPr>
          </a:p>
          <a:p>
            <a:r>
              <a:rPr lang="is-IS" sz="1200" dirty="0" smtClean="0">
                <a:latin typeface="Courier"/>
                <a:cs typeface="Courier"/>
              </a:rPr>
              <a:t>…</a:t>
            </a:r>
          </a:p>
          <a:p>
            <a:r>
              <a:rPr lang="en-US" sz="1200" dirty="0" err="1">
                <a:latin typeface="Courier"/>
                <a:cs typeface="Courier"/>
              </a:rPr>
              <a:t>transfer_input_files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us.dat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wi.dat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1403648" y="2715766"/>
            <a:ext cx="5616624" cy="1368152"/>
          </a:xfrm>
          <a:custGeom>
            <a:avLst/>
            <a:gdLst/>
            <a:ahLst/>
            <a:cxnLst/>
            <a:rect l="l" t="t" r="r" b="b"/>
            <a:pathLst>
              <a:path w="9272587" h="5510509">
                <a:moveTo>
                  <a:pt x="0" y="0"/>
                </a:moveTo>
                <a:lnTo>
                  <a:pt x="0" y="5510509"/>
                </a:lnTo>
                <a:lnTo>
                  <a:pt x="9272587" y="5510509"/>
                </a:lnTo>
                <a:lnTo>
                  <a:pt x="92725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0E9"/>
          </a:solidFill>
        </p:spPr>
        <p:txBody>
          <a:bodyPr wrap="square" lIns="0" tIns="0" rIns="0" bIns="0" rtlCol="0">
            <a:noAutofit/>
          </a:bodyPr>
          <a:lstStyle/>
          <a:p>
            <a:endParaRPr sz="1200"/>
          </a:p>
        </p:txBody>
      </p:sp>
      <p:sp>
        <p:nvSpPr>
          <p:cNvPr id="9" name="object 2"/>
          <p:cNvSpPr txBox="1"/>
          <p:nvPr/>
        </p:nvSpPr>
        <p:spPr>
          <a:xfrm>
            <a:off x="1403648" y="2787774"/>
            <a:ext cx="5616624" cy="1176130"/>
          </a:xfrm>
          <a:prstGeom prst="rect">
            <a:avLst/>
          </a:prstGeom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 sz="1200" dirty="0">
                <a:latin typeface="Courier"/>
                <a:cs typeface="Courier"/>
              </a:rPr>
              <a:t>executable = </a:t>
            </a:r>
            <a:r>
              <a:rPr lang="en-US" sz="1200" dirty="0" err="1">
                <a:latin typeface="Courier"/>
                <a:cs typeface="Courier"/>
              </a:rPr>
              <a:t>compare_states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arguments = </a:t>
            </a:r>
            <a:r>
              <a:rPr lang="en-US" sz="1200" b="1" dirty="0" smtClean="0">
                <a:latin typeface="Courier"/>
                <a:cs typeface="Courier"/>
              </a:rPr>
              <a:t>$(state)</a:t>
            </a:r>
            <a:r>
              <a:rPr lang="en-US" sz="1200" dirty="0" smtClean="0">
                <a:latin typeface="Courier"/>
                <a:cs typeface="Courier"/>
              </a:rPr>
              <a:t>.</a:t>
            </a:r>
            <a:r>
              <a:rPr lang="en-US" sz="1200" dirty="0" err="1" smtClean="0">
                <a:latin typeface="Courier"/>
                <a:cs typeface="Courier"/>
              </a:rPr>
              <a:t>dat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us.dat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$(state)</a:t>
            </a:r>
            <a:r>
              <a:rPr lang="en-US" sz="1200" dirty="0" smtClean="0">
                <a:latin typeface="Courier"/>
                <a:cs typeface="Courier"/>
              </a:rPr>
              <a:t>.</a:t>
            </a:r>
            <a:r>
              <a:rPr lang="en-US" sz="1200" dirty="0" err="1" smtClean="0">
                <a:latin typeface="Courier"/>
                <a:cs typeface="Courier"/>
              </a:rPr>
              <a:t>dat.out</a:t>
            </a:r>
            <a:endParaRPr lang="en-US" sz="1200" dirty="0">
              <a:latin typeface="Courier"/>
              <a:cs typeface="Courier"/>
            </a:endParaRPr>
          </a:p>
          <a:p>
            <a:r>
              <a:rPr lang="is-IS" sz="1200" dirty="0" smtClean="0">
                <a:latin typeface="Courier"/>
                <a:cs typeface="Courier"/>
              </a:rPr>
              <a:t>…</a:t>
            </a:r>
          </a:p>
          <a:p>
            <a:r>
              <a:rPr lang="en-US" sz="1200" dirty="0" err="1">
                <a:latin typeface="Courier"/>
                <a:cs typeface="Courier"/>
              </a:rPr>
              <a:t>transfer_input_files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us.dat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b="1" dirty="0" smtClean="0">
                <a:latin typeface="Courier"/>
                <a:cs typeface="Courier"/>
              </a:rPr>
              <a:t>$(state)</a:t>
            </a:r>
            <a:r>
              <a:rPr lang="en-US" sz="1200" dirty="0" smtClean="0">
                <a:latin typeface="Courier"/>
                <a:cs typeface="Courier"/>
              </a:rPr>
              <a:t>.</a:t>
            </a:r>
            <a:r>
              <a:rPr lang="en-US" sz="1200" dirty="0" err="1" smtClean="0">
                <a:latin typeface="Courier"/>
                <a:cs typeface="Courier"/>
              </a:rPr>
              <a:t>dat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queue </a:t>
            </a:r>
            <a:r>
              <a:rPr lang="en-US" sz="1200" b="1" dirty="0" smtClean="0">
                <a:solidFill>
                  <a:schemeClr val="accent1"/>
                </a:solidFill>
                <a:latin typeface="Courier"/>
                <a:cs typeface="Courier"/>
              </a:rPr>
              <a:t>???</a:t>
            </a:r>
            <a:endParaRPr lang="en-US" sz="1200" b="1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79712" y="3723878"/>
            <a:ext cx="504056" cy="21602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3968" y="2067694"/>
            <a:ext cx="648072" cy="21602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51920" y="1707654"/>
            <a:ext cx="936104" cy="21602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555776" y="1707654"/>
            <a:ext cx="576064" cy="216024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99520"/>
              </p:ext>
            </p:extLst>
          </p:nvPr>
        </p:nvGraphicFramePr>
        <p:xfrm>
          <a:off x="395536" y="998607"/>
          <a:ext cx="8369272" cy="3888432"/>
        </p:xfrm>
        <a:graphic>
          <a:graphicData uri="http://schemas.openxmlformats.org/drawingml/2006/table">
            <a:tbl>
              <a:tblPr bandCol="1">
                <a:tableStyleId>{616DA210-FB5B-4158-B5E0-FEB733F419BA}</a:tableStyleId>
              </a:tblPr>
              <a:tblGrid>
                <a:gridCol w="1632857"/>
                <a:gridCol w="6736415"/>
              </a:tblGrid>
              <a:tr h="161864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multiple “queue” statements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386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matching ... pattern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0455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in ... list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2265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from ... file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2400" dirty="0" smtClean="0"/>
              <a:t>Submitting Multiple Jobs – Queue Statements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09964" y="1214631"/>
            <a:ext cx="6315172" cy="1107996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state = </a:t>
            </a:r>
            <a:r>
              <a:rPr lang="en-US" sz="1100" dirty="0" err="1" smtClean="0">
                <a:latin typeface="Courier"/>
                <a:cs typeface="Courier"/>
              </a:rPr>
              <a:t>wi.dat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queue 1</a:t>
            </a:r>
          </a:p>
          <a:p>
            <a:r>
              <a:rPr lang="en-US" sz="1100" dirty="0" smtClean="0">
                <a:latin typeface="Courier"/>
                <a:cs typeface="Courier"/>
              </a:rPr>
              <a:t>state = </a:t>
            </a:r>
            <a:r>
              <a:rPr lang="en-US" sz="1100" dirty="0" err="1" smtClean="0">
                <a:latin typeface="Courier"/>
                <a:cs typeface="Courier"/>
              </a:rPr>
              <a:t>ca.dat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queue 1</a:t>
            </a:r>
          </a:p>
          <a:p>
            <a:r>
              <a:rPr lang="en-US" sz="1100" dirty="0" smtClean="0">
                <a:latin typeface="Courier"/>
                <a:cs typeface="Courier"/>
              </a:rPr>
              <a:t>state = </a:t>
            </a:r>
            <a:r>
              <a:rPr lang="en-US" sz="1100" dirty="0" err="1" smtClean="0">
                <a:latin typeface="Courier"/>
                <a:cs typeface="Courier"/>
              </a:rPr>
              <a:t>mo.dat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queue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9964" y="2753221"/>
            <a:ext cx="6315172" cy="261610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queue state matching *.</a:t>
            </a:r>
            <a:r>
              <a:rPr lang="en-US" sz="1100" dirty="0" err="1" smtClean="0">
                <a:latin typeface="Courier"/>
                <a:cs typeface="Courier"/>
              </a:rPr>
              <a:t>dat</a:t>
            </a:r>
            <a:endParaRPr lang="en-US" sz="11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9964" y="3302863"/>
            <a:ext cx="6315172" cy="261610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queue state in (</a:t>
            </a:r>
            <a:r>
              <a:rPr lang="en-US" sz="1100" dirty="0" err="1" smtClean="0">
                <a:latin typeface="Courier"/>
                <a:cs typeface="Courier"/>
              </a:rPr>
              <a:t>wi.dat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ca.dat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co.dat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9964" y="3878927"/>
            <a:ext cx="6315172" cy="261610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queue state from </a:t>
            </a:r>
            <a:r>
              <a:rPr lang="en-US" sz="1100" dirty="0" err="1" smtClean="0">
                <a:latin typeface="Courier"/>
                <a:cs typeface="Courier"/>
              </a:rPr>
              <a:t>state_list.txt</a:t>
            </a:r>
            <a:endParaRPr lang="en-US" sz="1100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5794" y="4027371"/>
            <a:ext cx="1495313" cy="600164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"/>
                <a:cs typeface="Courier"/>
              </a:rPr>
              <a:t>wi.dat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ca.dat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mo.dat</a:t>
            </a:r>
            <a:endParaRPr lang="en-US" sz="11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1099" y="4599007"/>
            <a:ext cx="1479892" cy="276999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state_list.txt</a:t>
            </a:r>
            <a:endParaRPr lang="en-US" sz="12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2400" dirty="0"/>
              <a:t>Submitting Multiple Jobs – Queue Statements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79450"/>
              </p:ext>
            </p:extLst>
          </p:nvPr>
        </p:nvGraphicFramePr>
        <p:xfrm>
          <a:off x="251520" y="987574"/>
          <a:ext cx="8640960" cy="4003586"/>
        </p:xfrm>
        <a:graphic>
          <a:graphicData uri="http://schemas.openxmlformats.org/drawingml/2006/table">
            <a:tbl>
              <a:tblPr bandCol="1">
                <a:tableStyleId>{616DA210-FB5B-4158-B5E0-FEB733F419BA}</a:tableStyleId>
              </a:tblPr>
              <a:tblGrid>
                <a:gridCol w="1685864"/>
                <a:gridCol w="6955096"/>
              </a:tblGrid>
              <a:tr h="92567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multiple queue statements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Not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recommended.  Can be useful when submitting job batches where a single (non-file/argument) characteristic is changing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782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matching .. pattern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Natural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nested looping, minimal programming, use optional “files” and “</a:t>
                      </a:r>
                      <a:r>
                        <a:rPr lang="en-US" baseline="0" dirty="0" err="1" smtClean="0">
                          <a:latin typeface="Arial"/>
                          <a:cs typeface="Arial"/>
                        </a:rPr>
                        <a:t>dirs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” keywords to only match files or directories</a:t>
                      </a:r>
                    </a:p>
                    <a:p>
                      <a:r>
                        <a:rPr lang="en-US" baseline="0" dirty="0" smtClean="0">
                          <a:latin typeface="Arial"/>
                          <a:cs typeface="Arial"/>
                        </a:rPr>
                        <a:t>Requires good naming conventions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9243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in .. list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Supports multiple variables, all information contained in a single file, reproducible</a:t>
                      </a:r>
                    </a:p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Harder to automate submit file creation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24910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from .. file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Supports multiple variables, highly modular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(easy to use one submit file for many job batches), reproducible</a:t>
                      </a:r>
                    </a:p>
                    <a:p>
                      <a:r>
                        <a:rPr lang="en-US" baseline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dirty="0" smtClean="0">
                          <a:latin typeface="Arial"/>
                          <a:cs typeface="Arial"/>
                        </a:rPr>
                        <a:t>dditiona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l file needed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“</a:t>
            </a:r>
            <a:r>
              <a:rPr lang="en-US" dirty="0" smtClean="0">
                <a:latin typeface="Courier"/>
                <a:cs typeface="Courier"/>
              </a:rPr>
              <a:t>from</a:t>
            </a:r>
            <a:r>
              <a:rPr lang="en-US" dirty="0" smtClean="0"/>
              <a:t>” and “</a:t>
            </a:r>
            <a:r>
              <a:rPr lang="en-US" dirty="0" smtClean="0">
                <a:latin typeface="Courier"/>
                <a:cs typeface="Courier"/>
              </a:rPr>
              <a:t>in</a:t>
            </a:r>
            <a:r>
              <a:rPr lang="en-US" dirty="0" smtClean="0"/>
              <a:t>” syntax support multiple variables from a list.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496923"/>
            <a:ext cx="5044219" cy="2308324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executable = </a:t>
            </a:r>
            <a:r>
              <a:rPr lang="en-US" dirty="0" err="1" smtClean="0">
                <a:latin typeface="Courier"/>
                <a:cs typeface="Courier"/>
              </a:rPr>
              <a:t>compare_states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arguments = -y </a:t>
            </a:r>
            <a:r>
              <a:rPr lang="en-US" b="1" dirty="0" smtClean="0">
                <a:latin typeface="Courier"/>
                <a:cs typeface="Courier"/>
              </a:rPr>
              <a:t>$(option)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$(file)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should_transfer_files</a:t>
            </a:r>
            <a:r>
              <a:rPr lang="en-US" dirty="0" smtClean="0">
                <a:latin typeface="Courier"/>
                <a:cs typeface="Courier"/>
              </a:rPr>
              <a:t> = YES</a:t>
            </a:r>
          </a:p>
          <a:p>
            <a:r>
              <a:rPr lang="en-US" dirty="0" err="1" smtClean="0">
                <a:latin typeface="Courier"/>
                <a:cs typeface="Courier"/>
              </a:rPr>
              <a:t>when_to_transfer_output</a:t>
            </a:r>
            <a:r>
              <a:rPr lang="en-US" dirty="0" smtClean="0">
                <a:latin typeface="Courier"/>
                <a:cs typeface="Courier"/>
              </a:rPr>
              <a:t> = ON_EXIT</a:t>
            </a:r>
          </a:p>
          <a:p>
            <a:r>
              <a:rPr lang="en-US" dirty="0" err="1">
                <a:latin typeface="Courier"/>
                <a:cs typeface="Courier"/>
              </a:rPr>
              <a:t>transfer_input_files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smtClean="0">
                <a:latin typeface="Courier"/>
                <a:cs typeface="Courier"/>
              </a:rPr>
              <a:t>$(file)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queue </a:t>
            </a:r>
            <a:r>
              <a:rPr lang="en-US" b="1" dirty="0" err="1" smtClean="0">
                <a:latin typeface="Courier"/>
                <a:cs typeface="Courier"/>
              </a:rPr>
              <a:t>file,option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 smtClean="0">
                <a:latin typeface="Courier"/>
                <a:cs typeface="Courier"/>
              </a:rPr>
              <a:t>job_list.txt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1109" y="2499742"/>
            <a:ext cx="2999097" cy="1384995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wi.dat</a:t>
            </a:r>
            <a:r>
              <a:rPr lang="en-US" dirty="0" smtClean="0">
                <a:latin typeface="Courier"/>
                <a:cs typeface="Courier"/>
              </a:rPr>
              <a:t>, 2010</a:t>
            </a:r>
          </a:p>
          <a:p>
            <a:r>
              <a:rPr lang="en-US" dirty="0" err="1" smtClean="0">
                <a:latin typeface="Courier"/>
                <a:cs typeface="Courier"/>
              </a:rPr>
              <a:t>wi.dat</a:t>
            </a:r>
            <a:r>
              <a:rPr lang="en-US" dirty="0" smtClean="0">
                <a:latin typeface="Courier"/>
                <a:cs typeface="Courier"/>
              </a:rPr>
              <a:t>, 2015</a:t>
            </a:r>
          </a:p>
          <a:p>
            <a:r>
              <a:rPr lang="en-US" dirty="0" err="1" smtClean="0">
                <a:latin typeface="Courier"/>
                <a:cs typeface="Courier"/>
              </a:rPr>
              <a:t>ca.dat</a:t>
            </a:r>
            <a:r>
              <a:rPr lang="en-US" dirty="0" smtClean="0">
                <a:latin typeface="Courier"/>
                <a:cs typeface="Courier"/>
              </a:rPr>
              <a:t>, 2010</a:t>
            </a:r>
          </a:p>
          <a:p>
            <a:r>
              <a:rPr lang="en-US" dirty="0" err="1" smtClean="0">
                <a:latin typeface="Courier"/>
                <a:cs typeface="Courier"/>
              </a:rPr>
              <a:t>ca.dat</a:t>
            </a:r>
            <a:r>
              <a:rPr lang="en-US" dirty="0" smtClean="0">
                <a:latin typeface="Courier"/>
                <a:cs typeface="Courier"/>
              </a:rPr>
              <a:t>, 2015</a:t>
            </a:r>
          </a:p>
          <a:p>
            <a:r>
              <a:rPr lang="en-US" dirty="0" err="1" smtClean="0">
                <a:latin typeface="Courier"/>
                <a:cs typeface="Courier"/>
              </a:rPr>
              <a:t>mo.dat</a:t>
            </a:r>
            <a:r>
              <a:rPr lang="en-US" dirty="0" smtClean="0">
                <a:latin typeface="Courier"/>
                <a:cs typeface="Courier"/>
              </a:rPr>
              <a:t>, 2010</a:t>
            </a:r>
          </a:p>
          <a:p>
            <a:r>
              <a:rPr lang="en-US" dirty="0" err="1" smtClean="0">
                <a:latin typeface="Courier"/>
                <a:cs typeface="Courier"/>
              </a:rPr>
              <a:t>mo.dat</a:t>
            </a:r>
            <a:r>
              <a:rPr lang="en-US" dirty="0" smtClean="0">
                <a:latin typeface="Courier"/>
                <a:cs typeface="Courier"/>
              </a:rPr>
              <a:t>,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579" y="2158369"/>
            <a:ext cx="1415973" cy="338554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job.submit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161188"/>
            <a:ext cx="1662234" cy="338554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job_list.txt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6" y="85725"/>
            <a:ext cx="7915274" cy="857250"/>
          </a:xfrm>
        </p:spPr>
        <p:txBody>
          <a:bodyPr/>
          <a:lstStyle/>
          <a:p>
            <a:r>
              <a:rPr lang="en-US" sz="3200" dirty="0" smtClean="0"/>
              <a:t>Submitting Multiple Jobs -- Advanced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731864"/>
          </a:xfrm>
        </p:spPr>
        <p:txBody>
          <a:bodyPr/>
          <a:lstStyle/>
          <a:p>
            <a:r>
              <a:rPr lang="en-US" sz="2000" dirty="0" smtClean="0"/>
              <a:t>Variables</a:t>
            </a:r>
          </a:p>
          <a:p>
            <a:pPr lvl="1"/>
            <a:r>
              <a:rPr lang="en-US" sz="1800" dirty="0" smtClean="0"/>
              <a:t>$(Step), $(Item), $(Row), $(</a:t>
            </a:r>
            <a:r>
              <a:rPr lang="en-US" sz="1800" dirty="0" err="1" smtClean="0"/>
              <a:t>ItemIndex</a:t>
            </a:r>
            <a:r>
              <a:rPr lang="en-US" sz="1800" dirty="0" smtClean="0"/>
              <a:t>) provide additional handles when queuing multiple jobs</a:t>
            </a:r>
          </a:p>
          <a:p>
            <a:r>
              <a:rPr lang="en-US" sz="2000" dirty="0" smtClean="0"/>
              <a:t>Function Macros</a:t>
            </a:r>
          </a:p>
          <a:p>
            <a:pPr lvl="1"/>
            <a:r>
              <a:rPr lang="en-US" sz="1800" dirty="0" smtClean="0"/>
              <a:t>E.g. $</a:t>
            </a:r>
            <a:r>
              <a:rPr lang="en-US" sz="1800" dirty="0" err="1" smtClean="0"/>
              <a:t>Fn</a:t>
            </a:r>
            <a:r>
              <a:rPr lang="en-US" sz="1800" dirty="0" smtClean="0"/>
              <a:t>(state) becomes “</a:t>
            </a:r>
            <a:r>
              <a:rPr lang="en-US" sz="1800" dirty="0" err="1" smtClean="0"/>
              <a:t>wi</a:t>
            </a:r>
            <a:r>
              <a:rPr lang="en-US" sz="1800" dirty="0" smtClean="0"/>
              <a:t>” when state is “</a:t>
            </a:r>
            <a:r>
              <a:rPr lang="en-US" sz="1800" dirty="0" err="1" smtClean="0"/>
              <a:t>wi.dat</a:t>
            </a:r>
            <a:r>
              <a:rPr lang="en-US" sz="1800" dirty="0" smtClean="0"/>
              <a:t>”</a:t>
            </a:r>
          </a:p>
          <a:p>
            <a:r>
              <a:rPr lang="en-US" sz="2000" dirty="0" smtClean="0"/>
              <a:t>Python-style slicing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queue state matching [:1] *.</a:t>
            </a:r>
            <a:r>
              <a:rPr lang="en-US" sz="1800" dirty="0" err="1" smtClean="0">
                <a:latin typeface="Courier"/>
                <a:cs typeface="Courier"/>
              </a:rPr>
              <a:t>dat</a:t>
            </a:r>
            <a:endParaRPr lang="en-US" sz="1800" dirty="0" smtClean="0">
              <a:latin typeface="Courier"/>
              <a:cs typeface="Courier"/>
            </a:endParaRPr>
          </a:p>
          <a:p>
            <a:pPr lvl="2"/>
            <a:r>
              <a:rPr lang="en-US" sz="1400" dirty="0" smtClean="0"/>
              <a:t>Only submits one job – great for testing!</a:t>
            </a:r>
          </a:p>
          <a:p>
            <a:r>
              <a:rPr lang="en-US" sz="2000" dirty="0"/>
              <a:t>Lots of additional (and powerful!) features</a:t>
            </a:r>
          </a:p>
          <a:p>
            <a:pPr lvl="1"/>
            <a:r>
              <a:rPr lang="en-US" sz="1800" dirty="0"/>
              <a:t>Experiment if you finish exercises early!</a:t>
            </a:r>
          </a:p>
          <a:p>
            <a:pPr lvl="1"/>
            <a:r>
              <a:rPr lang="en-US" sz="1800" dirty="0"/>
              <a:t>See documentation in </a:t>
            </a:r>
            <a:r>
              <a:rPr lang="en-US" sz="1800" dirty="0">
                <a:hlinkClick r:id="rId2"/>
              </a:rPr>
              <a:t>Section 2.5</a:t>
            </a:r>
            <a:endParaRPr lang="en-US" sz="1800" dirty="0"/>
          </a:p>
          <a:p>
            <a:pPr marL="914094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questions!</a:t>
            </a:r>
          </a:p>
          <a:p>
            <a:r>
              <a:rPr lang="en-US" dirty="0" smtClean="0"/>
              <a:t>Lots of instructors around</a:t>
            </a:r>
          </a:p>
          <a:p>
            <a:endParaRPr lang="en-US" dirty="0"/>
          </a:p>
          <a:p>
            <a:r>
              <a:rPr lang="en-US" dirty="0" smtClean="0"/>
              <a:t>Coming up:</a:t>
            </a:r>
          </a:p>
          <a:p>
            <a:pPr lvl="1"/>
            <a:r>
              <a:rPr lang="en-US" dirty="0" smtClean="0"/>
              <a:t>Now-12:15 Hands-on Exercises</a:t>
            </a:r>
          </a:p>
          <a:p>
            <a:pPr lvl="1"/>
            <a:r>
              <a:rPr lang="en-US" dirty="0" smtClean="0"/>
              <a:t>12:15 – 1:15 Lunch</a:t>
            </a:r>
          </a:p>
          <a:p>
            <a:pPr lvl="1"/>
            <a:r>
              <a:rPr lang="en-US" dirty="0" smtClean="0"/>
              <a:t>1:15 – 5:30 Afternoon sessions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8" dirty="0">
                <a:solidFill>
                  <a:srgbClr val="011892"/>
                </a:solidFill>
                <a:latin typeface="Arial Bold"/>
                <a:cs typeface="Arial Bold"/>
              </a:rPr>
              <a:t>Main Parts of </a:t>
            </a:r>
            <a:r>
              <a:rPr lang="en-CA" spc="-8" dirty="0" err="1">
                <a:solidFill>
                  <a:srgbClr val="011892"/>
                </a:solidFill>
                <a:latin typeface="Arial Bold"/>
                <a:cs typeface="Arial Bold"/>
              </a:rPr>
              <a:t>HTCondor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jobs: </a:t>
            </a:r>
            <a:r>
              <a:rPr lang="en-US" dirty="0" err="1" smtClean="0">
                <a:latin typeface="Courier"/>
                <a:cs typeface="Courier"/>
              </a:rPr>
              <a:t>condor_q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Select jobs: by user (defaults to you), cluster, job ID</a:t>
            </a:r>
          </a:p>
          <a:p>
            <a:r>
              <a:rPr lang="en-US" sz="2400" dirty="0" smtClean="0"/>
              <a:t>Format output as you like</a:t>
            </a:r>
          </a:p>
          <a:p>
            <a:r>
              <a:rPr lang="en-US" sz="2400" dirty="0" smtClean="0"/>
              <a:t>View full </a:t>
            </a:r>
            <a:r>
              <a:rPr lang="en-US" sz="2400" dirty="0" err="1" smtClean="0"/>
              <a:t>ClassAd</a:t>
            </a:r>
            <a:r>
              <a:rPr lang="en-US" sz="2400" dirty="0" smtClean="0"/>
              <a:t>(s), typically 80-90 attributes</a:t>
            </a:r>
          </a:p>
          <a:p>
            <a:pPr lvl="1"/>
            <a:r>
              <a:rPr lang="en-US" sz="2000" dirty="0" smtClean="0"/>
              <a:t>Most useful when limited to a single job ID)</a:t>
            </a:r>
          </a:p>
          <a:p>
            <a:r>
              <a:rPr lang="en-US" sz="2400" dirty="0" smtClean="0"/>
              <a:t>Ask </a:t>
            </a:r>
            <a:r>
              <a:rPr lang="en-US" sz="2400" dirty="0" err="1" smtClean="0"/>
              <a:t>HTCondor</a:t>
            </a:r>
            <a:r>
              <a:rPr lang="en-US" sz="2400" dirty="0" smtClean="0"/>
              <a:t> why a job is not running</a:t>
            </a:r>
          </a:p>
          <a:p>
            <a:pPr lvl="1"/>
            <a:r>
              <a:rPr lang="en-US" sz="2000" dirty="0" smtClean="0"/>
              <a:t>May not explain everything, but can help</a:t>
            </a:r>
          </a:p>
          <a:p>
            <a:pPr lvl="1"/>
            <a:r>
              <a:rPr lang="en-US" sz="2000" dirty="0" smtClean="0"/>
              <a:t>Remember: Negotiation happens periodically</a:t>
            </a:r>
          </a:p>
          <a:p>
            <a:r>
              <a:rPr lang="en-US" sz="2400" dirty="0" smtClean="0"/>
              <a:t>Explore </a:t>
            </a:r>
            <a:r>
              <a:rPr lang="en-US" sz="2400" dirty="0" err="1" smtClean="0">
                <a:latin typeface="Courier"/>
                <a:cs typeface="Courier"/>
              </a:rPr>
              <a:t>condor_q</a:t>
            </a:r>
            <a:r>
              <a:rPr lang="en-US" sz="2400" dirty="0" smtClean="0"/>
              <a:t> options in coming exercises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slots: </a:t>
            </a:r>
            <a:r>
              <a:rPr lang="en-US" dirty="0" err="1" smtClean="0">
                <a:latin typeface="Courier"/>
                <a:cs typeface="Courier"/>
              </a:rPr>
              <a:t>condor_status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Select slots: available, host, specific slot</a:t>
            </a:r>
          </a:p>
          <a:p>
            <a:r>
              <a:rPr lang="en-US" sz="2400" dirty="0" smtClean="0"/>
              <a:t>Select slots by </a:t>
            </a:r>
            <a:r>
              <a:rPr lang="en-US" sz="2400" dirty="0" err="1" smtClean="0"/>
              <a:t>ClassAd</a:t>
            </a:r>
            <a:r>
              <a:rPr lang="en-US" sz="2400" dirty="0" smtClean="0"/>
              <a:t> expression</a:t>
            </a:r>
          </a:p>
          <a:p>
            <a:pPr lvl="1"/>
            <a:r>
              <a:rPr lang="en-US" sz="2000" dirty="0" smtClean="0"/>
              <a:t>E.g. slots with SL6 and </a:t>
            </a:r>
            <a:r>
              <a:rPr lang="en-US" sz="2000" i="1" u="sng" dirty="0" smtClean="0"/>
              <a:t>&gt;</a:t>
            </a:r>
            <a:r>
              <a:rPr lang="en-US" sz="2000" i="1" dirty="0" smtClean="0"/>
              <a:t> </a:t>
            </a:r>
            <a:r>
              <a:rPr lang="en-US" sz="2000" dirty="0" smtClean="0"/>
              <a:t>10 GB memory</a:t>
            </a:r>
          </a:p>
          <a:p>
            <a:r>
              <a:rPr lang="en-US" sz="2400" dirty="0" smtClean="0"/>
              <a:t>Format output as you like</a:t>
            </a:r>
          </a:p>
          <a:p>
            <a:r>
              <a:rPr lang="en-US" sz="2400" dirty="0" smtClean="0"/>
              <a:t>View full </a:t>
            </a:r>
            <a:r>
              <a:rPr lang="en-US" sz="2400" dirty="0" err="1" smtClean="0"/>
              <a:t>ClassAd</a:t>
            </a:r>
            <a:r>
              <a:rPr lang="en-US" sz="2400" dirty="0" smtClean="0"/>
              <a:t>(s), typically 120-250 attributes</a:t>
            </a:r>
          </a:p>
          <a:p>
            <a:pPr lvl="1"/>
            <a:r>
              <a:rPr lang="en-US" sz="2000" dirty="0" smtClean="0"/>
              <a:t>Most useful when limited to a single slot</a:t>
            </a:r>
          </a:p>
          <a:p>
            <a:r>
              <a:rPr lang="en-US" sz="2400" dirty="0" smtClean="0"/>
              <a:t>Explore </a:t>
            </a:r>
            <a:r>
              <a:rPr lang="en-US" sz="2400" dirty="0" err="1" smtClean="0">
                <a:latin typeface="Courier"/>
                <a:cs typeface="Courier"/>
              </a:rPr>
              <a:t>condor_status</a:t>
            </a:r>
            <a:r>
              <a:rPr lang="en-US" sz="2400" dirty="0" smtClean="0"/>
              <a:t> options in exercises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7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Universes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combinations of configurations and features are bundled as </a:t>
            </a:r>
            <a:r>
              <a:rPr lang="en-US" b="1" i="1" dirty="0" smtClean="0"/>
              <a:t>universes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15003"/>
              </p:ext>
            </p:extLst>
          </p:nvPr>
        </p:nvGraphicFramePr>
        <p:xfrm>
          <a:off x="611560" y="2283718"/>
          <a:ext cx="79208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494"/>
                <a:gridCol w="5551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vanilla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“normal” job; default, fine for today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standard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</a:t>
                      </a:r>
                      <a:r>
                        <a:rPr lang="en-US" dirty="0" err="1" smtClean="0"/>
                        <a:t>checkpointing</a:t>
                      </a:r>
                      <a:r>
                        <a:rPr lang="en-US" dirty="0" smtClean="0"/>
                        <a:t> and remote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java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support</a:t>
                      </a:r>
                      <a:r>
                        <a:rPr lang="en-US" baseline="0" dirty="0" smtClean="0"/>
                        <a:t> for Java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parallel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parallel jobs (such</a:t>
                      </a:r>
                      <a:r>
                        <a:rPr lang="en-US" baseline="0" dirty="0" smtClean="0"/>
                        <a:t> as MPI)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grid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Submits to remote system (more tomorrow)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…and many</a:t>
                      </a:r>
                      <a:r>
                        <a:rPr lang="is-IS" baseline="0" dirty="0" smtClean="0"/>
                        <a:t>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"/>
          <p:cNvSpPr txBox="1"/>
          <p:nvPr/>
        </p:nvSpPr>
        <p:spPr>
          <a:xfrm>
            <a:off x="3117273" y="210111"/>
            <a:ext cx="3635459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3000" b="1" spc="-8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452320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452320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452320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39552" y="393990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9552" y="321982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39552" y="2571750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347864" y="1275606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275856" y="1203598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03848" y="1131590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AD8C1"/>
                </a:solidFill>
                <a:effectLst/>
                <a:latin typeface="Arial" charset="0"/>
              </a:rPr>
              <a:t>cvcv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3405909" y="1235449"/>
            <a:ext cx="2094735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3567545" y="1580029"/>
            <a:ext cx="1821011" cy="4388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39" name="TextBox 6"/>
          <p:cNvSpPr txBox="1"/>
          <p:nvPr/>
        </p:nvSpPr>
        <p:spPr>
          <a:xfrm>
            <a:off x="565727" y="2546537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727364" y="2891118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565727" y="3244103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727364" y="3580280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3" name="TextBox 10"/>
          <p:cNvSpPr txBox="1"/>
          <p:nvPr/>
        </p:nvSpPr>
        <p:spPr>
          <a:xfrm>
            <a:off x="565727" y="3933264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4" name="TextBox 11"/>
          <p:cNvSpPr txBox="1"/>
          <p:nvPr/>
        </p:nvSpPr>
        <p:spPr>
          <a:xfrm>
            <a:off x="727364" y="4277846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6488546" y="3210485"/>
            <a:ext cx="662482" cy="13193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128"/>
              </a:lnSpc>
            </a:pPr>
            <a:r>
              <a:rPr lang="en-CA" sz="3400" spc="-24" dirty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5112"/>
              </a:lnSpc>
            </a:pPr>
            <a:endParaRPr lang="en-CA" sz="4500" dirty="0">
              <a:solidFill>
                <a:srgbClr val="000000"/>
              </a:solidFill>
            </a:endParaRPr>
          </a:p>
        </p:txBody>
      </p:sp>
      <p:sp>
        <p:nvSpPr>
          <p:cNvPr id="46" name="TextBox 21"/>
          <p:cNvSpPr txBox="1"/>
          <p:nvPr/>
        </p:nvSpPr>
        <p:spPr>
          <a:xfrm>
            <a:off x="7527636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7" name="TextBox 22"/>
          <p:cNvSpPr txBox="1"/>
          <p:nvPr/>
        </p:nvSpPr>
        <p:spPr>
          <a:xfrm>
            <a:off x="7793182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7524328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7793182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0" name="TextBox 25"/>
          <p:cNvSpPr txBox="1"/>
          <p:nvPr/>
        </p:nvSpPr>
        <p:spPr>
          <a:xfrm>
            <a:off x="7524328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7793182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563888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563888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563888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5" name="TextBox 21"/>
          <p:cNvSpPr txBox="1"/>
          <p:nvPr/>
        </p:nvSpPr>
        <p:spPr>
          <a:xfrm>
            <a:off x="3639204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6" name="TextBox 22"/>
          <p:cNvSpPr txBox="1"/>
          <p:nvPr/>
        </p:nvSpPr>
        <p:spPr>
          <a:xfrm>
            <a:off x="3904750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7" name="TextBox 23"/>
          <p:cNvSpPr txBox="1"/>
          <p:nvPr/>
        </p:nvSpPr>
        <p:spPr>
          <a:xfrm>
            <a:off x="3635896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3904750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3635896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0" name="TextBox 26"/>
          <p:cNvSpPr txBox="1"/>
          <p:nvPr/>
        </p:nvSpPr>
        <p:spPr>
          <a:xfrm>
            <a:off x="3904750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076056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076056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076056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4" name="TextBox 21"/>
          <p:cNvSpPr txBox="1"/>
          <p:nvPr/>
        </p:nvSpPr>
        <p:spPr>
          <a:xfrm>
            <a:off x="5151372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5" name="TextBox 22"/>
          <p:cNvSpPr txBox="1"/>
          <p:nvPr/>
        </p:nvSpPr>
        <p:spPr>
          <a:xfrm>
            <a:off x="5416918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6" name="TextBox 23"/>
          <p:cNvSpPr txBox="1"/>
          <p:nvPr/>
        </p:nvSpPr>
        <p:spPr>
          <a:xfrm>
            <a:off x="5148064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7" name="TextBox 24"/>
          <p:cNvSpPr txBox="1"/>
          <p:nvPr/>
        </p:nvSpPr>
        <p:spPr>
          <a:xfrm>
            <a:off x="5416918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5148064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9" name="TextBox 26"/>
          <p:cNvSpPr txBox="1"/>
          <p:nvPr/>
        </p:nvSpPr>
        <p:spPr>
          <a:xfrm>
            <a:off x="5416918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0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"/>
          <p:cNvSpPr txBox="1"/>
          <p:nvPr/>
        </p:nvSpPr>
        <p:spPr>
          <a:xfrm>
            <a:off x="3117273" y="210111"/>
            <a:ext cx="3635459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3000" b="1" spc="-8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452320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452320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452320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9552" y="393990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39552" y="321982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39552" y="2571750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347864" y="1275606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75856" y="1203598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203848" y="1131590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AD8C1"/>
                </a:solidFill>
                <a:effectLst/>
                <a:latin typeface="Arial" charset="0"/>
              </a:rPr>
              <a:t>cvcv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8" name="TextBox 4"/>
          <p:cNvSpPr txBox="1"/>
          <p:nvPr/>
        </p:nvSpPr>
        <p:spPr>
          <a:xfrm>
            <a:off x="3405909" y="1235449"/>
            <a:ext cx="2094735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3567545" y="1580029"/>
            <a:ext cx="1821011" cy="4388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65727" y="2546537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1" name="TextBox 7"/>
          <p:cNvSpPr txBox="1"/>
          <p:nvPr/>
        </p:nvSpPr>
        <p:spPr>
          <a:xfrm>
            <a:off x="727364" y="2891118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565727" y="3244103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727364" y="3580280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4" name="TextBox 10"/>
          <p:cNvSpPr txBox="1"/>
          <p:nvPr/>
        </p:nvSpPr>
        <p:spPr>
          <a:xfrm>
            <a:off x="565727" y="3933264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727364" y="4277846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6" name="TextBox 20"/>
          <p:cNvSpPr txBox="1"/>
          <p:nvPr/>
        </p:nvSpPr>
        <p:spPr>
          <a:xfrm>
            <a:off x="6488546" y="3210485"/>
            <a:ext cx="662482" cy="13193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128"/>
              </a:lnSpc>
            </a:pPr>
            <a:r>
              <a:rPr lang="en-CA" sz="3400" spc="-24" dirty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5112"/>
              </a:lnSpc>
            </a:pPr>
            <a:endParaRPr lang="en-CA" sz="4500" dirty="0">
              <a:solidFill>
                <a:srgbClr val="000000"/>
              </a:solidFill>
            </a:endParaRPr>
          </a:p>
        </p:txBody>
      </p:sp>
      <p:sp>
        <p:nvSpPr>
          <p:cNvPr id="47" name="TextBox 21"/>
          <p:cNvSpPr txBox="1"/>
          <p:nvPr/>
        </p:nvSpPr>
        <p:spPr>
          <a:xfrm>
            <a:off x="7527636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7793182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7524328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7793182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1" name="TextBox 25"/>
          <p:cNvSpPr txBox="1"/>
          <p:nvPr/>
        </p:nvSpPr>
        <p:spPr>
          <a:xfrm>
            <a:off x="7524328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7793182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563888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563888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3563888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6" name="TextBox 21"/>
          <p:cNvSpPr txBox="1"/>
          <p:nvPr/>
        </p:nvSpPr>
        <p:spPr>
          <a:xfrm>
            <a:off x="3639204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3904750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8" name="TextBox 23"/>
          <p:cNvSpPr txBox="1"/>
          <p:nvPr/>
        </p:nvSpPr>
        <p:spPr>
          <a:xfrm>
            <a:off x="3635896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3904750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3635896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1" name="TextBox 26"/>
          <p:cNvSpPr txBox="1"/>
          <p:nvPr/>
        </p:nvSpPr>
        <p:spPr>
          <a:xfrm>
            <a:off x="3904750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076056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076056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076056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5" name="TextBox 21"/>
          <p:cNvSpPr txBox="1"/>
          <p:nvPr/>
        </p:nvSpPr>
        <p:spPr>
          <a:xfrm>
            <a:off x="5151372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6" name="TextBox 22"/>
          <p:cNvSpPr txBox="1"/>
          <p:nvPr/>
        </p:nvSpPr>
        <p:spPr>
          <a:xfrm>
            <a:off x="5416918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7" name="TextBox 23"/>
          <p:cNvSpPr txBox="1"/>
          <p:nvPr/>
        </p:nvSpPr>
        <p:spPr>
          <a:xfrm>
            <a:off x="5148064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8" name="TextBox 24"/>
          <p:cNvSpPr txBox="1"/>
          <p:nvPr/>
        </p:nvSpPr>
        <p:spPr>
          <a:xfrm>
            <a:off x="5416918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9" name="TextBox 25"/>
          <p:cNvSpPr txBox="1"/>
          <p:nvPr/>
        </p:nvSpPr>
        <p:spPr>
          <a:xfrm>
            <a:off x="5148064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0" name="TextBox 26"/>
          <p:cNvSpPr txBox="1"/>
          <p:nvPr/>
        </p:nvSpPr>
        <p:spPr>
          <a:xfrm>
            <a:off x="5416918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179512" y="1635646"/>
            <a:ext cx="3096344" cy="432048"/>
          </a:xfrm>
          <a:prstGeom prst="wedgeRoundRectCallout">
            <a:avLst>
              <a:gd name="adj1" fmla="val -22209"/>
              <a:gd name="adj2" fmla="val 124591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3"/>
          <p:cNvSpPr txBox="1"/>
          <p:nvPr/>
        </p:nvSpPr>
        <p:spPr>
          <a:xfrm>
            <a:off x="251520" y="1702255"/>
            <a:ext cx="2924353" cy="581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learn.chtc.wisc.edu</a:t>
            </a:r>
            <a:endParaRPr lang="en-CA" sz="2000" b="1" dirty="0">
              <a:solidFill>
                <a:srgbClr val="000000"/>
              </a:solidFill>
              <a:latin typeface="Courier New Bold"/>
              <a:cs typeface="Courier New Bold"/>
            </a:endParaRPr>
          </a:p>
          <a:p>
            <a:pPr>
              <a:lnSpc>
                <a:spcPts val="2255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8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251520" y="1131590"/>
            <a:ext cx="2592288" cy="648072"/>
          </a:xfrm>
          <a:prstGeom prst="wedgeRoundRectCallout">
            <a:avLst>
              <a:gd name="adj1" fmla="val 65090"/>
              <a:gd name="adj2" fmla="val 20978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452320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452320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452320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39552" y="393990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9552" y="321982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39552" y="2571750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347864" y="1275606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75856" y="1203598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203848" y="1131590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AD8C1"/>
                </a:solidFill>
                <a:effectLst/>
                <a:latin typeface="Arial" charset="0"/>
              </a:rPr>
              <a:t>cvcv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3117273" y="210111"/>
            <a:ext cx="3635459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3000" b="1" spc="-8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3528" y="1203598"/>
            <a:ext cx="2462613" cy="581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b="1" dirty="0" err="1">
                <a:solidFill>
                  <a:srgbClr val="000000"/>
                </a:solidFill>
                <a:latin typeface="Courier New Bold"/>
                <a:cs typeface="Courier New Bold"/>
              </a:rPr>
              <a:t>cm.chtc.wisc.edu</a:t>
            </a:r>
            <a:endParaRPr lang="en-CA" sz="2000" b="1" dirty="0">
              <a:solidFill>
                <a:srgbClr val="000000"/>
              </a:solidFill>
              <a:latin typeface="Courier New Bold"/>
              <a:cs typeface="Courier New Bold"/>
            </a:endParaRPr>
          </a:p>
          <a:p>
            <a:pPr>
              <a:lnSpc>
                <a:spcPts val="2255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05909" y="1235449"/>
            <a:ext cx="2094735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67545" y="1580029"/>
            <a:ext cx="1821011" cy="4388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65727" y="2546537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7364" y="2891118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5727" y="3244103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364" y="3580280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65727" y="3933264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364" y="4277846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488546" y="3210485"/>
            <a:ext cx="662482" cy="13193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128"/>
              </a:lnSpc>
            </a:pPr>
            <a:r>
              <a:rPr lang="en-CA" sz="3400" spc="-24" dirty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5112"/>
              </a:lnSpc>
            </a:pPr>
            <a:endParaRPr lang="en-CA" sz="4500" dirty="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27636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793182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524328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793182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524328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793182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3563888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3563888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563888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46" name="TextBox 21"/>
          <p:cNvSpPr txBox="1"/>
          <p:nvPr/>
        </p:nvSpPr>
        <p:spPr>
          <a:xfrm>
            <a:off x="3639204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7" name="TextBox 22"/>
          <p:cNvSpPr txBox="1"/>
          <p:nvPr/>
        </p:nvSpPr>
        <p:spPr>
          <a:xfrm>
            <a:off x="3904750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3635896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3904750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0" name="TextBox 25"/>
          <p:cNvSpPr txBox="1"/>
          <p:nvPr/>
        </p:nvSpPr>
        <p:spPr>
          <a:xfrm>
            <a:off x="3635896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3904750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5076056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076056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076056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5" name="TextBox 21"/>
          <p:cNvSpPr txBox="1"/>
          <p:nvPr/>
        </p:nvSpPr>
        <p:spPr>
          <a:xfrm>
            <a:off x="5151372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6" name="TextBox 22"/>
          <p:cNvSpPr txBox="1"/>
          <p:nvPr/>
        </p:nvSpPr>
        <p:spPr>
          <a:xfrm>
            <a:off x="5416918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7" name="TextBox 23"/>
          <p:cNvSpPr txBox="1"/>
          <p:nvPr/>
        </p:nvSpPr>
        <p:spPr>
          <a:xfrm>
            <a:off x="5148064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8" name="TextBox 24"/>
          <p:cNvSpPr txBox="1"/>
          <p:nvPr/>
        </p:nvSpPr>
        <p:spPr>
          <a:xfrm>
            <a:off x="5416918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5148064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0" name="TextBox 26"/>
          <p:cNvSpPr txBox="1"/>
          <p:nvPr/>
        </p:nvSpPr>
        <p:spPr>
          <a:xfrm>
            <a:off x="5416918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5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"/>
          <p:cNvSpPr txBox="1"/>
          <p:nvPr/>
        </p:nvSpPr>
        <p:spPr>
          <a:xfrm>
            <a:off x="3117273" y="210111"/>
            <a:ext cx="3635459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3000" b="1" spc="-8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452320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452320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452320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9552" y="393990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39552" y="321982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39552" y="2571750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347864" y="1275606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75856" y="1203598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203848" y="1131590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AD8C1"/>
                </a:solidFill>
                <a:effectLst/>
                <a:latin typeface="Arial" charset="0"/>
              </a:rPr>
              <a:t>cvcv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8" name="TextBox 4"/>
          <p:cNvSpPr txBox="1"/>
          <p:nvPr/>
        </p:nvSpPr>
        <p:spPr>
          <a:xfrm>
            <a:off x="3405909" y="1235449"/>
            <a:ext cx="2094735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3567545" y="1580029"/>
            <a:ext cx="1821011" cy="4388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65727" y="2546537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1" name="TextBox 7"/>
          <p:cNvSpPr txBox="1"/>
          <p:nvPr/>
        </p:nvSpPr>
        <p:spPr>
          <a:xfrm>
            <a:off x="727364" y="2891118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565727" y="3244103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727364" y="3580280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4" name="TextBox 10"/>
          <p:cNvSpPr txBox="1"/>
          <p:nvPr/>
        </p:nvSpPr>
        <p:spPr>
          <a:xfrm>
            <a:off x="565727" y="3933264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727364" y="4277846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6" name="TextBox 20"/>
          <p:cNvSpPr txBox="1"/>
          <p:nvPr/>
        </p:nvSpPr>
        <p:spPr>
          <a:xfrm>
            <a:off x="6488546" y="3210485"/>
            <a:ext cx="662482" cy="13193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128"/>
              </a:lnSpc>
            </a:pPr>
            <a:r>
              <a:rPr lang="en-CA" sz="3400" spc="-24" dirty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5112"/>
              </a:lnSpc>
            </a:pPr>
            <a:endParaRPr lang="en-CA" sz="4500" dirty="0">
              <a:solidFill>
                <a:srgbClr val="000000"/>
              </a:solidFill>
            </a:endParaRPr>
          </a:p>
        </p:txBody>
      </p:sp>
      <p:sp>
        <p:nvSpPr>
          <p:cNvPr id="47" name="TextBox 21"/>
          <p:cNvSpPr txBox="1"/>
          <p:nvPr/>
        </p:nvSpPr>
        <p:spPr>
          <a:xfrm>
            <a:off x="7527636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7793182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7524328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7793182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1" name="TextBox 25"/>
          <p:cNvSpPr txBox="1"/>
          <p:nvPr/>
        </p:nvSpPr>
        <p:spPr>
          <a:xfrm>
            <a:off x="7524328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7793182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563888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563888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3563888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6" name="TextBox 21"/>
          <p:cNvSpPr txBox="1"/>
          <p:nvPr/>
        </p:nvSpPr>
        <p:spPr>
          <a:xfrm>
            <a:off x="3639204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3904750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8" name="TextBox 23"/>
          <p:cNvSpPr txBox="1"/>
          <p:nvPr/>
        </p:nvSpPr>
        <p:spPr>
          <a:xfrm>
            <a:off x="3635896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3904750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3635896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1" name="TextBox 26"/>
          <p:cNvSpPr txBox="1"/>
          <p:nvPr/>
        </p:nvSpPr>
        <p:spPr>
          <a:xfrm>
            <a:off x="3904750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076056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076056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076056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5" name="TextBox 21"/>
          <p:cNvSpPr txBox="1"/>
          <p:nvPr/>
        </p:nvSpPr>
        <p:spPr>
          <a:xfrm>
            <a:off x="5151372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6" name="TextBox 22"/>
          <p:cNvSpPr txBox="1"/>
          <p:nvPr/>
        </p:nvSpPr>
        <p:spPr>
          <a:xfrm>
            <a:off x="5416918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7" name="TextBox 23"/>
          <p:cNvSpPr txBox="1"/>
          <p:nvPr/>
        </p:nvSpPr>
        <p:spPr>
          <a:xfrm>
            <a:off x="5148064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8" name="TextBox 24"/>
          <p:cNvSpPr txBox="1"/>
          <p:nvPr/>
        </p:nvSpPr>
        <p:spPr>
          <a:xfrm>
            <a:off x="5416918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9" name="TextBox 25"/>
          <p:cNvSpPr txBox="1"/>
          <p:nvPr/>
        </p:nvSpPr>
        <p:spPr>
          <a:xfrm>
            <a:off x="5148064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0" name="TextBox 26"/>
          <p:cNvSpPr txBox="1"/>
          <p:nvPr/>
        </p:nvSpPr>
        <p:spPr>
          <a:xfrm>
            <a:off x="5416918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3131840" y="1707654"/>
            <a:ext cx="3096344" cy="432048"/>
          </a:xfrm>
          <a:prstGeom prst="wedgeRoundRectCallout">
            <a:avLst>
              <a:gd name="adj1" fmla="val -22209"/>
              <a:gd name="adj2" fmla="val 124591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3"/>
          <p:cNvSpPr txBox="1"/>
          <p:nvPr/>
        </p:nvSpPr>
        <p:spPr>
          <a:xfrm>
            <a:off x="3203848" y="1774263"/>
            <a:ext cx="2770440" cy="581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eNNN.chtc.wisc.edu</a:t>
            </a:r>
            <a:endParaRPr lang="en-CA" sz="2000" b="1" dirty="0">
              <a:solidFill>
                <a:srgbClr val="000000"/>
              </a:solidFill>
              <a:latin typeface="Courier New Bold"/>
              <a:cs typeface="Courier New Bold"/>
            </a:endParaRPr>
          </a:p>
          <a:p>
            <a:pPr>
              <a:lnSpc>
                <a:spcPts val="2255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8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"/>
          <p:cNvSpPr txBox="1"/>
          <p:nvPr/>
        </p:nvSpPr>
        <p:spPr>
          <a:xfrm>
            <a:off x="3117273" y="210111"/>
            <a:ext cx="3635459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3000" b="1" spc="-8">
                <a:solidFill>
                  <a:srgbClr val="011892"/>
                </a:solidFill>
                <a:latin typeface="Arial Bold"/>
                <a:cs typeface="Arial Bold"/>
              </a:rPr>
              <a:t>Typical Architecture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452320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452320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452320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39552" y="393990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39552" y="3219822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39552" y="2571750"/>
            <a:ext cx="1008112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347864" y="1275606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75856" y="1203598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203848" y="1131590"/>
            <a:ext cx="2520280" cy="864096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AD8C1"/>
                </a:solidFill>
                <a:effectLst/>
                <a:latin typeface="Arial" charset="0"/>
              </a:rPr>
              <a:t>cvcv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38" name="TextBox 4"/>
          <p:cNvSpPr txBox="1"/>
          <p:nvPr/>
        </p:nvSpPr>
        <p:spPr>
          <a:xfrm>
            <a:off x="3405909" y="1235449"/>
            <a:ext cx="2094735" cy="663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Central Manager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39" name="TextBox 5"/>
          <p:cNvSpPr txBox="1"/>
          <p:nvPr/>
        </p:nvSpPr>
        <p:spPr>
          <a:xfrm>
            <a:off x="3567545" y="1580029"/>
            <a:ext cx="1821011" cy="4388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collector + negotiator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65727" y="2546537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 dirty="0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1" name="TextBox 7"/>
          <p:cNvSpPr txBox="1"/>
          <p:nvPr/>
        </p:nvSpPr>
        <p:spPr>
          <a:xfrm>
            <a:off x="727364" y="2891118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565727" y="3244103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727364" y="3580280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4" name="TextBox 10"/>
          <p:cNvSpPr txBox="1"/>
          <p:nvPr/>
        </p:nvSpPr>
        <p:spPr>
          <a:xfrm>
            <a:off x="565727" y="3933264"/>
            <a:ext cx="906430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8">
                <a:solidFill>
                  <a:srgbClr val="000000"/>
                </a:solidFill>
                <a:latin typeface="Arial"/>
                <a:cs typeface="Arial"/>
              </a:rPr>
              <a:t>Submit</a:t>
            </a:r>
          </a:p>
          <a:p>
            <a:pPr>
              <a:lnSpc>
                <a:spcPts val="2580"/>
              </a:lnSpc>
            </a:pPr>
            <a:endParaRPr lang="en-CA" sz="2200">
              <a:solidFill>
                <a:srgbClr val="000000"/>
              </a:solidFill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727364" y="4277846"/>
            <a:ext cx="622398" cy="4362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b="1" spc="-8">
                <a:solidFill>
                  <a:srgbClr val="515151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6" name="TextBox 20"/>
          <p:cNvSpPr txBox="1"/>
          <p:nvPr/>
        </p:nvSpPr>
        <p:spPr>
          <a:xfrm>
            <a:off x="6488546" y="3210485"/>
            <a:ext cx="662482" cy="13193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128"/>
              </a:lnSpc>
            </a:pPr>
            <a:r>
              <a:rPr lang="en-CA" sz="3400" spc="-24" dirty="0">
                <a:solidFill>
                  <a:srgbClr val="000000"/>
                </a:solidFill>
                <a:latin typeface="Arial"/>
                <a:cs typeface="Arial"/>
              </a:rPr>
              <a:t>· · ·</a:t>
            </a:r>
          </a:p>
          <a:p>
            <a:pPr>
              <a:lnSpc>
                <a:spcPts val="5112"/>
              </a:lnSpc>
            </a:pPr>
            <a:endParaRPr lang="en-CA" sz="4500" dirty="0">
              <a:solidFill>
                <a:srgbClr val="000000"/>
              </a:solidFill>
            </a:endParaRPr>
          </a:p>
        </p:txBody>
      </p:sp>
      <p:sp>
        <p:nvSpPr>
          <p:cNvPr id="47" name="TextBox 21"/>
          <p:cNvSpPr txBox="1"/>
          <p:nvPr/>
        </p:nvSpPr>
        <p:spPr>
          <a:xfrm>
            <a:off x="7527636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7793182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7524328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7793182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1" name="TextBox 25"/>
          <p:cNvSpPr txBox="1"/>
          <p:nvPr/>
        </p:nvSpPr>
        <p:spPr>
          <a:xfrm>
            <a:off x="7524328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7793182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563888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3563888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3563888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56" name="TextBox 21"/>
          <p:cNvSpPr txBox="1"/>
          <p:nvPr/>
        </p:nvSpPr>
        <p:spPr>
          <a:xfrm>
            <a:off x="3639204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7" name="TextBox 22"/>
          <p:cNvSpPr txBox="1"/>
          <p:nvPr/>
        </p:nvSpPr>
        <p:spPr>
          <a:xfrm>
            <a:off x="3904750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58" name="TextBox 23"/>
          <p:cNvSpPr txBox="1"/>
          <p:nvPr/>
        </p:nvSpPr>
        <p:spPr>
          <a:xfrm>
            <a:off x="3635896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3904750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3635896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1" name="TextBox 26"/>
          <p:cNvSpPr txBox="1"/>
          <p:nvPr/>
        </p:nvSpPr>
        <p:spPr>
          <a:xfrm>
            <a:off x="3904750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076056" y="401191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076056" y="329183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076056" y="2571750"/>
            <a:ext cx="1152128" cy="576064"/>
          </a:xfrm>
          <a:prstGeom prst="roundRect">
            <a:avLst/>
          </a:prstGeom>
          <a:solidFill>
            <a:srgbClr val="FAE3AA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D8C1"/>
              </a:solidFill>
              <a:effectLst/>
              <a:latin typeface="Arial" charset="0"/>
            </a:endParaRPr>
          </a:p>
        </p:txBody>
      </p:sp>
      <p:sp>
        <p:nvSpPr>
          <p:cNvPr id="65" name="TextBox 21"/>
          <p:cNvSpPr txBox="1"/>
          <p:nvPr/>
        </p:nvSpPr>
        <p:spPr>
          <a:xfrm>
            <a:off x="5151372" y="2546537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6" name="TextBox 22"/>
          <p:cNvSpPr txBox="1"/>
          <p:nvPr/>
        </p:nvSpPr>
        <p:spPr>
          <a:xfrm>
            <a:off x="5416918" y="2891118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7" name="TextBox 23"/>
          <p:cNvSpPr txBox="1"/>
          <p:nvPr/>
        </p:nvSpPr>
        <p:spPr>
          <a:xfrm>
            <a:off x="5148064" y="3291830"/>
            <a:ext cx="1148820" cy="6609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8" name="TextBox 24"/>
          <p:cNvSpPr txBox="1"/>
          <p:nvPr/>
        </p:nvSpPr>
        <p:spPr>
          <a:xfrm>
            <a:off x="5416918" y="3580280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69" name="TextBox 25"/>
          <p:cNvSpPr txBox="1"/>
          <p:nvPr/>
        </p:nvSpPr>
        <p:spPr>
          <a:xfrm>
            <a:off x="5148064" y="4011910"/>
            <a:ext cx="1018542" cy="6609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64"/>
              </a:lnSpc>
            </a:pPr>
            <a:r>
              <a:rPr lang="en-CA" sz="2100" b="1" spc="-16" dirty="0">
                <a:solidFill>
                  <a:srgbClr val="000000"/>
                </a:solidFill>
                <a:latin typeface="Arial"/>
                <a:cs typeface="Arial"/>
              </a:rPr>
              <a:t>Execute</a:t>
            </a:r>
          </a:p>
          <a:p>
            <a:pPr>
              <a:lnSpc>
                <a:spcPts val="258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0" name="TextBox 26"/>
          <p:cNvSpPr txBox="1"/>
          <p:nvPr/>
        </p:nvSpPr>
        <p:spPr>
          <a:xfrm>
            <a:off x="5416918" y="4277846"/>
            <a:ext cx="534439" cy="4362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3"/>
              </a:lnSpc>
            </a:pPr>
            <a:r>
              <a:rPr lang="en-CA" sz="1500" b="1">
                <a:solidFill>
                  <a:srgbClr val="515151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1703"/>
              </a:lnSpc>
            </a:pPr>
            <a:endParaRPr lang="en-CA" sz="1500">
              <a:solidFill>
                <a:srgbClr val="000000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3131840" y="1707654"/>
            <a:ext cx="3096344" cy="432048"/>
          </a:xfrm>
          <a:prstGeom prst="wedgeRoundRectCallout">
            <a:avLst>
              <a:gd name="adj1" fmla="val 21465"/>
              <a:gd name="adj2" fmla="val 130935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3"/>
          <p:cNvSpPr txBox="1"/>
          <p:nvPr/>
        </p:nvSpPr>
        <p:spPr>
          <a:xfrm>
            <a:off x="3203848" y="1774263"/>
            <a:ext cx="2770440" cy="581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cNNN.chtc.wisc.edu</a:t>
            </a:r>
            <a:endParaRPr lang="en-CA" sz="2000" b="1" dirty="0">
              <a:solidFill>
                <a:srgbClr val="000000"/>
              </a:solidFill>
              <a:latin typeface="Courier New Bold"/>
              <a:cs typeface="Courier New Bold"/>
            </a:endParaRPr>
          </a:p>
          <a:p>
            <a:pPr>
              <a:lnSpc>
                <a:spcPts val="2255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07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 of </a:t>
            </a:r>
            <a:r>
              <a:rPr lang="en-US" dirty="0" err="1" smtClean="0"/>
              <a:t>HTCondor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77037"/>
              </p:ext>
            </p:extLst>
          </p:nvPr>
        </p:nvGraphicFramePr>
        <p:xfrm>
          <a:off x="107504" y="1563638"/>
          <a:ext cx="3672408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waiting/running jobs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available machines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 jobs and machines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machine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job (on submitter)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job (on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machine)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53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0"/>
            <a:endCxn id="16" idx="1"/>
          </p:cNvCxnSpPr>
          <p:nvPr/>
        </p:nvCxnSpPr>
        <p:spPr bwMode="auto">
          <a:xfrm flipV="1">
            <a:off x="692944" y="2679762"/>
            <a:ext cx="1790824" cy="61206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9512" y="2787774"/>
            <a:ext cx="123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1. Submit job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9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0"/>
            <a:endCxn id="16" idx="1"/>
          </p:cNvCxnSpPr>
          <p:nvPr/>
        </p:nvCxnSpPr>
        <p:spPr bwMode="auto">
          <a:xfrm flipV="1">
            <a:off x="692944" y="2679762"/>
            <a:ext cx="1790824" cy="61206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9512" y="2787774"/>
            <a:ext cx="123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1. Submit job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62778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547664" y="177966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2. Request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job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details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0"/>
            <a:endCxn id="16" idx="1"/>
          </p:cNvCxnSpPr>
          <p:nvPr/>
        </p:nvCxnSpPr>
        <p:spPr bwMode="auto">
          <a:xfrm flipV="1">
            <a:off x="692944" y="2679762"/>
            <a:ext cx="1790824" cy="61206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9512" y="2787774"/>
            <a:ext cx="123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1. Submit job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62778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547664" y="177966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2. Request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job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details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98782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987824" y="1779662"/>
            <a:ext cx="81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3. Send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jobs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26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0"/>
            <a:endCxn id="16" idx="1"/>
          </p:cNvCxnSpPr>
          <p:nvPr/>
        </p:nvCxnSpPr>
        <p:spPr bwMode="auto">
          <a:xfrm flipV="1">
            <a:off x="692944" y="2679762"/>
            <a:ext cx="1790824" cy="61206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9512" y="2787774"/>
            <a:ext cx="123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1. Submit job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62778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547664" y="177966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2. Request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job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details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98782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987824" y="1779662"/>
            <a:ext cx="81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3. Send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jobs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779912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4" idx="3"/>
          </p:cNvCxnSpPr>
          <p:nvPr/>
        </p:nvCxnSpPr>
        <p:spPr bwMode="auto">
          <a:xfrm>
            <a:off x="3780018" y="1667912"/>
            <a:ext cx="2664190" cy="687814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779912" y="1779662"/>
            <a:ext cx="87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4. Notify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of match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92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schedd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>
                <a:solidFill>
                  <a:srgbClr val="000000"/>
                </a:solidFill>
                <a:latin typeface="Arial"/>
                <a:cs typeface="Arial"/>
              </a:rPr>
              <a:t>startd</a:t>
            </a:r>
          </a:p>
          <a:p>
            <a:pPr>
              <a:lnSpc>
                <a:spcPts val="2856"/>
              </a:lnSpc>
            </a:pPr>
            <a:endParaRPr lang="en-CA" sz="2300" b="1" spc="-8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0"/>
            <a:endCxn id="16" idx="1"/>
          </p:cNvCxnSpPr>
          <p:nvPr/>
        </p:nvCxnSpPr>
        <p:spPr bwMode="auto">
          <a:xfrm flipV="1">
            <a:off x="692944" y="2679762"/>
            <a:ext cx="1790824" cy="61206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9512" y="2787774"/>
            <a:ext cx="123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1. Submit job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62778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547664" y="177966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2. Request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job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details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98782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987824" y="1779662"/>
            <a:ext cx="81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3. Send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jobs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779912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4" idx="3"/>
          </p:cNvCxnSpPr>
          <p:nvPr/>
        </p:nvCxnSpPr>
        <p:spPr bwMode="auto">
          <a:xfrm>
            <a:off x="3780018" y="1667912"/>
            <a:ext cx="2664190" cy="687814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779912" y="1779662"/>
            <a:ext cx="87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4. Notify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of match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2" name="Straight Arrow Connector 31"/>
          <p:cNvCxnSpPr>
            <a:endCxn id="15" idx="1"/>
          </p:cNvCxnSpPr>
          <p:nvPr/>
        </p:nvCxnSpPr>
        <p:spPr bwMode="auto">
          <a:xfrm flipV="1">
            <a:off x="3851920" y="2535746"/>
            <a:ext cx="2592288" cy="180020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644008" y="2624013"/>
            <a:ext cx="84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5. Claim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1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err="1">
                <a:solidFill>
                  <a:srgbClr val="000000"/>
                </a:solidFill>
                <a:latin typeface="Arial"/>
                <a:cs typeface="Arial"/>
              </a:rPr>
              <a:t>schedd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err="1">
                <a:solidFill>
                  <a:srgbClr val="000000"/>
                </a:solidFill>
                <a:latin typeface="Arial"/>
                <a:cs typeface="Arial"/>
              </a:rPr>
              <a:t>startd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0"/>
            <a:endCxn id="16" idx="1"/>
          </p:cNvCxnSpPr>
          <p:nvPr/>
        </p:nvCxnSpPr>
        <p:spPr bwMode="auto">
          <a:xfrm flipV="1">
            <a:off x="692944" y="2679762"/>
            <a:ext cx="1790824" cy="61206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9512" y="2787774"/>
            <a:ext cx="123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1. Submit job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62778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547664" y="177966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2. Request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job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details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98782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987824" y="1779662"/>
            <a:ext cx="81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3. Send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jobs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779912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4" idx="3"/>
          </p:cNvCxnSpPr>
          <p:nvPr/>
        </p:nvCxnSpPr>
        <p:spPr bwMode="auto">
          <a:xfrm>
            <a:off x="3780018" y="1667912"/>
            <a:ext cx="2664190" cy="687814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779912" y="1779662"/>
            <a:ext cx="87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4. Notify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of match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2" name="Straight Arrow Connector 31"/>
          <p:cNvCxnSpPr>
            <a:endCxn id="15" idx="1"/>
          </p:cNvCxnSpPr>
          <p:nvPr/>
        </p:nvCxnSpPr>
        <p:spPr bwMode="auto">
          <a:xfrm flipV="1">
            <a:off x="3851920" y="2535746"/>
            <a:ext cx="2592288" cy="180020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644008" y="2624013"/>
            <a:ext cx="84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5. Claim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59832" y="2859782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020272" y="2715766"/>
            <a:ext cx="0" cy="432048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043813" y="284003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 start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2280" y="271576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 start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502279" y="3222313"/>
            <a:ext cx="1296144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2627784" y="3219822"/>
            <a:ext cx="1102866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444208" y="3211937"/>
            <a:ext cx="1296144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6"/>
          <p:cNvSpPr txBox="1"/>
          <p:nvPr/>
        </p:nvSpPr>
        <p:spPr>
          <a:xfrm>
            <a:off x="6569713" y="3209446"/>
            <a:ext cx="910946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>
            <a:stCxn id="39" idx="3"/>
            <a:endCxn id="41" idx="1"/>
          </p:cNvCxnSpPr>
          <p:nvPr/>
        </p:nvCxnSpPr>
        <p:spPr bwMode="auto">
          <a:xfrm flipV="1">
            <a:off x="3798423" y="3391957"/>
            <a:ext cx="2645785" cy="10376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067944" y="3075806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7. Transfer exec., input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201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 bwMode="auto">
          <a:xfrm>
            <a:off x="5436096" y="2139702"/>
            <a:ext cx="3168352" cy="2736304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19672" y="2283718"/>
            <a:ext cx="3024336" cy="2232248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483768" y="2499742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44208" y="2355726"/>
            <a:ext cx="1296144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7704" y="915566"/>
            <a:ext cx="5544616" cy="864096"/>
          </a:xfrm>
          <a:prstGeom prst="roundRect">
            <a:avLst/>
          </a:prstGeom>
          <a:solidFill>
            <a:srgbClr val="FDF0E9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solidFill>
                  <a:srgbClr val="404040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8104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195736" y="1347614"/>
            <a:ext cx="1728192" cy="360040"/>
          </a:xfrm>
          <a:prstGeom prst="roundRect">
            <a:avLst/>
          </a:prstGeom>
          <a:solidFill>
            <a:srgbClr val="FAD8C1"/>
          </a:solidFill>
          <a:ln w="9525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332182" y="210111"/>
            <a:ext cx="5075170" cy="9129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lang="en-CA" sz="2900" b="1" spc="-8">
                <a:solidFill>
                  <a:srgbClr val="011892"/>
                </a:solidFill>
                <a:latin typeface="Arial Bold"/>
                <a:cs typeface="Arial Bold"/>
              </a:rPr>
              <a:t>The Life of an HTCondor Job</a:t>
            </a:r>
          </a:p>
          <a:p>
            <a:pPr>
              <a:lnSpc>
                <a:spcPts val="3545"/>
              </a:lnSpc>
            </a:pPr>
            <a:endParaRPr lang="en-CA" sz="31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67545" y="924485"/>
            <a:ext cx="2369146" cy="7355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Central Manager</a:t>
            </a:r>
          </a:p>
          <a:p>
            <a:pPr>
              <a:lnSpc>
                <a:spcPts val="2856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3727" y="1302684"/>
            <a:ext cx="1436291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>
                <a:solidFill>
                  <a:srgbClr val="000000"/>
                </a:solidFill>
                <a:latin typeface="Arial"/>
                <a:cs typeface="Arial"/>
              </a:rPr>
              <a:t>negotiator</a:t>
            </a: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4128" y="1302684"/>
            <a:ext cx="1257175" cy="3642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collector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09273" y="2497251"/>
            <a:ext cx="1026467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err="1">
                <a:solidFill>
                  <a:srgbClr val="000000"/>
                </a:solidFill>
                <a:latin typeface="Arial"/>
                <a:cs typeface="Arial"/>
              </a:rPr>
              <a:t>schedd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73273" y="2353235"/>
            <a:ext cx="813318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err="1">
                <a:solidFill>
                  <a:srgbClr val="000000"/>
                </a:solidFill>
                <a:latin typeface="Arial"/>
                <a:cs typeface="Arial"/>
              </a:rPr>
              <a:t>startd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79712" y="3795886"/>
            <a:ext cx="2320629" cy="3642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8" dirty="0">
                <a:solidFill>
                  <a:srgbClr val="011892"/>
                </a:solidFill>
                <a:latin typeface="Arial Bold Italic"/>
                <a:cs typeface="Arial Bold Italic"/>
              </a:rPr>
              <a:t>Submit </a:t>
            </a:r>
            <a:r>
              <a:rPr lang="en-CA" sz="2300" b="1" i="1" spc="-8" dirty="0" smtClean="0">
                <a:solidFill>
                  <a:srgbClr val="011892"/>
                </a:solidFill>
                <a:latin typeface="Arial Bold Italic"/>
                <a:cs typeface="Arial Bold Italic"/>
              </a:rPr>
              <a:t>Machine</a:t>
            </a:r>
            <a:endParaRPr lang="en-CA" sz="2300" b="1" i="1" spc="-8" dirty="0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42000" y="4269441"/>
            <a:ext cx="243599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i="1" spc="-16">
                <a:solidFill>
                  <a:srgbClr val="011892"/>
                </a:solidFill>
                <a:latin typeface="Arial Bold Italic"/>
                <a:cs typeface="Arial Bold Italic"/>
              </a:rPr>
              <a:t>Execute Machine</a:t>
            </a:r>
          </a:p>
          <a:p>
            <a:pPr>
              <a:lnSpc>
                <a:spcPts val="2856"/>
              </a:lnSpc>
            </a:pPr>
            <a:endParaRPr lang="en-CA" sz="2300" b="1" i="1" spc="-16">
              <a:solidFill>
                <a:srgbClr val="011892"/>
              </a:solidFill>
              <a:latin typeface="Arial Bold Italic"/>
              <a:cs typeface="Arial Bold Italic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23928" y="1491630"/>
            <a:ext cx="158417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6948264" y="1779662"/>
            <a:ext cx="0" cy="5760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16" idx="3"/>
          </p:cNvCxnSpPr>
          <p:nvPr/>
        </p:nvCxnSpPr>
        <p:spPr bwMode="auto">
          <a:xfrm flipV="1">
            <a:off x="3779912" y="1727399"/>
            <a:ext cx="1872208" cy="952363"/>
          </a:xfrm>
          <a:prstGeom prst="curvedConnector2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796136" y="1779662"/>
            <a:ext cx="968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Send periodic</a:t>
            </a:r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updates</a:t>
            </a:r>
            <a:endParaRPr lang="en-US" sz="10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91830"/>
            <a:ext cx="1026863" cy="127560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0"/>
            <a:endCxn id="16" idx="1"/>
          </p:cNvCxnSpPr>
          <p:nvPr/>
        </p:nvCxnSpPr>
        <p:spPr bwMode="auto">
          <a:xfrm flipV="1">
            <a:off x="692944" y="2679762"/>
            <a:ext cx="1790824" cy="61206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79512" y="2787774"/>
            <a:ext cx="123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1. Submit job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62778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547664" y="1779662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2. Request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job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details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987824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987824" y="1779662"/>
            <a:ext cx="81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3. Send 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jobs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779912" y="1707654"/>
            <a:ext cx="0" cy="792088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4" idx="3"/>
          </p:cNvCxnSpPr>
          <p:nvPr/>
        </p:nvCxnSpPr>
        <p:spPr bwMode="auto">
          <a:xfrm>
            <a:off x="3780018" y="1667912"/>
            <a:ext cx="2664190" cy="687814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779912" y="1779662"/>
            <a:ext cx="87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4. Notify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of match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2" name="Straight Arrow Connector 31"/>
          <p:cNvCxnSpPr>
            <a:endCxn id="15" idx="1"/>
          </p:cNvCxnSpPr>
          <p:nvPr/>
        </p:nvCxnSpPr>
        <p:spPr bwMode="auto">
          <a:xfrm flipV="1">
            <a:off x="3851920" y="2535746"/>
            <a:ext cx="2592288" cy="180020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644008" y="2624013"/>
            <a:ext cx="84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5. Claim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59832" y="2859782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020272" y="2715766"/>
            <a:ext cx="0" cy="432048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043813" y="284003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 start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2280" y="271576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 start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502279" y="3222313"/>
            <a:ext cx="1296144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2627784" y="3219822"/>
            <a:ext cx="1102866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shadow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444208" y="3211937"/>
            <a:ext cx="1296144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39" idx="3"/>
            <a:endCxn id="41" idx="1"/>
          </p:cNvCxnSpPr>
          <p:nvPr/>
        </p:nvCxnSpPr>
        <p:spPr bwMode="auto">
          <a:xfrm flipV="1">
            <a:off x="3798423" y="3391957"/>
            <a:ext cx="2645785" cy="10376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067944" y="3075806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7. Transfer exec., input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7020272" y="3579862"/>
            <a:ext cx="0" cy="432048"/>
          </a:xfrm>
          <a:prstGeom prst="straightConnector1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092280" y="357986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8. 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dirty="0" smtClean="0">
                <a:solidFill>
                  <a:srgbClr val="008000"/>
                </a:solidFill>
              </a:rPr>
              <a:t>tart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444208" y="4011910"/>
            <a:ext cx="1296144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6"/>
          <p:cNvSpPr txBox="1"/>
          <p:nvPr/>
        </p:nvSpPr>
        <p:spPr>
          <a:xfrm>
            <a:off x="6876256" y="3939902"/>
            <a:ext cx="452032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job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3779912" y="3507854"/>
            <a:ext cx="2664297" cy="0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067944" y="3507854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8. Transfer output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6569713" y="3209446"/>
            <a:ext cx="910946" cy="7304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6"/>
              </a:lnSpc>
            </a:pPr>
            <a:r>
              <a:rPr lang="en-CA" sz="2300" b="1" spc="-8" dirty="0" smtClean="0">
                <a:solidFill>
                  <a:srgbClr val="000000"/>
                </a:solidFill>
                <a:latin typeface="Arial"/>
                <a:cs typeface="Arial"/>
              </a:rPr>
              <a:t>starter</a:t>
            </a: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856"/>
              </a:lnSpc>
            </a:pPr>
            <a:endParaRPr lang="en-CA" sz="2300" b="1" spc="-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DD681-2091-A647-8F62-08E72E58157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5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Matchmaking Algorithm (sort of)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A. Gather lists of machines and waiting jobs</a:t>
            </a:r>
          </a:p>
          <a:p>
            <a:r>
              <a:rPr lang="en-US" sz="2400" dirty="0" smtClean="0"/>
              <a:t>B. For each user:</a:t>
            </a:r>
          </a:p>
          <a:p>
            <a:pPr lvl="1"/>
            <a:r>
              <a:rPr lang="en-US" sz="2000" dirty="0" smtClean="0"/>
              <a:t>1. Compute maximum # of slots to allocate to user</a:t>
            </a:r>
          </a:p>
          <a:p>
            <a:pPr lvl="2"/>
            <a:r>
              <a:rPr lang="en-US" sz="1800" dirty="0" smtClean="0"/>
              <a:t>This is the user’s “fair share”, a % of whole pool</a:t>
            </a:r>
          </a:p>
          <a:p>
            <a:pPr lvl="1"/>
            <a:r>
              <a:rPr lang="en-US" sz="2000" dirty="0" smtClean="0"/>
              <a:t>2. For each job (until maximum matches reached):</a:t>
            </a:r>
          </a:p>
          <a:p>
            <a:pPr lvl="2"/>
            <a:r>
              <a:rPr lang="en-US" sz="1800" dirty="0" smtClean="0"/>
              <a:t>A. Find all machines that are acceptable (i.e., machine </a:t>
            </a:r>
            <a:r>
              <a:rPr lang="en-US" sz="1800" b="1" i="1" dirty="0" smtClean="0"/>
              <a:t>and</a:t>
            </a:r>
            <a:r>
              <a:rPr lang="en-US" sz="1800" dirty="0" smtClean="0"/>
              <a:t> job </a:t>
            </a:r>
            <a:r>
              <a:rPr lang="en-US" sz="1800" dirty="0" err="1" smtClean="0"/>
              <a:t>requrements</a:t>
            </a:r>
            <a:r>
              <a:rPr lang="en-US" sz="1800" dirty="0" smtClean="0"/>
              <a:t> are met)</a:t>
            </a:r>
          </a:p>
          <a:p>
            <a:pPr lvl="2"/>
            <a:r>
              <a:rPr lang="en-US" sz="1800" dirty="0" smtClean="0"/>
              <a:t>B. If there are no acceptable machines, skip to next job</a:t>
            </a:r>
          </a:p>
          <a:p>
            <a:pPr lvl="2"/>
            <a:r>
              <a:rPr lang="en-US" sz="1800" dirty="0" smtClean="0"/>
              <a:t>C. Sort acceptable machines by job preferences</a:t>
            </a:r>
          </a:p>
          <a:p>
            <a:pPr lvl="2"/>
            <a:r>
              <a:rPr lang="en-US" sz="1800" dirty="0" smtClean="0"/>
              <a:t>D. Pick the best one</a:t>
            </a:r>
          </a:p>
          <a:p>
            <a:pPr lvl="2"/>
            <a:r>
              <a:rPr lang="en-US" sz="1800" dirty="0" smtClean="0"/>
              <a:t>E. Record match of job and slot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9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ClassAds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HTCondor</a:t>
            </a:r>
            <a:r>
              <a:rPr lang="en-US" sz="2400" dirty="0" smtClean="0"/>
              <a:t>, information about machines and jobs (and more) are represented by </a:t>
            </a:r>
            <a:r>
              <a:rPr lang="en-US" sz="2400" dirty="0" err="1" smtClean="0"/>
              <a:t>ClassAds</a:t>
            </a:r>
            <a:endParaRPr lang="en-US" sz="2400" dirty="0" smtClean="0"/>
          </a:p>
          <a:p>
            <a:r>
              <a:rPr lang="en-US" sz="2400" dirty="0" smtClean="0"/>
              <a:t>You do not write </a:t>
            </a:r>
            <a:r>
              <a:rPr lang="en-US" sz="2400" dirty="0" err="1" smtClean="0"/>
              <a:t>ClassAds</a:t>
            </a:r>
            <a:r>
              <a:rPr lang="en-US" sz="2400" dirty="0" smtClean="0"/>
              <a:t> (much), but reading them may help understanding and debugging</a:t>
            </a:r>
          </a:p>
          <a:p>
            <a:r>
              <a:rPr lang="en-US" sz="2400" dirty="0" err="1" smtClean="0"/>
              <a:t>ClassAds</a:t>
            </a:r>
            <a:r>
              <a:rPr lang="en-US" sz="2400" dirty="0" smtClean="0"/>
              <a:t> can represent persistent fact, current state, preferences, requirements, 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HTCondor uses a core of predefined attributes, but users can add other, new attributes, which can be used for matchmaking, reporting, etc.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 of </a:t>
            </a:r>
            <a:r>
              <a:rPr lang="en-US" dirty="0" err="1" smtClean="0"/>
              <a:t>HTCondor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7747"/>
              </p:ext>
            </p:extLst>
          </p:nvPr>
        </p:nvGraphicFramePr>
        <p:xfrm>
          <a:off x="107504" y="1563638"/>
          <a:ext cx="6912768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72408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waiting/running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schedd</a:t>
                      </a:r>
                      <a:r>
                        <a:rPr lang="en-US" baseline="0" dirty="0" smtClean="0"/>
                        <a:t> (“</a:t>
                      </a:r>
                      <a:r>
                        <a:rPr lang="en-US" baseline="0" dirty="0" err="1" smtClean="0"/>
                        <a:t>sked-dee</a:t>
                      </a:r>
                      <a:r>
                        <a:rPr lang="en-US" baseline="0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available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 jobs and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negotiator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</a:t>
                      </a:r>
                      <a:r>
                        <a:rPr lang="en-US" baseline="0" dirty="0" smtClean="0"/>
                        <a:t> (“start-</a:t>
                      </a:r>
                      <a:r>
                        <a:rPr lang="en-US" baseline="0" dirty="0" err="1" smtClean="0"/>
                        <a:t>dee</a:t>
                      </a:r>
                      <a:r>
                        <a:rPr lang="en-US" baseline="0" dirty="0" smtClean="0"/>
                        <a:t>”)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job (on submitter)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shadow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job (on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machine)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11560" y="915566"/>
            <a:ext cx="8208912" cy="3816424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7364" y="983316"/>
            <a:ext cx="2053710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364" y="1201831"/>
            <a:ext cx="3227258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7364" y="1664074"/>
            <a:ext cx="1907016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7364" y="1890993"/>
            <a:ext cx="352064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7364" y="2109508"/>
            <a:ext cx="7772345" cy="5572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364" y="2798669"/>
            <a:ext cx="146693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364" y="3025588"/>
            <a:ext cx="2347097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7364" y="3252507"/>
            <a:ext cx="4254113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364" y="3706346"/>
            <a:ext cx="2933871" cy="1112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"test-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job.err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163"/>
              </a:lnSpc>
            </a:pP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ClassAd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21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11560" y="915566"/>
            <a:ext cx="8208912" cy="3816424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7364" y="983316"/>
            <a:ext cx="2053710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364" y="1201831"/>
            <a:ext cx="3227258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7364" y="1664074"/>
            <a:ext cx="1907016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7364" y="1890993"/>
            <a:ext cx="352064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7364" y="2109508"/>
            <a:ext cx="7772345" cy="5572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364" y="2798669"/>
            <a:ext cx="146693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364" y="3025588"/>
            <a:ext cx="2347097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7364" y="3252507"/>
            <a:ext cx="4254113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364" y="3706346"/>
            <a:ext cx="2933871" cy="1112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"test-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job.err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163"/>
              </a:lnSpc>
            </a:pP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ClassAd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923928" y="843558"/>
            <a:ext cx="1224136" cy="432048"/>
          </a:xfrm>
          <a:prstGeom prst="wedgeRoundRectCallout">
            <a:avLst>
              <a:gd name="adj1" fmla="val -108784"/>
              <a:gd name="adj2" fmla="val 8291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4211960" y="915566"/>
            <a:ext cx="670005" cy="2922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String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0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11560" y="915566"/>
            <a:ext cx="8208912" cy="3816424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7364" y="983316"/>
            <a:ext cx="2053710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364" y="1201831"/>
            <a:ext cx="3227258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7364" y="1664074"/>
            <a:ext cx="1907016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7364" y="1890993"/>
            <a:ext cx="352064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7364" y="2109508"/>
            <a:ext cx="7772345" cy="5572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364" y="2798669"/>
            <a:ext cx="146693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364" y="3025588"/>
            <a:ext cx="2347097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7364" y="3252507"/>
            <a:ext cx="4254113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364" y="3706346"/>
            <a:ext cx="2933871" cy="1112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"test-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job.err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163"/>
              </a:lnSpc>
            </a:pP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ClassAd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779912" y="1347614"/>
            <a:ext cx="1224136" cy="432048"/>
          </a:xfrm>
          <a:prstGeom prst="wedgeRoundRectCallout">
            <a:avLst>
              <a:gd name="adj1" fmla="val -108784"/>
              <a:gd name="adj2" fmla="val 8291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3923928" y="1419622"/>
            <a:ext cx="912209" cy="2922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Number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3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11560" y="915566"/>
            <a:ext cx="8208912" cy="3816424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7364" y="983316"/>
            <a:ext cx="2053710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364" y="1201831"/>
            <a:ext cx="3227258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7364" y="1664074"/>
            <a:ext cx="1907016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7364" y="1890993"/>
            <a:ext cx="352064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7364" y="2109508"/>
            <a:ext cx="7772345" cy="5572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364" y="2798669"/>
            <a:ext cx="146693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364" y="3025588"/>
            <a:ext cx="2347097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7364" y="3252507"/>
            <a:ext cx="4254113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364" y="3706346"/>
            <a:ext cx="2933871" cy="1112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"test-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job.err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163"/>
              </a:lnSpc>
            </a:pP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ClassAd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084168" y="2643758"/>
            <a:ext cx="1656184" cy="792088"/>
          </a:xfrm>
          <a:prstGeom prst="wedgeRoundRectCallout">
            <a:avLst>
              <a:gd name="adj1" fmla="val -93336"/>
              <a:gd name="adj2" fmla="val -63219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6228184" y="2715766"/>
            <a:ext cx="1368564" cy="5814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Operations/</a:t>
            </a:r>
          </a:p>
          <a:p>
            <a:pPr>
              <a:lnSpc>
                <a:spcPts val="2255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expressions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4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11560" y="915566"/>
            <a:ext cx="8208912" cy="3816424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7364" y="983316"/>
            <a:ext cx="2053710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364" y="1201831"/>
            <a:ext cx="3227258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7364" y="1664074"/>
            <a:ext cx="1907016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7364" y="1890993"/>
            <a:ext cx="352064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7364" y="2109508"/>
            <a:ext cx="7772345" cy="5572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364" y="2798669"/>
            <a:ext cx="146693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364" y="3025588"/>
            <a:ext cx="2347097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7364" y="3252507"/>
            <a:ext cx="4254113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364" y="3706346"/>
            <a:ext cx="2933871" cy="1112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"test-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job.err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163"/>
              </a:lnSpc>
            </a:pP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ClassAd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995936" y="3867894"/>
            <a:ext cx="1224136" cy="432048"/>
          </a:xfrm>
          <a:prstGeom prst="wedgeRoundRectCallout">
            <a:avLst>
              <a:gd name="adj1" fmla="val -111996"/>
              <a:gd name="adj2" fmla="val 27706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4139952" y="3939902"/>
            <a:ext cx="941263" cy="2922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Boolean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72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11560" y="915566"/>
            <a:ext cx="8208912" cy="3816424"/>
          </a:xfrm>
          <a:prstGeom prst="rect">
            <a:avLst/>
          </a:prstGeom>
          <a:solidFill>
            <a:srgbClr val="FCE9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7364" y="983316"/>
            <a:ext cx="2053710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MyType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"Job"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364" y="1201831"/>
            <a:ext cx="3227258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TargetType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"Machine"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ClusterId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14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7364" y="1664074"/>
            <a:ext cx="1907016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Owner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"cat"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7364" y="1890993"/>
            <a:ext cx="352064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Cmd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"/.../test-job.py"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7364" y="2109508"/>
            <a:ext cx="7772345" cy="55726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Requirements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(Arch == "X86_64") &amp;&amp; (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OpSys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== "LINUX")</a:t>
            </a: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7364" y="2798669"/>
            <a:ext cx="1466935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Rank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0.0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364" y="3025588"/>
            <a:ext cx="2347097" cy="546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9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In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"/dev/null"</a:t>
            </a:r>
          </a:p>
          <a:p>
            <a:pPr>
              <a:lnSpc>
                <a:spcPts val="2119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7364" y="3252507"/>
            <a:ext cx="4254113" cy="8346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UserLog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"/.../test-job.log"</a:t>
            </a:r>
            <a:r>
              <a:rPr lang="en-CA" sz="190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>
                <a:solidFill>
                  <a:srgbClr val="000000"/>
                </a:solidFill>
                <a:latin typeface="Times New Roman"/>
              </a:rPr>
            </a:br>
            <a:r>
              <a:rPr lang="en-CA" sz="1900" b="1">
                <a:solidFill>
                  <a:srgbClr val="941100"/>
                </a:solidFill>
                <a:latin typeface="DejaVu Sans Mono Bold"/>
                <a:cs typeface="DejaVu Sans Mono Bold"/>
              </a:rPr>
              <a:t>Out</a:t>
            </a:r>
            <a:r>
              <a:rPr lang="en-CA" sz="1900" b="1">
                <a:solidFill>
                  <a:srgbClr val="000000"/>
                </a:solidFill>
                <a:latin typeface="DejaVu Sans Mono Bold"/>
                <a:cs typeface="DejaVu Sans Mono Bold"/>
              </a:rPr>
              <a:t> = "test-job.out"</a:t>
            </a:r>
          </a:p>
          <a:p>
            <a:pPr>
              <a:lnSpc>
                <a:spcPts val="2163"/>
              </a:lnSpc>
            </a:pPr>
            <a:endParaRPr lang="en-CA" sz="19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7364" y="3706346"/>
            <a:ext cx="2933871" cy="1112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3"/>
              </a:lnSpc>
            </a:pPr>
            <a:r>
              <a:rPr lang="en-CA" sz="1900" b="1" dirty="0">
                <a:solidFill>
                  <a:srgbClr val="941100"/>
                </a:solidFill>
                <a:latin typeface="DejaVu Sans Mono Bold"/>
                <a:cs typeface="DejaVu Sans Mono Bold"/>
              </a:rPr>
              <a:t>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"test-</a:t>
            </a:r>
            <a:r>
              <a:rPr lang="en-CA" sz="1900" b="1" dirty="0" err="1">
                <a:solidFill>
                  <a:srgbClr val="000000"/>
                </a:solidFill>
                <a:latin typeface="DejaVu Sans Mono Bold"/>
                <a:cs typeface="DejaVu Sans Mono Bold"/>
              </a:rPr>
              <a:t>job.err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"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NiceUser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false</a:t>
            </a:r>
            <a:r>
              <a:rPr lang="en-CA" sz="1900" dirty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00" dirty="0">
                <a:solidFill>
                  <a:srgbClr val="000000"/>
                </a:solidFill>
                <a:latin typeface="Times New Roman"/>
              </a:rPr>
            </a:br>
            <a:r>
              <a:rPr lang="en-CA" sz="1900" b="1" dirty="0" err="1">
                <a:solidFill>
                  <a:srgbClr val="941100"/>
                </a:solidFill>
                <a:latin typeface="DejaVu Sans Mono Bold"/>
                <a:cs typeface="DejaVu Sans Mono Bold"/>
              </a:rPr>
              <a:t>ShoeSize</a:t>
            </a:r>
            <a:r>
              <a:rPr lang="en-CA" sz="1900" b="1" dirty="0">
                <a:solidFill>
                  <a:srgbClr val="000000"/>
                </a:solidFill>
                <a:latin typeface="DejaVu Sans Mono Bold"/>
                <a:cs typeface="DejaVu Sans Mono Bold"/>
              </a:rPr>
              <a:t> = 10</a:t>
            </a:r>
          </a:p>
          <a:p>
            <a:pPr>
              <a:lnSpc>
                <a:spcPts val="2163"/>
              </a:lnSpc>
            </a:pPr>
            <a:endParaRPr lang="en-CA" sz="1900" dirty="0">
              <a:solidFill>
                <a:srgbClr val="000000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ClassAd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491880" y="4155926"/>
            <a:ext cx="1224136" cy="432048"/>
          </a:xfrm>
          <a:prstGeom prst="wedgeRoundRectCallout">
            <a:avLst>
              <a:gd name="adj1" fmla="val -111996"/>
              <a:gd name="adj2" fmla="val 27706"/>
              <a:gd name="adj3" fmla="val 1666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3635896" y="4227934"/>
            <a:ext cx="987450" cy="2922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5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Arbitrary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 of </a:t>
            </a:r>
            <a:r>
              <a:rPr lang="en-US" dirty="0" err="1" smtClean="0"/>
              <a:t>HTCondor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758"/>
              </p:ext>
            </p:extLst>
          </p:nvPr>
        </p:nvGraphicFramePr>
        <p:xfrm>
          <a:off x="107504" y="1563638"/>
          <a:ext cx="8928993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72408"/>
                <a:gridCol w="3240360"/>
                <a:gridCol w="2016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dirty="0" smtClean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waiting/running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schedd</a:t>
                      </a:r>
                      <a:r>
                        <a:rPr lang="en-US" baseline="0" dirty="0" smtClean="0"/>
                        <a:t> (“</a:t>
                      </a:r>
                      <a:r>
                        <a:rPr lang="en-US" baseline="0" dirty="0" err="1" smtClean="0"/>
                        <a:t>sked-dee</a:t>
                      </a:r>
                      <a:r>
                        <a:rPr lang="en-US" baseline="0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available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 jobs and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negotiator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</a:t>
                      </a:r>
                      <a:r>
                        <a:rPr lang="en-US" baseline="0" dirty="0" smtClean="0"/>
                        <a:t> (“start-</a:t>
                      </a:r>
                      <a:r>
                        <a:rPr lang="en-US" baseline="0" dirty="0" err="1" smtClean="0"/>
                        <a:t>dee</a:t>
                      </a:r>
                      <a:r>
                        <a:rPr lang="en-US" baseline="0" dirty="0" smtClean="0"/>
                        <a:t>”)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machine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job (on submitter)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job running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one job (on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machine)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</a:t>
                      </a:r>
                      <a:r>
                        <a:rPr lang="en-US" baseline="0" dirty="0" smtClean="0"/>
                        <a:t> job running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r>
              <a:rPr lang="en-US" dirty="0" smtClean="0"/>
              <a:t> Matchmaking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915566"/>
            <a:ext cx="7772400" cy="3514725"/>
          </a:xfrm>
        </p:spPr>
        <p:txBody>
          <a:bodyPr/>
          <a:lstStyle/>
          <a:p>
            <a:r>
              <a:rPr lang="en-US" sz="1800" dirty="0" err="1">
                <a:cs typeface="Arial"/>
              </a:rPr>
              <a:t>HTCondor’s</a:t>
            </a:r>
            <a:r>
              <a:rPr lang="en-US" sz="1800" dirty="0">
                <a:cs typeface="Arial"/>
              </a:rPr>
              <a:t> central manager matches jobs with </a:t>
            </a:r>
            <a:r>
              <a:rPr lang="en-US" sz="1800" dirty="0" smtClean="0">
                <a:cs typeface="Arial"/>
              </a:rPr>
              <a:t>computers</a:t>
            </a:r>
            <a:endParaRPr lang="en-US" sz="1800" dirty="0" smtClean="0"/>
          </a:p>
          <a:p>
            <a:r>
              <a:rPr lang="en-US" sz="1800" dirty="0" smtClean="0"/>
              <a:t>Information </a:t>
            </a:r>
            <a:r>
              <a:rPr lang="en-US" sz="1800" dirty="0" smtClean="0"/>
              <a:t>about each job and computer in a “</a:t>
            </a:r>
            <a:r>
              <a:rPr lang="en-US" sz="1800" dirty="0" err="1" smtClean="0"/>
              <a:t>ClassAd</a:t>
            </a:r>
            <a:r>
              <a:rPr lang="en-US" sz="1800" dirty="0" smtClean="0"/>
              <a:t>”</a:t>
            </a:r>
          </a:p>
          <a:p>
            <a:r>
              <a:rPr lang="en-US" sz="1800" dirty="0" err="1" smtClean="0"/>
              <a:t>ClassAds</a:t>
            </a:r>
            <a:r>
              <a:rPr lang="en-US" sz="1800" dirty="0" smtClean="0"/>
              <a:t> have the format: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AttributeName</a:t>
            </a:r>
            <a:r>
              <a:rPr lang="en-US" sz="1600" dirty="0" smtClean="0">
                <a:latin typeface="Courier"/>
                <a:cs typeface="Courier"/>
              </a:rPr>
              <a:t> = value</a:t>
            </a:r>
          </a:p>
          <a:p>
            <a:pPr lvl="1"/>
            <a:r>
              <a:rPr lang="en-US" sz="1600" dirty="0" smtClean="0">
                <a:latin typeface="Courier"/>
                <a:cs typeface="Courier"/>
              </a:rPr>
              <a:t>Value </a:t>
            </a:r>
            <a:r>
              <a:rPr lang="en-US" sz="1600" dirty="0" smtClean="0">
                <a:latin typeface="Arial"/>
                <a:cs typeface="Arial"/>
              </a:rPr>
              <a:t>can be a </a:t>
            </a:r>
            <a:r>
              <a:rPr lang="en-US" sz="1600" dirty="0" err="1" smtClean="0">
                <a:latin typeface="Arial"/>
                <a:cs typeface="Arial"/>
              </a:rPr>
              <a:t>boolean</a:t>
            </a:r>
            <a:r>
              <a:rPr lang="en-US" sz="1600" dirty="0" smtClean="0">
                <a:latin typeface="Arial"/>
                <a:cs typeface="Arial"/>
              </a:rPr>
              <a:t>, number, or </a:t>
            </a:r>
            <a:r>
              <a:rPr lang="en-US" sz="1600" dirty="0" smtClean="0">
                <a:latin typeface="Arial"/>
                <a:cs typeface="Arial"/>
              </a:rPr>
              <a:t>string</a:t>
            </a:r>
            <a:endParaRPr lang="en-US" sz="1600" dirty="0" smtClean="0">
              <a:latin typeface="Arial"/>
              <a:cs typeface="Arial"/>
            </a:endParaRPr>
          </a:p>
        </p:txBody>
      </p:sp>
      <p:pic>
        <p:nvPicPr>
          <p:cNvPr id="19" name="Picture 18" descr="HTCondor_red_blk_not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71750"/>
            <a:ext cx="1660209" cy="39239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76661" y="2946504"/>
            <a:ext cx="2131788" cy="1669883"/>
            <a:chOff x="3086855" y="4123553"/>
            <a:chExt cx="2524144" cy="1977225"/>
          </a:xfrm>
        </p:grpSpPr>
        <p:pic>
          <p:nvPicPr>
            <p:cNvPr id="21" name="Picture 20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dirty="0" smtClean="0">
                <a:latin typeface="Arial"/>
                <a:cs typeface="Arial"/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28050" y="2573860"/>
            <a:ext cx="1478005" cy="963916"/>
            <a:chOff x="6708589" y="4275951"/>
            <a:chExt cx="1750032" cy="1141325"/>
          </a:xfrm>
        </p:grpSpPr>
        <p:pic>
          <p:nvPicPr>
            <p:cNvPr id="24" name="Picture 23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Rectangle 24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98695" y="3305519"/>
            <a:ext cx="1478005" cy="963916"/>
            <a:chOff x="6708589" y="4275951"/>
            <a:chExt cx="1750032" cy="1141325"/>
          </a:xfrm>
        </p:grpSpPr>
        <p:pic>
          <p:nvPicPr>
            <p:cNvPr id="27" name="Picture 26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15508" y="4093752"/>
            <a:ext cx="1478005" cy="963916"/>
            <a:chOff x="6708589" y="4275951"/>
            <a:chExt cx="1750032" cy="1141325"/>
          </a:xfrm>
        </p:grpSpPr>
        <p:pic>
          <p:nvPicPr>
            <p:cNvPr id="30" name="Picture 29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Rectangle 30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execute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32" name="Picture 31" descr="manag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08" y="3045724"/>
            <a:ext cx="1430560" cy="110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779912" y="4112805"/>
            <a:ext cx="2160240" cy="47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central manager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(negotiator + collector)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9233</TotalTime>
  <Words>4618</Words>
  <Application>Microsoft Macintosh PowerPoint</Application>
  <PresentationFormat>On-screen Show (16:9)</PresentationFormat>
  <Paragraphs>1225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OSG-Summer-School-Template</vt:lpstr>
      <vt:lpstr>More HTCondor</vt:lpstr>
      <vt:lpstr>PowerPoint Presentation</vt:lpstr>
      <vt:lpstr>Goals for this Session</vt:lpstr>
      <vt:lpstr>Why is HTC Difficult?</vt:lpstr>
      <vt:lpstr>Main Parts of HTCondor</vt:lpstr>
      <vt:lpstr>Main Parts of HTCondor</vt:lpstr>
      <vt:lpstr>Main Parts of HTCondor</vt:lpstr>
      <vt:lpstr>Main Parts of HTCondor</vt:lpstr>
      <vt:lpstr>HTCondor Matchmaking</vt:lpstr>
      <vt:lpstr>Job ClassAd</vt:lpstr>
      <vt:lpstr>Machine ClassAd</vt:lpstr>
      <vt:lpstr>HTCondor Matchmaking</vt:lpstr>
      <vt:lpstr>Job submission, revisited</vt:lpstr>
      <vt:lpstr>Waiting for matchmaking</vt:lpstr>
      <vt:lpstr>Job Idle</vt:lpstr>
      <vt:lpstr>Match made! Job Starts</vt:lpstr>
      <vt:lpstr>Job Running</vt:lpstr>
      <vt:lpstr>Job Completes</vt:lpstr>
      <vt:lpstr>Job Completes</vt:lpstr>
      <vt:lpstr>HTCondor Priorities</vt:lpstr>
      <vt:lpstr>Submit Files</vt:lpstr>
      <vt:lpstr>File Access in HTCondor</vt:lpstr>
      <vt:lpstr>Resource requests</vt:lpstr>
      <vt:lpstr>Resource requests -- Log File</vt:lpstr>
      <vt:lpstr>Resource requests -- Log File</vt:lpstr>
      <vt:lpstr>Email notifications</vt:lpstr>
      <vt:lpstr>Requirements and Rank</vt:lpstr>
      <vt:lpstr>Arbitrary Attributes</vt:lpstr>
      <vt:lpstr>Submitting multiple jobs</vt:lpstr>
      <vt:lpstr>Many Jobs, One Submit File</vt:lpstr>
      <vt:lpstr>Multiple numbered input files</vt:lpstr>
      <vt:lpstr>Multiple numbered input files</vt:lpstr>
      <vt:lpstr>Manual Approach (Not recommnded!) </vt:lpstr>
      <vt:lpstr>Automatic Variables</vt:lpstr>
      <vt:lpstr>Multiple numbered input files</vt:lpstr>
      <vt:lpstr>Separating Jobs with initialdir</vt:lpstr>
      <vt:lpstr>Separating jobs with initialdir</vt:lpstr>
      <vt:lpstr>Many jobs per submit file</vt:lpstr>
      <vt:lpstr>Many jobs per submit file</vt:lpstr>
      <vt:lpstr>Many jobs per submit file</vt:lpstr>
      <vt:lpstr>Many jobs per submit file</vt:lpstr>
      <vt:lpstr>Submitting Multiple Jobs</vt:lpstr>
      <vt:lpstr>Submitting Multiple Jobs – Queue Statements</vt:lpstr>
      <vt:lpstr>Submitting Multiple Jobs – Queue Statements</vt:lpstr>
      <vt:lpstr>Using Multiple Variables</vt:lpstr>
      <vt:lpstr>Submitting Multiple Jobs -- Advanced</vt:lpstr>
      <vt:lpstr>Your Turn!</vt:lpstr>
      <vt:lpstr>Exercises!</vt:lpstr>
      <vt:lpstr>Backup Slides</vt:lpstr>
      <vt:lpstr>HTCondor Commands</vt:lpstr>
      <vt:lpstr>List jobs: condor_q</vt:lpstr>
      <vt:lpstr>List slots: condor_status</vt:lpstr>
      <vt:lpstr>HTCondor Universes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Matchmaking Algorithm (sort of)</vt:lpstr>
      <vt:lpstr>ClassAds</vt:lpstr>
      <vt:lpstr>Sample ClassAd Attributes</vt:lpstr>
      <vt:lpstr>Sample ClassAd Attributes</vt:lpstr>
      <vt:lpstr>Sample ClassAd Attributes</vt:lpstr>
      <vt:lpstr>Sample ClassAd Attributes</vt:lpstr>
      <vt:lpstr>Sample ClassAd Attributes</vt:lpstr>
      <vt:lpstr>Sample ClassAd Attributes</vt:lpstr>
    </vt:vector>
  </TitlesOfParts>
  <Company>Investintech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Ian Ross</cp:lastModifiedBy>
  <cp:revision>227</cp:revision>
  <cp:lastPrinted>2014-07-09T14:56:04Z</cp:lastPrinted>
  <dcterms:created xsi:type="dcterms:W3CDTF">2014-07-06T23:55:21Z</dcterms:created>
  <dcterms:modified xsi:type="dcterms:W3CDTF">2016-07-25T01:57:43Z</dcterms:modified>
</cp:coreProperties>
</file>