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645" r:id="rId2"/>
    <p:sldId id="649" r:id="rId3"/>
    <p:sldId id="650" r:id="rId4"/>
    <p:sldId id="658" r:id="rId5"/>
    <p:sldId id="656" r:id="rId6"/>
    <p:sldId id="651" r:id="rId7"/>
    <p:sldId id="654" r:id="rId8"/>
    <p:sldId id="661" r:id="rId9"/>
    <p:sldId id="653" r:id="rId10"/>
    <p:sldId id="659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S. Katz" initials="dsk" lastIdx="7" clrIdx="0"/>
  <p:cmAuthor id="1" name="Richard Moore" initials="rlm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B09"/>
    <a:srgbClr val="06C2DC"/>
    <a:srgbClr val="00AC00"/>
    <a:srgbClr val="00FF00"/>
    <a:srgbClr val="FF0000"/>
    <a:srgbClr val="6D9C6D"/>
    <a:srgbClr val="BC1A2B"/>
    <a:srgbClr val="C61C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8" autoAdjust="0"/>
    <p:restoredTop sz="90296" autoAdjust="0"/>
  </p:normalViewPr>
  <p:slideViewPr>
    <p:cSldViewPr>
      <p:cViewPr varScale="1">
        <p:scale>
          <a:sx n="102" d="100"/>
          <a:sy n="102" d="100"/>
        </p:scale>
        <p:origin x="-34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2648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" pitchFamily="-80" charset="0"/>
              </a:defRPr>
            </a:lvl1pPr>
          </a:lstStyle>
          <a:p>
            <a:pPr>
              <a:defRPr/>
            </a:pPr>
            <a:r>
              <a:rPr lang="en-US"/>
              <a:t>TeraGrid'06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" pitchFamily="-80" charset="0"/>
              </a:defRPr>
            </a:lvl1pPr>
          </a:lstStyle>
          <a:p>
            <a:pPr>
              <a:defRPr/>
            </a:pPr>
            <a:r>
              <a:rPr lang="en-US"/>
              <a:t>June 2006</a:t>
            </a:r>
          </a:p>
        </p:txBody>
      </p:sp>
      <p:sp>
        <p:nvSpPr>
          <p:cNvPr id="561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" pitchFamily="-80" charset="0"/>
              </a:defRPr>
            </a:lvl1pPr>
          </a:lstStyle>
          <a:p>
            <a:pPr>
              <a:defRPr/>
            </a:pPr>
            <a:r>
              <a:rPr lang="en-US"/>
              <a:t>Charlie Catlett (cec@uchicago.edu)</a:t>
            </a:r>
          </a:p>
        </p:txBody>
      </p:sp>
      <p:sp>
        <p:nvSpPr>
          <p:cNvPr id="561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" pitchFamily="-80" charset="0"/>
              </a:defRPr>
            </a:lvl1pPr>
          </a:lstStyle>
          <a:p>
            <a:pPr>
              <a:defRPr/>
            </a:pPr>
            <a:fld id="{CAC95740-D3D7-4DF6-AC15-EBB6BE556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" pitchFamily="-80" charset="0"/>
              </a:defRPr>
            </a:lvl1pPr>
          </a:lstStyle>
          <a:p>
            <a:pPr>
              <a:defRPr/>
            </a:pPr>
            <a:r>
              <a:rPr lang="en-US"/>
              <a:t>TeraGrid'06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" pitchFamily="-80" charset="0"/>
              </a:defRPr>
            </a:lvl1pPr>
          </a:lstStyle>
          <a:p>
            <a:pPr>
              <a:defRPr/>
            </a:pPr>
            <a:r>
              <a:rPr lang="en-US"/>
              <a:t>June 2006</a:t>
            </a:r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" pitchFamily="-80" charset="0"/>
              </a:defRPr>
            </a:lvl1pPr>
          </a:lstStyle>
          <a:p>
            <a:pPr>
              <a:defRPr/>
            </a:pPr>
            <a:r>
              <a:rPr lang="en-US"/>
              <a:t>Charlie Catlett (cec@uchicago.edu)</a:t>
            </a:r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" pitchFamily="-80" charset="0"/>
              </a:defRPr>
            </a:lvl1pPr>
          </a:lstStyle>
          <a:p>
            <a:pPr>
              <a:defRPr/>
            </a:pPr>
            <a:fld id="{A2F1265E-C30D-46A3-B156-FAD90B875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" pitchFamily="18" charset="0"/>
              </a:rPr>
              <a:t>TeraGrid'06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" pitchFamily="18" charset="0"/>
              </a:rPr>
              <a:t>June 2006</a:t>
            </a: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" pitchFamily="18" charset="0"/>
              </a:rPr>
              <a:t>Charlie Catlett (cec@uchicago.edu)</a:t>
            </a:r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DDC3B-AD3B-4281-9F8E-2F1105BE0C5F}" type="slidenum">
              <a:rPr lang="en-US" smtClean="0">
                <a:latin typeface="Times" pitchFamily="18" charset="0"/>
              </a:rPr>
              <a:pPr/>
              <a:t>1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25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4779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2007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066800"/>
            <a:ext cx="41910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1910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910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66800"/>
            <a:ext cx="41910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963B7-0E16-4953-BF8D-20E9E5EA7EC5}" type="datetimeFigureOut">
              <a:rPr lang="en-US"/>
              <a:pPr>
                <a:defRPr/>
              </a:pPr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E6A51-5C9F-4360-8D12-A994BFFB3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91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191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 2007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glogo-side-by-side-blocks"/>
          <p:cNvPicPr>
            <a:picLocks noChangeAspect="1" noChangeArrowheads="1"/>
          </p:cNvPicPr>
          <p:nvPr/>
        </p:nvPicPr>
        <p:blipFill>
          <a:blip r:embed="rId16" cstate="print">
            <a:lum bright="14000" contrast="-20000"/>
          </a:blip>
          <a:srcRect/>
          <a:stretch>
            <a:fillRect/>
          </a:stretch>
        </p:blipFill>
        <p:spPr bwMode="auto">
          <a:xfrm>
            <a:off x="182563" y="269875"/>
            <a:ext cx="877887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19800" y="6400800"/>
            <a:ext cx="18415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/>
              <a:t>October 2007</a:t>
            </a:r>
          </a:p>
        </p:txBody>
      </p:sp>
      <p:pic>
        <p:nvPicPr>
          <p:cNvPr id="2054" name="Picture 8" descr="tglogo-small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353425" y="6000750"/>
            <a:ext cx="7143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9" descr="SDSC Red Logo.png"/>
          <p:cNvPicPr>
            <a:picLocks noChangeAspect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6200" y="6286500"/>
            <a:ext cx="952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</p:sldLayoutIdLst>
  <p:hf sldNum="0" hdr="0" ftr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Arial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Arial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Arial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Arial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Arial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Arial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Arial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Arial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+mn-ea"/>
          <a:cs typeface="+mn-cs"/>
        </a:defRPr>
      </a:lvl1pPr>
      <a:lvl2pPr marL="508000" indent="-16827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</a:defRPr>
      </a:lvl2pPr>
      <a:lvl3pPr marL="792163" indent="-10953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019175" indent="-1127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130BEE"/>
          </a:solidFill>
          <a:latin typeface="+mn-lt"/>
        </a:defRPr>
      </a:lvl4pPr>
      <a:lvl5pPr marL="1301750" indent="-16827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17589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2161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6733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1305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5908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BC1A2B"/>
                </a:solidFill>
              </a:rPr>
              <a:t>TeraGrid-OSG </a:t>
            </a:r>
            <a:br>
              <a:rPr lang="en-US" sz="4000" b="1" dirty="0" smtClean="0">
                <a:solidFill>
                  <a:srgbClr val="BC1A2B"/>
                </a:solidFill>
              </a:rPr>
            </a:br>
            <a:r>
              <a:rPr lang="en-US" sz="4000" b="1" dirty="0" smtClean="0">
                <a:solidFill>
                  <a:srgbClr val="BC1A2B"/>
                </a:solidFill>
              </a:rPr>
              <a:t>Collaborations</a:t>
            </a:r>
            <a:r>
              <a:rPr lang="en-US" sz="3600" b="1" dirty="0" smtClean="0">
                <a:solidFill>
                  <a:srgbClr val="BC1A2B"/>
                </a:solidFill>
              </a:rPr>
              <a:t/>
            </a:r>
            <a:br>
              <a:rPr lang="en-US" sz="3600" b="1" dirty="0" smtClean="0">
                <a:solidFill>
                  <a:srgbClr val="BC1A2B"/>
                </a:solidFill>
              </a:rPr>
            </a:br>
            <a:r>
              <a:rPr lang="en-US" sz="3600" b="1" dirty="0" smtClean="0">
                <a:solidFill>
                  <a:srgbClr val="BC1A2B"/>
                </a:solidFill>
              </a:rPr>
              <a:t/>
            </a:r>
            <a:br>
              <a:rPr lang="en-US" sz="3600" b="1" dirty="0" smtClean="0">
                <a:solidFill>
                  <a:srgbClr val="BC1A2B"/>
                </a:solidFill>
              </a:rPr>
            </a:br>
            <a:r>
              <a:rPr lang="en-US" sz="2800" b="1" dirty="0" smtClean="0">
                <a:solidFill>
                  <a:srgbClr val="BC1A2B"/>
                </a:solidFill>
              </a:rPr>
              <a:t> Richard Moore</a:t>
            </a:r>
            <a:br>
              <a:rPr lang="en-US" sz="2800" b="1" dirty="0" smtClean="0">
                <a:solidFill>
                  <a:srgbClr val="BC1A2B"/>
                </a:solidFill>
              </a:rPr>
            </a:br>
            <a:r>
              <a:rPr lang="en-US" sz="2800" b="1" dirty="0" smtClean="0">
                <a:solidFill>
                  <a:srgbClr val="BC1A2B"/>
                </a:solidFill>
              </a:rPr>
              <a:t>UCSD/SDSC</a:t>
            </a:r>
            <a:br>
              <a:rPr lang="en-US" sz="2800" b="1" dirty="0" smtClean="0">
                <a:solidFill>
                  <a:srgbClr val="BC1A2B"/>
                </a:solidFill>
              </a:rPr>
            </a:br>
            <a:r>
              <a:rPr lang="en-US" sz="2800" b="1" dirty="0" smtClean="0">
                <a:solidFill>
                  <a:srgbClr val="BC1A2B"/>
                </a:solidFill>
              </a:rPr>
              <a:t/>
            </a:r>
            <a:br>
              <a:rPr lang="en-US" sz="2800" b="1" dirty="0" smtClean="0">
                <a:solidFill>
                  <a:srgbClr val="BC1A2B"/>
                </a:solidFill>
              </a:rPr>
            </a:br>
            <a:r>
              <a:rPr lang="en-US" sz="2800" b="1" dirty="0" smtClean="0">
                <a:solidFill>
                  <a:srgbClr val="BC1A2B"/>
                </a:solidFill>
              </a:rPr>
              <a:t>OSG Council Meeting</a:t>
            </a:r>
            <a:br>
              <a:rPr lang="en-US" sz="2800" b="1" dirty="0" smtClean="0">
                <a:solidFill>
                  <a:srgbClr val="BC1A2B"/>
                </a:solidFill>
              </a:rPr>
            </a:br>
            <a:r>
              <a:rPr lang="en-US" sz="2800" b="1" dirty="0" smtClean="0">
                <a:solidFill>
                  <a:srgbClr val="BC1A2B"/>
                </a:solidFill>
              </a:rPr>
              <a:t>March 11, 2010</a:t>
            </a:r>
            <a:endParaRPr lang="en-US" sz="2800" b="1" dirty="0" smtClean="0"/>
          </a:p>
        </p:txBody>
      </p:sp>
      <p:pic>
        <p:nvPicPr>
          <p:cNvPr id="16387" name="Picture 6" descr="nsf-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"/>
            <a:ext cx="828675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(An Incomplete List of) Ongoing Technical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534400" cy="518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Working meeting May 2009 at </a:t>
            </a:r>
            <a:r>
              <a:rPr lang="en-US" sz="1800" dirty="0" err="1" smtClean="0"/>
              <a:t>Fermilab</a:t>
            </a:r>
            <a:r>
              <a:rPr lang="en-US" sz="1800" dirty="0" smtClean="0"/>
              <a:t> between TG (Katz, Navarro), OSG (</a:t>
            </a:r>
            <a:r>
              <a:rPr lang="en-US" sz="1800" dirty="0" err="1" smtClean="0"/>
              <a:t>Sehgal</a:t>
            </a:r>
            <a:r>
              <a:rPr lang="en-US" sz="1800" dirty="0" smtClean="0"/>
              <a:t>, Pordes, Livny, McGee), and Cactus (Allen, </a:t>
            </a:r>
            <a:r>
              <a:rPr lang="en-US" sz="1800" dirty="0" err="1" smtClean="0"/>
              <a:t>Schnetter</a:t>
            </a:r>
            <a:r>
              <a:rPr lang="en-US" sz="1800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1600" dirty="0" smtClean="0"/>
              <a:t> issues of how MPI applications can be built automatically on various parallel platforms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1600" dirty="0" smtClean="0"/>
              <a:t>Potential for OSG and TG platforms; potential to become a de-facto standard for an even wider group of resources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Purdue presented the “Wispy” Nimbus cloud at 2009 OSG All-Hands meeting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1600" dirty="0" smtClean="0"/>
              <a:t>Also, Purdue staff member led a hands-on tutorial for 20 participants at the OSG Site Administrator's workshop focused on virtual machines and cloud infrastructure</a:t>
            </a:r>
          </a:p>
          <a:p>
            <a:r>
              <a:rPr lang="en-US" sz="1800" dirty="0" smtClean="0"/>
              <a:t>Purdue added Condor VM universe support in the Condor pool, and has deployed Linux VMs into a select set of lab machines</a:t>
            </a:r>
          </a:p>
          <a:p>
            <a:pPr lvl="1"/>
            <a:r>
              <a:rPr lang="en-US" sz="1400" dirty="0" smtClean="0"/>
              <a:t>Changes allow OSG users to utilize Windows systems without porting their Linux codes, and to submit their own VMs to the Condor pool.</a:t>
            </a:r>
          </a:p>
          <a:p>
            <a:r>
              <a:rPr lang="en-US" sz="1800" dirty="0" smtClean="0"/>
              <a:t>Purdue staff are involved in a joint OSG/TeraGrid activity to provide a standard method for OSG sites to advertise MPI capabilities, and subsequently compile and execute MPI codes.  </a:t>
            </a:r>
          </a:p>
          <a:p>
            <a:pPr lvl="1"/>
            <a:r>
              <a:rPr lang="en-US" sz="1400" dirty="0" smtClean="0"/>
              <a:t>Purdue completed work with the Open Science Grid to provide this capability.</a:t>
            </a:r>
          </a:p>
          <a:p>
            <a:r>
              <a:rPr lang="en-US" sz="1800" dirty="0" smtClean="0"/>
              <a:t>Purdue RP staff are also working with RENCI, ANL and the TG Science Gateway area director to prototype creating OSG clusters on TeraGrid resources.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These are indeed collaborative efforts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410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Both TG and OSG recognize the value of talking with each other and collaborating in areas of mutual benefit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Many people have been involved in formulating collaborations at the high level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OSG: Paul Avery, Kent Blackburn, Miron Livny, Ruth Pordes, …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TeraGrid: Dan Katz, John Towns, …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… And at technical levels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Summary of Formal White Papers and Proposals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410200"/>
          </a:xfrm>
        </p:spPr>
        <p:txBody>
          <a:bodyPr rtlCol="0">
            <a:normAutofit fontScale="55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3400" dirty="0" smtClean="0"/>
              <a:t>“Collaborations of TeraGrid with Open Science Grid” re areas for potential collaborations. TeraGrid White Paper, 7/24/09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3400" dirty="0" smtClean="0"/>
              <a:t>“Joint Statement of Agreed Upon Principles between OSG and TeraGrid.” Joint White Paper, 7/30/09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3400" dirty="0" smtClean="0"/>
              <a:t>“</a:t>
            </a:r>
            <a:r>
              <a:rPr lang="en-US" sz="3400" dirty="0" err="1" smtClean="0"/>
              <a:t>ExTENCI</a:t>
            </a:r>
            <a:r>
              <a:rPr lang="en-US" sz="3400" dirty="0" smtClean="0"/>
              <a:t>: Extending Science Through Enhanced National </a:t>
            </a:r>
            <a:r>
              <a:rPr lang="en-US" sz="3400" dirty="0" err="1" smtClean="0"/>
              <a:t>Cyberinfrastructure</a:t>
            </a:r>
            <a:r>
              <a:rPr lang="en-US" sz="3400" dirty="0" smtClean="0"/>
              <a:t>”. Joint Proposal submitted Nov 2009 to NSF (pending)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3400" dirty="0" smtClean="0"/>
              <a:t>Joint TG/OSG meeting Nov 09 with NSF and DOE re proposal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3400" dirty="0" smtClean="0"/>
              <a:t>“National Workforce Development: Preparing the Next Generation of Practitioners and Educators Who Will Enable Scientific Discovery Through Effective and Sustained Use of </a:t>
            </a:r>
            <a:r>
              <a:rPr lang="en-US" sz="3400" dirty="0" err="1" smtClean="0"/>
              <a:t>Cyberinfrastructure</a:t>
            </a:r>
            <a:r>
              <a:rPr lang="en-US" sz="3400" dirty="0" smtClean="0"/>
              <a:t>.” Joint White Paper, June 2009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3400" dirty="0" smtClean="0"/>
              <a:t>Joint Workforce Development proposal currently in development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3400" dirty="0" smtClean="0"/>
              <a:t>Joint proposal to support student participation in TG’09 and OSG summer 2009 activities, June 2009, awarded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3400" dirty="0" smtClean="0"/>
              <a:t>Joint proposal to support student participation in TG’10 and OSG summer 2010 activities, Submitted March 2010, pending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White Paper (July 2009)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638800"/>
          </a:xfrm>
        </p:spPr>
        <p:txBody>
          <a:bodyPr/>
          <a:lstStyle/>
          <a:p>
            <a:r>
              <a:rPr lang="en-US" sz="2000" dirty="0" smtClean="0"/>
              <a:t>Identified past and current collaborations:</a:t>
            </a:r>
          </a:p>
          <a:p>
            <a:pPr lvl="1"/>
            <a:r>
              <a:rPr lang="en-US" sz="1800" dirty="0" smtClean="0"/>
              <a:t>Software integration – improve the commonality and interoperability of TG CTSS and OSG VDT software</a:t>
            </a:r>
          </a:p>
          <a:p>
            <a:pPr lvl="1"/>
            <a:r>
              <a:rPr lang="en-US" sz="1800" dirty="0" smtClean="0"/>
              <a:t>RP/Science experiments – move work between TG and OSG to take best advantage of both systems</a:t>
            </a:r>
          </a:p>
          <a:p>
            <a:pPr lvl="1"/>
            <a:r>
              <a:rPr lang="en-US" sz="1800" dirty="0" smtClean="0"/>
              <a:t>EOT – help with each other’s events, share external relations, work on CI days</a:t>
            </a:r>
          </a:p>
          <a:p>
            <a:r>
              <a:rPr lang="en-US" sz="2000" dirty="0" smtClean="0"/>
              <a:t>Potential additional collaborations:</a:t>
            </a:r>
          </a:p>
          <a:p>
            <a:pPr lvl="1"/>
            <a:r>
              <a:rPr lang="en-US" sz="1800" dirty="0" smtClean="0"/>
              <a:t>Software integration – coordinated grid clients; interoperable information services</a:t>
            </a:r>
          </a:p>
          <a:p>
            <a:pPr lvl="1"/>
            <a:r>
              <a:rPr lang="en-US" sz="1800" dirty="0" smtClean="0"/>
              <a:t>RP/Science experiments – try new science cases, determine benefit to users</a:t>
            </a:r>
          </a:p>
          <a:p>
            <a:pPr lvl="1"/>
            <a:r>
              <a:rPr lang="en-US" sz="1800" dirty="0" smtClean="0"/>
              <a:t>EOT – continue joint activities, add joint workforce development</a:t>
            </a:r>
          </a:p>
          <a:p>
            <a:pPr lvl="1"/>
            <a:r>
              <a:rPr lang="en-US" sz="1800" dirty="0" smtClean="0"/>
              <a:t>User support – joint campus/VO champions</a:t>
            </a:r>
          </a:p>
          <a:p>
            <a:r>
              <a:rPr lang="en-US" sz="2000" dirty="0" smtClean="0"/>
              <a:t>Proposed joint OSG/TG meeting to develop collaboration plan</a:t>
            </a:r>
            <a:endParaRPr lang="en-US" sz="1600" dirty="0" smtClean="0"/>
          </a:p>
          <a:p>
            <a:r>
              <a:rPr lang="en-US" sz="2000" dirty="0" smtClean="0"/>
              <a:t>Proposed NSF-led activity with OSG, TG, and others to discuss US CI and how it should be developed to support science &amp; engineering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A963B7-0E16-4953-BF8D-20E9E5EA7EC5}" type="datetimeFigureOut">
              <a:rPr lang="en-US" smtClean="0"/>
              <a:pPr>
                <a:defRPr/>
              </a:pPr>
              <a:t>3/11/2010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Shared Principles (July 2009)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Enact ways to collaborate at the management and implementation levels </a:t>
            </a:r>
          </a:p>
          <a:p>
            <a:r>
              <a:rPr lang="en-US" sz="2000" dirty="0" smtClean="0"/>
              <a:t>Develop a clearer understanding of each other’s organization, purpose and scope</a:t>
            </a:r>
          </a:p>
          <a:p>
            <a:r>
              <a:rPr lang="en-US" sz="2000" dirty="0" smtClean="0"/>
              <a:t>Develop ways to access resources managed by TG and accessible thru OSG via a unified process and single mechanism </a:t>
            </a:r>
          </a:p>
          <a:p>
            <a:r>
              <a:rPr lang="en-US" sz="2000" dirty="0" smtClean="0"/>
              <a:t>Explore how training, education, outreach and external relations activities can be coordinated to maximize leverage and impact</a:t>
            </a:r>
          </a:p>
          <a:p>
            <a:r>
              <a:rPr lang="en-US" sz="2000" dirty="0" smtClean="0"/>
              <a:t>Work together to more effectively support the needs of research teams who rely on TG and OSG resources</a:t>
            </a:r>
          </a:p>
          <a:p>
            <a:r>
              <a:rPr lang="en-US" sz="2000" dirty="0" smtClean="0"/>
              <a:t>We want to establish activities that will contribute to the success of the future XD program and provide continuity as we transition from today’s TG-OSG to the future XD-OSG’ era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868362"/>
          </a:xfrm>
        </p:spPr>
        <p:txBody>
          <a:bodyPr/>
          <a:lstStyle/>
          <a:p>
            <a:pPr eaLnBrk="1" hangingPunct="1"/>
            <a:r>
              <a:rPr lang="en-US" dirty="0" err="1" smtClean="0"/>
              <a:t>ExTENCI</a:t>
            </a:r>
            <a:r>
              <a:rPr lang="en-US" dirty="0" smtClean="0"/>
              <a:t> Proposal – technical collaborations (Nov 2009)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458200" cy="5334000"/>
          </a:xfrm>
          <a:solidFill>
            <a:schemeClr val="bg1"/>
          </a:solidFill>
        </p:spPr>
        <p:txBody>
          <a:bodyPr rtlCol="0"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All efforts tied to specific TeraGrid and OSG user applications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SCEC, Protein Folding, Oil Reservoir, Lattice QCD, ATLAS&amp;CMS, STAR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Demonstrating advantages for those applications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600" i="1" dirty="0" smtClean="0"/>
              <a:t>Technology Tasks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3200" i="1" dirty="0" smtClean="0"/>
              <a:t>Distributed file systems (</a:t>
            </a:r>
            <a:r>
              <a:rPr lang="en-US" sz="3200" i="1" dirty="0" err="1" smtClean="0"/>
              <a:t>Lustre</a:t>
            </a:r>
            <a:r>
              <a:rPr lang="en-US" sz="3200" i="1" dirty="0" smtClean="0"/>
              <a:t>) </a:t>
            </a:r>
            <a:r>
              <a:rPr lang="en-US" sz="3200" dirty="0" smtClean="0"/>
              <a:t>operating across wide area networks that simplify access to and delivery of data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 U Florida, PSC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3200" i="1" dirty="0" smtClean="0"/>
              <a:t>Virtual machine technologies </a:t>
            </a:r>
            <a:r>
              <a:rPr lang="en-US" sz="3200" dirty="0" smtClean="0"/>
              <a:t>that can hide the complexity of application environments and allow them to run in developing environments such as clouds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 Clemson, Purdue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3200" i="1" dirty="0" smtClean="0"/>
              <a:t>Workflow and client tools </a:t>
            </a:r>
            <a:r>
              <a:rPr lang="en-US" sz="3200" dirty="0" smtClean="0"/>
              <a:t>that permit an application to exploit either TeraGrid and OSG resources, to use both simultaneously or to utilize new resources (e.g., clouds), including </a:t>
            </a:r>
            <a:r>
              <a:rPr lang="en-US" sz="3200" i="1" dirty="0" smtClean="0"/>
              <a:t>New job submission paradigms </a:t>
            </a:r>
            <a:r>
              <a:rPr lang="en-US" sz="3200" dirty="0" smtClean="0"/>
              <a:t>that utilize distributed grid resources more efficiently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LSU, U Wisconsin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300" dirty="0" smtClean="0"/>
              <a:t>Total requested funding </a:t>
            </a:r>
            <a:r>
              <a:rPr lang="en-US" dirty="0" smtClean="0"/>
              <a:t>~$2.1M </a:t>
            </a:r>
            <a:endParaRPr lang="en-US" sz="33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900" dirty="0" smtClean="0"/>
              <a:t>~1-2 FTEs/ technology task, ~evenly split between OSG and TeraGrid participants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900" dirty="0" smtClean="0"/>
              <a:t>~1 FTE/application task, ~evenly split between OSG and TeraGrid participants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600" i="1" dirty="0" smtClean="0"/>
              <a:t>Update 3/9: proposal has been positively reviewed, looks encouraging but decision pending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Management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534400" cy="518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Participation in each other’s management meetings (like today!)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Increased participation in each other’s annual meetings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Discussions between OSG and representatives of both competing XD teams re post-XD collaborations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Good intentions to collaborate on accounting and allocations processes – but limited time available to make it real so far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567EDD-F867-4AAB-B135-8D5EFFD807EB}" type="datetime1">
              <a:rPr lang="en-US" smtClean="0"/>
              <a:pPr>
                <a:defRPr/>
              </a:pPr>
              <a:t>3/11/2010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OSG &amp; TeraGrid(XD</a:t>
            </a:r>
            <a:r>
              <a:rPr lang="en-US" dirty="0" smtClean="0"/>
              <a:t>)?</a:t>
            </a:r>
            <a:br>
              <a:rPr lang="en-US" dirty="0" smtClean="0"/>
            </a:br>
            <a:r>
              <a:rPr lang="en-US" sz="2400" smtClean="0"/>
              <a:t>(Taken </a:t>
            </a:r>
            <a:r>
              <a:rPr lang="en-US" sz="2400" dirty="0" smtClean="0"/>
              <a:t>from Ruth Pordes’ “State of the OSG” talk 3/10)</a:t>
            </a: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330200" y="977900"/>
            <a:ext cx="8013700" cy="2070100"/>
          </a:xfrm>
        </p:spPr>
        <p:txBody>
          <a:bodyPr/>
          <a:lstStyle/>
          <a:p>
            <a:pPr>
              <a:buNone/>
            </a:pPr>
            <a:r>
              <a:rPr lang="en-US" sz="2400" b="1" dirty="0"/>
              <a:t>OSG works with all XD teams </a:t>
            </a:r>
            <a:r>
              <a:rPr lang="en-US" sz="2400" b="1" dirty="0" err="1"/>
              <a:t>equivalenty</a:t>
            </a:r>
            <a:r>
              <a:rPr lang="en-US" sz="2400" b="1" dirty="0"/>
              <a:t>. </a:t>
            </a:r>
          </a:p>
          <a:p>
            <a:pPr>
              <a:buNone/>
            </a:pPr>
            <a:r>
              <a:rPr lang="en-US" dirty="0"/>
              <a:t>Activities in Progress/Planned: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500" y="1993900"/>
          <a:ext cx="79248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138"/>
                <a:gridCol w="2032982"/>
                <a:gridCol w="1861877"/>
                <a:gridCol w="911803"/>
              </a:tblGrid>
              <a:tr h="203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Task Mission/Goals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TG Owner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OSG Owner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Stage</a:t>
                      </a:r>
                    </a:p>
                  </a:txBody>
                  <a:tcPr marL="12700" marR="12700" marT="12700" marB="0" anchor="b"/>
                </a:tc>
              </a:tr>
              <a:tr h="21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OSG &amp; TG Joint Activity Tracking and Reporting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 Cockerill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Chander Sehgal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Active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iSGTW continuation and joint support plan; proposal for US based contributions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Elizabeth Leake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Judy Jackson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Planning</a:t>
                      </a:r>
                    </a:p>
                  </a:txBody>
                  <a:tcPr marL="12700" marR="12700" marT="12700" marB="0" anchor="b"/>
                </a:tc>
              </a:tr>
              <a:tr h="106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Resource Allocation Analysis and Recommendations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Kent Milfeld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Miron Livny, Chander Sehgal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Planning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Resource Accounting Inter-operation and Convergence Recommendations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Kent Milfeld, David Hart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Phillip Canal, Brian Bockelman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Planning</a:t>
                      </a:r>
                    </a:p>
                  </a:txBody>
                  <a:tcPr marL="12700" marR="12700" marT="12700" marB="0" anchor="b"/>
                </a:tc>
              </a:tr>
              <a:tr h="13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Explore how campus outreach and activities can be coordinated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Kay Hunt, Scott Lathrop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John McGee, Ruth Pordes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Active</a:t>
                      </a:r>
                    </a:p>
                  </a:txBody>
                  <a:tcPr marL="12700" marR="12700" marT="12700" marB="0" anchor="b"/>
                </a:tc>
              </a:tr>
              <a:tr h="187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SCEC Application to use both OSG &amp; TG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Dan Katz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John McGee, Mats Rynge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Active</a:t>
                      </a:r>
                    </a:p>
                  </a:txBody>
                  <a:tcPr marL="12700" marR="12700" marT="12700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Joint Middleware Distributions (Client side)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Lee Liming, J.P. Navarro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Alain Roy, ?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Active</a:t>
                      </a:r>
                    </a:p>
                  </a:txBody>
                  <a:tcPr marL="12700" marR="12700" marT="12700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Security Incidence Response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Jim Marsteller, Randy</a:t>
                      </a:r>
                      <a:r>
                        <a:rPr lang="en-US" sz="14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 Butler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Mine Altunay, Jim Barlow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Active</a:t>
                      </a:r>
                    </a:p>
                  </a:txBody>
                  <a:tcPr marL="12700" marR="12700" marT="12700" marB="0" anchor="b"/>
                </a:tc>
              </a:tr>
              <a:tr h="193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Workforce Development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John Towns, Scott Lathrop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Ruth Pordes, Miron Livny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Planning</a:t>
                      </a:r>
                    </a:p>
                  </a:txBody>
                  <a:tcPr marL="12700" marR="12700" marT="12700" marB="0" anchor="b"/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Joint Student Activities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Scott Lathrop, Laura McGiness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David Ritchie, Jim Weichel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Active</a:t>
                      </a:r>
                    </a:p>
                  </a:txBody>
                  <a:tcPr marL="12700" marR="12700" marT="12700" marB="0" anchor="b"/>
                </a:tc>
              </a:tr>
              <a:tr h="116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Infrastructure Policy Group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J.P. Navarro, Phil Andrews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Ruth Pordes, Miron Livny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Active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Job Exchange: Follow-up from white paper “Collaborations of TeraGrid with Open Science Grid”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Match the work to the appropriate resources, as easily as possible for users </a:t>
            </a:r>
          </a:p>
          <a:p>
            <a:r>
              <a:rPr lang="en-US" sz="2400" dirty="0" smtClean="0"/>
              <a:t>Bringing “OSG jobs” to TG resources</a:t>
            </a:r>
          </a:p>
          <a:p>
            <a:pPr lvl="1"/>
            <a:r>
              <a:rPr lang="en-US" sz="1600" dirty="0" smtClean="0"/>
              <a:t>Purdue assisted OSG engagement users in using the </a:t>
            </a:r>
            <a:r>
              <a:rPr lang="en-US" sz="1600" i="1" dirty="0" smtClean="0"/>
              <a:t>Steele</a:t>
            </a:r>
            <a:r>
              <a:rPr lang="en-US" sz="1600" dirty="0" smtClean="0"/>
              <a:t> TeraGrid resource to run “high-throughput HPC” (HTHPC) jobs: single node, 8-cpu tasks. </a:t>
            </a:r>
          </a:p>
          <a:p>
            <a:pPr lvl="1"/>
            <a:r>
              <a:rPr lang="en-US" sz="1600" dirty="0" smtClean="0"/>
              <a:t>This effort leverages previous Purdue and OSG work to enable easier submission of MPI jobs. These OSG HTHPC jobs have been successfully run on </a:t>
            </a:r>
            <a:r>
              <a:rPr lang="en-US" sz="1600" i="1" dirty="0" smtClean="0"/>
              <a:t>Steele</a:t>
            </a:r>
            <a:r>
              <a:rPr lang="en-US" sz="1600" dirty="0" smtClean="0"/>
              <a:t>, and a TeraGrid allocation has been requested to support this workflow. To date, </a:t>
            </a:r>
            <a:r>
              <a:rPr lang="en-US" sz="1600" i="1" dirty="0" smtClean="0"/>
              <a:t>Steele</a:t>
            </a:r>
            <a:r>
              <a:rPr lang="en-US" sz="1600" dirty="0" smtClean="0"/>
              <a:t> has served a total of 1693 of HTHPC jobs from OSG that consumed a total of 35008 CPU hours (4501 wall-clock hours).</a:t>
            </a:r>
          </a:p>
          <a:p>
            <a:r>
              <a:rPr lang="en-US" sz="2400" dirty="0" smtClean="0"/>
              <a:t>Bringing “TG jobs” to OSG </a:t>
            </a:r>
          </a:p>
          <a:p>
            <a:pPr lvl="1"/>
            <a:r>
              <a:rPr lang="en-US" sz="1800" dirty="0" smtClean="0"/>
              <a:t>Work by both ISI (Mehta’s talk 3/9 at OSG All-Hands!) &amp; U Chicago</a:t>
            </a:r>
          </a:p>
          <a:p>
            <a:pPr lvl="1"/>
            <a:r>
              <a:rPr lang="en-US" sz="1800" dirty="0" smtClean="0"/>
              <a:t>SCEC application – probabilistic seismic hazard assessment. 2 400-core jobs, data movement, then ~10^6 single-processor jobs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GReview2006">
  <a:themeElements>
    <a:clrScheme name="TGReview20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GReview20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GReview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Templates:TGReview2006.pot</Template>
  <TotalTime>41729</TotalTime>
  <Words>1313</Words>
  <Application>Microsoft Office PowerPoint</Application>
  <PresentationFormat>On-screen Show (4:3)</PresentationFormat>
  <Paragraphs>131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TGReview2006</vt:lpstr>
      <vt:lpstr>TeraGrid-OSG  Collaborations   Richard Moore UCSD/SDSC  OSG Council Meeting March 11, 2010</vt:lpstr>
      <vt:lpstr>These are indeed collaborative efforts … </vt:lpstr>
      <vt:lpstr>Summary of Formal White Papers and Proposals</vt:lpstr>
      <vt:lpstr>Collaboration White Paper (July 2009)</vt:lpstr>
      <vt:lpstr>Summary of Shared Principles (July 2009)</vt:lpstr>
      <vt:lpstr>ExTENCI Proposal – technical collaborations (Nov 2009)</vt:lpstr>
      <vt:lpstr>Ongoing Management Interactions</vt:lpstr>
      <vt:lpstr>OSG &amp; TeraGrid(XD)? (Taken from Ruth Pordes’ “State of the OSG” talk 3/10)</vt:lpstr>
      <vt:lpstr>Job Exchange: Follow-up from white paper “Collaborations of TeraGrid with Open Science Grid”</vt:lpstr>
      <vt:lpstr>(An Incomplete List of) Ongoing Technical Interactions</vt:lpstr>
    </vt:vector>
  </TitlesOfParts>
  <Company>Charlie Catlett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TeraGrid Presentation for EDUCAUSE</dc:title>
  <dc:creator>Diane Baxter</dc:creator>
  <dc:description>From Scott Lathrop, Charlie Catlett, Nancy Wilkins-Diehr, and Jeff Sale</dc:description>
  <cp:lastModifiedBy>Richard Moore</cp:lastModifiedBy>
  <cp:revision>246</cp:revision>
  <cp:lastPrinted>2006-06-19T18:06:29Z</cp:lastPrinted>
  <dcterms:created xsi:type="dcterms:W3CDTF">2010-03-04T14:38:20Z</dcterms:created>
  <dcterms:modified xsi:type="dcterms:W3CDTF">2010-03-11T18:00:08Z</dcterms:modified>
</cp:coreProperties>
</file>